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5.xml" ContentType="application/vnd.openxmlformats-officedocument.presentationml.notesSlide+xml"/>
  <Override PartName="/ppt/ink/ink7.xml" ContentType="application/inkml+xml"/>
  <Override PartName="/ppt/ink/ink8.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54"/>
  </p:notesMasterIdLst>
  <p:handoutMasterIdLst>
    <p:handoutMasterId r:id="rId55"/>
  </p:handoutMasterIdLst>
  <p:sldIdLst>
    <p:sldId id="263" r:id="rId6"/>
    <p:sldId id="2136" r:id="rId7"/>
    <p:sldId id="2070" r:id="rId8"/>
    <p:sldId id="2079" r:id="rId9"/>
    <p:sldId id="2080" r:id="rId10"/>
    <p:sldId id="2137" r:id="rId11"/>
    <p:sldId id="2086" r:id="rId12"/>
    <p:sldId id="2081" r:id="rId13"/>
    <p:sldId id="2167" r:id="rId14"/>
    <p:sldId id="2166" r:id="rId15"/>
    <p:sldId id="2089" r:id="rId16"/>
    <p:sldId id="2108" r:id="rId17"/>
    <p:sldId id="2109" r:id="rId18"/>
    <p:sldId id="2164" r:id="rId19"/>
    <p:sldId id="2165" r:id="rId20"/>
    <p:sldId id="2096" r:id="rId21"/>
    <p:sldId id="2040" r:id="rId22"/>
    <p:sldId id="2151" r:id="rId23"/>
    <p:sldId id="2115" r:id="rId24"/>
    <p:sldId id="2101" r:id="rId25"/>
    <p:sldId id="2168" r:id="rId26"/>
    <p:sldId id="2043" r:id="rId27"/>
    <p:sldId id="2159" r:id="rId28"/>
    <p:sldId id="2125" r:id="rId29"/>
    <p:sldId id="2127" r:id="rId30"/>
    <p:sldId id="2107" r:id="rId31"/>
    <p:sldId id="2091" r:id="rId32"/>
    <p:sldId id="2158" r:id="rId33"/>
    <p:sldId id="2155" r:id="rId34"/>
    <p:sldId id="2140" r:id="rId35"/>
    <p:sldId id="2141" r:id="rId36"/>
    <p:sldId id="2157" r:id="rId37"/>
    <p:sldId id="2175" r:id="rId38"/>
    <p:sldId id="2093" r:id="rId39"/>
    <p:sldId id="873" r:id="rId40"/>
    <p:sldId id="2083" r:id="rId41"/>
    <p:sldId id="2148" r:id="rId42"/>
    <p:sldId id="2082" r:id="rId43"/>
    <p:sldId id="2172" r:id="rId44"/>
    <p:sldId id="2171" r:id="rId45"/>
    <p:sldId id="2116" r:id="rId46"/>
    <p:sldId id="2146" r:id="rId47"/>
    <p:sldId id="2174" r:id="rId48"/>
    <p:sldId id="2009" r:id="rId49"/>
    <p:sldId id="2010" r:id="rId50"/>
    <p:sldId id="2112" r:id="rId51"/>
    <p:sldId id="2129" r:id="rId52"/>
    <p:sldId id="2103" r:id="rId53"/>
  </p:sldIdLst>
  <p:sldSz cx="12192000" cy="6858000"/>
  <p:notesSz cx="6797675" cy="9926638"/>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3A9E42-5B4E-8B1C-7933-3C2F341697D7}" name="Rebecca Power" initials="RP" userId="S::powerr@moe.govt.nz::ae67dc4f-861e-4f15-b81e-50855c623b40" providerId="AD"/>
  <p188:author id="{DF05D254-FA6E-47C4-D0F6-F1D375FDB676}" name="Lynette Allen" initials="LA" userId="S::AllenLy@moe.govt.nz::64a01c65-4722-40b1-a1d6-88af19e81a55" providerId="AD"/>
  <p188:author id="{80E3037E-1D24-82C4-C764-9D8786D91F7C}" name="Hinerau Anderson" initials="HA" userId="S::andersonh@moe.govt.nz::fce98250-202d-4497-840a-ca1e67b4ad1d" providerId="AD"/>
  <p188:author id="{5474078A-9B9F-BF31-66B9-4D75BDCBA51A}" name="Lisa Joe" initials="LJ" userId="S::JoeLi@moe.govt.nz::6f9d8e80-177b-4604-87d8-26dffe71a983" providerId="AD"/>
  <p188:author id="{C898C88A-C579-1FBD-6963-2E2D90272835}" name="Kate Hurst" initials="KH" userId="S::HurstK@moe.govt.nz::512a9427-097c-4509-be68-5d64934fe241" providerId="AD"/>
  <p188:author id="{B20F29BC-A2BE-ABF8-4E76-A494918261B2}" name="Karen Spencer" initials="KS" userId="S::spencerk@moe.govt.nz::ec7de977-8d27-4f91-aeed-485dcffbbb79" providerId="AD"/>
  <p188:author id="{0A5C8ECB-1F65-3B38-BC51-8D0D3FB1CBE8}" name="Lynette Allen" initials="LA" userId="S::allenly@moe.govt.nz::64a01c65-4722-40b1-a1d6-88af19e81a55" providerId="AD"/>
  <p188:author id="{D3A979EC-C479-6913-2468-3741C0A8A8A7}" name="Stacey Mabey" initials="SM" userId="S::mabeys@moe.govt.nz::a18c9c04-2c4c-4623-a4db-89ff85a2871e" providerId="AD"/>
  <p188:author id="{E94806F5-F1DD-79F5-3D8D-85F6927CF9C2}" name="Author" initials="A" userId="Author"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E450B"/>
    <a:srgbClr val="BD3804"/>
    <a:srgbClr val="6E222E"/>
    <a:srgbClr val="FF4A0E"/>
    <a:srgbClr val="FF6D1E"/>
    <a:srgbClr val="C7C9DB"/>
    <a:srgbClr val="E8E9F0"/>
    <a:srgbClr val="04ACA8"/>
    <a:srgbClr val="1F4C87"/>
    <a:srgbClr val="641D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4A2D4D-F775-410F-B1A3-C2F416FB2D1D}" v="1112" dt="2024-10-29T21:46:10.700"/>
    <p1510:client id="{2E66CC7F-356D-4407-B908-E16C72D73430}" v="5" dt="2024-10-30T01:22:15.943"/>
    <p1510:client id="{7F316AA3-4A30-42AC-9781-E21D6C00A3AA}" v="599" dt="2024-10-29T22:24:48.7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14" y="11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1.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8055"/>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50445" y="0"/>
            <a:ext cx="2945659" cy="498055"/>
          </a:xfrm>
          <a:prstGeom prst="rect">
            <a:avLst/>
          </a:prstGeom>
        </p:spPr>
        <p:txBody>
          <a:bodyPr vert="horz" lIns="91440" tIns="45720" rIns="91440" bIns="45720" rtlCol="0"/>
          <a:lstStyle>
            <a:lvl1pPr algn="r">
              <a:defRPr sz="1200"/>
            </a:lvl1pPr>
          </a:lstStyle>
          <a:p>
            <a:fld id="{FCEDA772-CC0D-4120-979D-1E24D161C26C}" type="datetimeFigureOut">
              <a:rPr lang="en-NZ" smtClean="0"/>
              <a:pPr/>
              <a:t>30/10/2024</a:t>
            </a:fld>
            <a:endParaRPr lang="en-NZ"/>
          </a:p>
        </p:txBody>
      </p:sp>
      <p:sp>
        <p:nvSpPr>
          <p:cNvPr id="4" name="Footer Placeholder 3"/>
          <p:cNvSpPr>
            <a:spLocks noGrp="1"/>
          </p:cNvSpPr>
          <p:nvPr>
            <p:ph type="ftr" sz="quarter" idx="2"/>
          </p:nvPr>
        </p:nvSpPr>
        <p:spPr>
          <a:xfrm>
            <a:off x="2" y="9428583"/>
            <a:ext cx="2945659" cy="498055"/>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50445" y="9428583"/>
            <a:ext cx="2945659" cy="498055"/>
          </a:xfrm>
          <a:prstGeom prst="rect">
            <a:avLst/>
          </a:prstGeom>
        </p:spPr>
        <p:txBody>
          <a:bodyPr vert="horz" lIns="91440" tIns="45720" rIns="91440" bIns="45720" rtlCol="0" anchor="b"/>
          <a:lstStyle>
            <a:lvl1pPr algn="r">
              <a:defRPr sz="1200"/>
            </a:lvl1pPr>
          </a:lstStyle>
          <a:p>
            <a:fld id="{9522341E-660F-4FC1-BED7-C1319FC1B0AE}" type="slidenum">
              <a:rPr lang="en-NZ" smtClean="0"/>
              <a:pPr/>
              <a:t>‹#›</a:t>
            </a:fld>
            <a:endParaRPr lang="en-NZ"/>
          </a:p>
        </p:txBody>
      </p:sp>
    </p:spTree>
    <p:extLst>
      <p:ext uri="{BB962C8B-B14F-4D97-AF65-F5344CB8AC3E}">
        <p14:creationId xmlns:p14="http://schemas.microsoft.com/office/powerpoint/2010/main" val="408329207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21:32:37.797"/>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80,'0'-2,"0"0,1 0,-1 0,1 1,-1-1,1 0,0 0,0 1,0-1,0 1,0-1,0 1,0-1,1 1,-1-1,0 1,1 0,-1 0,1 0,0 0,-1 0,1 0,0 0,-1 1,4-2,51-13,-44 13,66-10,1 4,0 3,119 7,-51 1,-18-5,148 5,-4 31,-164-16,188 4,527-23,-810-1,-1 0,1 0,-1-1,0-1,0 0,0-1,22-11,9-3,-24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21:32:41.947"/>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77,'43'-3,"0"-1,0-3,51-14,51-8,-27 19,178 8,-138 4,-131 0,0 1,0 1,42 12,-37-8,55 7,57 10,-103-16,0-1,54 2,-74-10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21:32:45.130"/>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6,'43'1,"0"2,-1 2,61 15,-9-4,1-3,132 0,-122-8,11 6,29 2,2-1,1 0,815-13,-943 0,0 0,0-2,-1 0,1-1,-1-1,0-1,0-1,0 0,-1-2,0 0,-1-1,0 0,-1-2,22-18,-27 18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0T21:33:23.114"/>
    </inkml:context>
    <inkml:brush xml:id="br0">
      <inkml:brushProperty name="width" value="0.035" units="cm"/>
      <inkml:brushProperty name="height" value="0.035" units="cm"/>
      <inkml:brushProperty name="color" value="#5B2D90"/>
    </inkml:brush>
  </inkml:definitions>
  <inkml:trace contextRef="#ctx0" brushRef="#br0">1831 100 24575,'-66'0'0,"-18"1"0,-147-17 0,171 10 0,-118 3 0,129 5 0,0-3 0,0-1 0,-91-17 0,74 7 0,-1 3 0,0 3 0,-117 3 0,141 3 0,8-1 0,-53-10 0,-25-1 0,111 12 0,-21-2 0,-1 2 0,0 1 0,1 1 0,-44 9 0,62-10 0,0 1 0,0-1 0,0 1 0,1 0 0,-1 1 0,0-1 0,1 1 0,-1 0 0,1 0 0,0 0 0,0 0 0,0 1 0,1 0 0,-1 0 0,1 0 0,0 0 0,0 0 0,0 1 0,0-1 0,1 1 0,0 0 0,0 0 0,0-1 0,1 2 0,-1-1 0,1 0 0,0 0 0,0 6 0,-1 25 0,0 0 0,3 0 0,0 0 0,3 0 0,12 56 0,-13-85 0,0 0 0,0 0 0,1 0 0,-1-1 0,2 1 0,-1-1 0,1 0 0,0 0 0,0-1 0,0 1 0,1-1 0,0 0 0,0-1 0,0 1 0,1-1 0,-1-1 0,1 1 0,0-1 0,0 0 0,15 3 0,11 4 0,1-3 0,0 0 0,41 1 0,202-5 0,-34-3 0,-84 25 0,-114-16 0,1-2 0,53 2 0,469-10 0,-541 1 0,-1-2 0,0 0 0,36-9 0,-51 8 0,0 0 0,0 0 0,-1-1 0,1 0 0,-1-1 0,0-1 0,0 1 0,-1-2 0,0 1 0,12-12 0,-15 12 0,0-2 0,-1 1 0,-1-1 0,1 1 0,-1-1 0,0-1 0,-1 1 0,0 0 0,-1-1 0,1 0 0,-1 1 0,0-12 0,2-15 0,-2-59 0,-2 74 0,1 11 0,-1 0 0,0 0 0,-1 0 0,0 0 0,-3-11 0,4 18 0,-1 0 0,0 0 0,0-1 0,0 1 0,0 0 0,-1 0 0,1 0 0,0 0 0,-1 1 0,1-1 0,-1 0 0,0 1 0,0-1 0,0 1 0,1-1 0,-1 1 0,0 0 0,-1 0 0,1 0 0,0 0 0,0 0 0,0 0 0,-1 1 0,-3-1 0,-47-9 0,-173-36 0,200 40-341,0 2 0,-1 0-1,-36 0 1,41 4-6485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0T21:33:26.730"/>
    </inkml:context>
    <inkml:brush xml:id="br0">
      <inkml:brushProperty name="width" value="0.035" units="cm"/>
      <inkml:brushProperty name="height" value="0.035" units="cm"/>
      <inkml:brushProperty name="color" value="#5B2D90"/>
    </inkml:brush>
  </inkml:definitions>
  <inkml:trace contextRef="#ctx0" brushRef="#br0">1136 78 24575,'-6'-4'0,"0"1"0,-1-1 0,1 1 0,-1 0 0,0 1 0,0-1 0,0 1 0,0 1 0,0-1 0,-13 0 0,-13-3 0,-8-3 0,-64-4 0,10 2 0,22 2 0,0 3 0,-139 9 0,184-1 0,0 1 0,1 0 0,0 2 0,0 2 0,0 0 0,1 2 0,0 0 0,1 2 0,0 1 0,1 1 0,-27 21 0,44-28 0,0 0 0,1 1 0,0 0 0,0 0 0,1 0 0,0 1 0,0-1 0,1 1 0,0 1 0,1-1 0,0 0 0,0 1 0,1 0 0,-1 10 0,-1 19 0,1 1 0,3 46 0,1-57 0,-1-22 0,-1 1 0,2-1 0,-1 0 0,1 0 0,0 1 0,1-1 0,-1 0 0,2 0 0,-1 0 0,1-1 0,0 1 0,0-1 0,0 1 0,1-1 0,0 0 0,1 0 0,-1-1 0,1 1 0,0-1 0,0 0 0,1 0 0,-1-1 0,1 0 0,0 0 0,1 0 0,-1 0 0,1-1 0,-1 0 0,1-1 0,0 0 0,0 0 0,0 0 0,13 1 0,30 2 0,0-2 0,94-6 0,-34-1 0,-72 5 0,1-2 0,-2-1 0,1-2 0,0-1 0,64-19 0,-26-6 0,78-42 0,-99 44 0,-37 20 0,-1-1 0,0-1 0,0 0 0,-1-2 0,0 0 0,-1 0 0,21-23 0,-31 28 0,1 0 0,-1 0 0,-1-1 0,0 0 0,0 1 0,0-1 0,-1-1 0,0 1 0,-1 0 0,0-1 0,0 1 0,0-1 0,-1 0 0,-1 0 0,0 1 0,0-1 0,0 0 0,-1 0 0,-3-10 0,2 7 0,-1 0 0,0-1 0,-1 2 0,-1-1 0,0 0 0,-1 1 0,0 0 0,0 0 0,-15-18 0,16 23 0,0 1 0,-1 0 0,1 0 0,-1 0 0,0 0 0,0 1 0,-1 0 0,1 1 0,-1-1 0,0 1 0,0 0 0,0 1 0,0 0 0,0 0 0,-1 1 0,1-1 0,-13 1 0,3 0-151,1 1-1,0 0 0,-1 2 0,1 0 1,-1 0-1,1 2 0,0 0 1,-22 9-1,22-4-6674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0T21:33:30.180"/>
    </inkml:context>
    <inkml:brush xml:id="br0">
      <inkml:brushProperty name="width" value="0.035" units="cm"/>
      <inkml:brushProperty name="height" value="0.035" units="cm"/>
      <inkml:brushProperty name="color" value="#5B2D90"/>
    </inkml:brush>
  </inkml:definitions>
  <inkml:trace contextRef="#ctx0" brushRef="#br0">992 76 24575,'-61'-4'0,"-115"-21"0,146 20 0,-3-1 0,-36-7 0,-1 3 0,-112-2 0,165 13 0,1 1 0,-1 1 0,1 0 0,0 1 0,0 1 0,0 1 0,1 0 0,0 1 0,0 0 0,1 1 0,0 1 0,0 0 0,1 1 0,0 1 0,1 0 0,0 1 0,1 0 0,-19 26 0,20-25 0,1 1 0,0 0 0,1 0 0,1 1 0,0 0 0,2 0 0,-1 0 0,2 1 0,0 0 0,0 0 0,2 0 0,0 0 0,1 1 0,1-1 0,0 0 0,1 1 0,1-1 0,0 0 0,7 23 0,-3-22 0,1 0 0,0-1 0,2 1 0,0-1 0,0-1 0,2 0 0,0 0 0,0-1 0,1-1 0,1 0 0,1 0 0,-1-1 0,2-1 0,0 0 0,0-2 0,1 1 0,0-2 0,0 0 0,1-1 0,28 8 0,8-1 0,2-2 0,-1-3 0,1-2 0,0-2 0,84-4 0,-117-1 0,0-1 0,-1 0 0,1-2 0,-1 0 0,1-2 0,-1 0 0,0-2 0,-1 0 0,0-1 0,29-16 0,6-6 0,17-9 0,66-49 0,-132 83 0,-1-1 0,0 1 0,0-1 0,0 0 0,-1-1 0,0 1 0,0-1 0,-1 1 0,1-1 0,-2 0 0,1 0 0,-1-1 0,0 1 0,0-1 0,-1 1 0,0-1 0,0 1 0,-1-1 0,-1-14 0,0 8 0,0 1 0,-1-1 0,0 1 0,-1 0 0,-1 0 0,0 0 0,0 0 0,-1 0 0,-1 1 0,-10-17 0,2 12 0,-1 0 0,0 0 0,-1 2 0,-1 0 0,0 0 0,-1 2 0,-1 0 0,-29-14 0,19 12 0,0 1 0,-1 2 0,-1 1 0,0 2 0,-41-8 0,37 13-682,-56-2-1,67 6-6143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22:17:20.876"/>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0 134,'1'-2,"-1"1,1-1,-1 0,1 0,0 1,0-1,0 1,0-1,0 1,0-1,0 1,1 0,-1-1,1 1,-1 0,0 0,1 0,0 0,-1 0,1 1,0-1,2-1,39-12,-5 7,-17 3,-1 0,1-2,26-10,-31 10,0 1,0 1,1 0,-1 1,1 1,28 0,101 9,-78 5,-49-8,0 0,27 1,29-5,-43-1,1 2,-1 0,61 13,58 12,-118-20,63 2,-60-6,44 7,-25-2,0-2,0-2,91-8,-123 2,0-1,1 0,-2-2,1-1,-1-1,0 0,0-2,30-18,-37 21,0 1,0 1,1 0,0 1,22-3,-2 0,4 0,0 3,0 1,0 3,70 6,-101-4,0 0,1 1,-1-1,-1 2,1 0,0 0,-1 0,12 9,-12-8,1 1,0-2,0 1,0-1,0 0,1-1,15 3,6-3,58-3,-58-1,-9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22:17:24.774"/>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78,'16'-1,"-1"-1,1 0,17-6,38-4,319 12,-346 5,61 16,24 2,-29-17,108-8,-63 0,566 2,-693-2,0-1,0-1,0 0,0-1,-1-1,0-1,23-12,23-8,-45 21,-1 1,1 0,1 1,-1 1,20 0,-16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8055"/>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5" y="0"/>
            <a:ext cx="2945659" cy="498055"/>
          </a:xfrm>
          <a:prstGeom prst="rect">
            <a:avLst/>
          </a:prstGeom>
        </p:spPr>
        <p:txBody>
          <a:bodyPr vert="horz" lIns="91440" tIns="45720" rIns="91440" bIns="45720" rtlCol="0"/>
          <a:lstStyle>
            <a:lvl1pPr algn="r">
              <a:defRPr sz="1200"/>
            </a:lvl1pPr>
          </a:lstStyle>
          <a:p>
            <a:fld id="{75487751-1BAB-4D4A-8009-437CE933A87A}" type="datetimeFigureOut">
              <a:rPr lang="en-NZ" smtClean="0"/>
              <a:pPr/>
              <a:t>30/10/2024</a:t>
            </a:fld>
            <a:endParaRPr lang="en-NZ"/>
          </a:p>
        </p:txBody>
      </p:sp>
      <p:sp>
        <p:nvSpPr>
          <p:cNvPr id="4" name="Slide Image Placeholder 3"/>
          <p:cNvSpPr>
            <a:spLocks noGrp="1" noRot="1" noChangeAspect="1"/>
          </p:cNvSpPr>
          <p:nvPr>
            <p:ph type="sldImg" idx="2"/>
          </p:nvPr>
        </p:nvSpPr>
        <p:spPr>
          <a:xfrm>
            <a:off x="422275" y="1239838"/>
            <a:ext cx="5953125"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196"/>
            <a:ext cx="5438140" cy="39086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2" y="9428583"/>
            <a:ext cx="2945659"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5" y="9428583"/>
            <a:ext cx="2945659" cy="498055"/>
          </a:xfrm>
          <a:prstGeom prst="rect">
            <a:avLst/>
          </a:prstGeom>
        </p:spPr>
        <p:txBody>
          <a:bodyPr vert="horz" lIns="91440" tIns="45720" rIns="91440" bIns="45720" rtlCol="0" anchor="b"/>
          <a:lstStyle>
            <a:lvl1pPr algn="r">
              <a:defRPr sz="1200"/>
            </a:lvl1pPr>
          </a:lstStyle>
          <a:p>
            <a:fld id="{732A1FBF-7EB0-480E-98DA-A10430D36293}" type="slidenum">
              <a:rPr lang="en-NZ" smtClean="0"/>
              <a:pPr/>
              <a:t>‹#›</a:t>
            </a:fld>
            <a:endParaRPr lang="en-NZ"/>
          </a:p>
        </p:txBody>
      </p:sp>
    </p:spTree>
    <p:extLst>
      <p:ext uri="{BB962C8B-B14F-4D97-AF65-F5344CB8AC3E}">
        <p14:creationId xmlns:p14="http://schemas.microsoft.com/office/powerpoint/2010/main" val="2258723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iles-au-prod.cms.commerce.dynamics.com/cms/api/qwxsnqcpfm/binary/ML8qT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ovt.us18.list-manage.com/track/click?u=5732b1b69b4945fbc0c82d612&amp;id=f951190b28&amp;e=24162f764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ewzealandcurriculum.tahurangi.education.govt.nz/teacher-only-day-resources/5637206197.p"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39838"/>
            <a:ext cx="5953125" cy="3349625"/>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732A1FBF-7EB0-480E-98DA-A10430D36293}" type="slidenum">
              <a:rPr lang="en-NZ" smtClean="0"/>
              <a:pPr/>
              <a:t>1</a:t>
            </a:fld>
            <a:endParaRPr lang="en-NZ"/>
          </a:p>
        </p:txBody>
      </p:sp>
    </p:spTree>
    <p:extLst>
      <p:ext uri="{BB962C8B-B14F-4D97-AF65-F5344CB8AC3E}">
        <p14:creationId xmlns:p14="http://schemas.microsoft.com/office/powerpoint/2010/main" val="2668333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10</a:t>
            </a:fld>
            <a:endParaRPr lang="en-NZ"/>
          </a:p>
        </p:txBody>
      </p:sp>
    </p:spTree>
    <p:extLst>
      <p:ext uri="{BB962C8B-B14F-4D97-AF65-F5344CB8AC3E}">
        <p14:creationId xmlns:p14="http://schemas.microsoft.com/office/powerpoint/2010/main" val="1026261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kern="0">
                <a:effectLst/>
                <a:latin typeface="Calibri" panose="020F0502020204030204" pitchFamily="34" charset="0"/>
                <a:ea typeface="Times New Roman" panose="02020603050405020304" pitchFamily="18" charset="0"/>
                <a:cs typeface="Calibri" panose="020F0502020204030204" pitchFamily="34" charset="0"/>
              </a:rPr>
              <a:t>Aim</a:t>
            </a:r>
            <a:r>
              <a:rPr lang="en-NZ" sz="1800" kern="0">
                <a:effectLst/>
                <a:latin typeface="Calibri" panose="020F0502020204030204" pitchFamily="34" charset="0"/>
                <a:ea typeface="Times New Roman" panose="02020603050405020304" pitchFamily="18" charset="0"/>
                <a:cs typeface="Calibri" panose="020F0502020204030204" pitchFamily="34" charset="0"/>
              </a:rPr>
              <a:t>:</a:t>
            </a:r>
            <a:r>
              <a:rPr lang="en-US" sz="1800" b="1" kern="0">
                <a:effectLst/>
                <a:latin typeface="Calibri" panose="020F0502020204030204" pitchFamily="34" charset="0"/>
                <a:ea typeface="Times New Roman" panose="02020603050405020304" pitchFamily="18" charset="0"/>
                <a:cs typeface="Calibri" panose="020F0502020204030204" pitchFamily="34" charset="0"/>
              </a:rPr>
              <a:t> </a:t>
            </a:r>
            <a:r>
              <a:rPr lang="en-NZ" sz="1800" kern="100">
                <a:effectLst/>
                <a:latin typeface="Calibri" panose="020F0502020204030204" pitchFamily="34" charset="0"/>
                <a:ea typeface="Times New Roman" panose="02020603050405020304" pitchFamily="18" charset="0"/>
                <a:cs typeface="Calibri" panose="020F0502020204030204" pitchFamily="34" charset="0"/>
              </a:rPr>
              <a:t>to </a:t>
            </a:r>
            <a:r>
              <a:rPr lang="en-NZ" sz="1800" b="1" kern="100">
                <a:effectLst/>
                <a:latin typeface="Calibri" panose="020F0502020204030204" pitchFamily="34" charset="0"/>
                <a:ea typeface="Times New Roman" panose="02020603050405020304" pitchFamily="18" charset="0"/>
                <a:cs typeface="Calibri" panose="020F0502020204030204" pitchFamily="34" charset="0"/>
              </a:rPr>
              <a:t>notice</a:t>
            </a:r>
            <a:r>
              <a:rPr lang="en-NZ" sz="1800" kern="100">
                <a:effectLst/>
                <a:latin typeface="Calibri" panose="020F0502020204030204" pitchFamily="34" charset="0"/>
                <a:ea typeface="Times New Roman" panose="02020603050405020304" pitchFamily="18" charset="0"/>
                <a:cs typeface="Calibri" panose="020F0502020204030204" pitchFamily="34" charset="0"/>
              </a:rPr>
              <a:t> the key updates in the </a:t>
            </a:r>
            <a:r>
              <a:rPr lang="en-US" sz="1800" kern="100">
                <a:effectLst/>
                <a:latin typeface="Calibri" panose="020F0502020204030204" pitchFamily="34" charset="0"/>
                <a:ea typeface="Times New Roman" panose="02020603050405020304" pitchFamily="18" charset="0"/>
                <a:cs typeface="Calibri" panose="020F0502020204030204" pitchFamily="34" charset="0"/>
              </a:rPr>
              <a:t>English Years 0-6 and mathematics and statistics Years 0-8 </a:t>
            </a:r>
            <a:r>
              <a:rPr lang="en-NZ" sz="1800" kern="100">
                <a:effectLst/>
                <a:latin typeface="Calibri" panose="020F0502020204030204" pitchFamily="34" charset="0"/>
                <a:ea typeface="Times New Roman" panose="02020603050405020304" pitchFamily="18" charset="0"/>
                <a:cs typeface="Calibri" panose="020F0502020204030204" pitchFamily="34" charset="0"/>
              </a:rPr>
              <a:t>curriculum, to </a:t>
            </a:r>
            <a:r>
              <a:rPr lang="en-NZ" sz="1800" b="1" kern="100">
                <a:effectLst/>
                <a:latin typeface="Calibri" panose="020F0502020204030204" pitchFamily="34" charset="0"/>
                <a:ea typeface="Times New Roman" panose="02020603050405020304" pitchFamily="18" charset="0"/>
                <a:cs typeface="Calibri" panose="020F0502020204030204" pitchFamily="34" charset="0"/>
              </a:rPr>
              <a:t>recognise</a:t>
            </a:r>
            <a:r>
              <a:rPr lang="en-NZ" sz="1800" kern="100">
                <a:effectLst/>
                <a:latin typeface="Calibri" panose="020F0502020204030204" pitchFamily="34" charset="0"/>
                <a:ea typeface="Times New Roman" panose="02020603050405020304" pitchFamily="18" charset="0"/>
                <a:cs typeface="Calibri" panose="020F0502020204030204" pitchFamily="34" charset="0"/>
              </a:rPr>
              <a:t> how the science of learning and knowledge-rich approaches are woven together to support student learning, identify benefits to students, teachers, parents, and whānau </a:t>
            </a:r>
            <a:endParaRPr lang="en-NZ" sz="1800" kern="100">
              <a:effectLst/>
              <a:latin typeface="Calibri" panose="020F0502020204030204" pitchFamily="34" charset="0"/>
              <a:ea typeface="Calibri" panose="020F0502020204030204" pitchFamily="34" charset="0"/>
              <a:cs typeface="Arial" panose="020B0604020202020204" pitchFamily="34" charset="0"/>
            </a:endParaRPr>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11</a:t>
            </a:fld>
            <a:endParaRPr lang="en-NZ"/>
          </a:p>
        </p:txBody>
      </p:sp>
    </p:spTree>
    <p:extLst>
      <p:ext uri="{BB962C8B-B14F-4D97-AF65-F5344CB8AC3E}">
        <p14:creationId xmlns:p14="http://schemas.microsoft.com/office/powerpoint/2010/main" val="35703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The revised learning areas sit within the New Zealand Curriculum framework (Te Mātaiaho).  The framework will be continued to be refined alongside the development of all learning areas.</a:t>
            </a:r>
          </a:p>
          <a:p>
            <a:r>
              <a:rPr lang="en-NZ"/>
              <a:t>People will be able to recognise:</a:t>
            </a:r>
          </a:p>
          <a:p>
            <a:pPr marL="171450" indent="-171450">
              <a:buFont typeface="Arial" panose="020B0604020202020204" pitchFamily="34" charset="0"/>
              <a:buChar char="•"/>
            </a:pPr>
            <a:r>
              <a:rPr lang="en-NZ"/>
              <a:t>The Understand Know Do (UKD) model</a:t>
            </a:r>
          </a:p>
          <a:p>
            <a:pPr marL="171450" indent="-171450">
              <a:buFont typeface="Arial" panose="020B0604020202020204" pitchFamily="34" charset="0"/>
              <a:buChar char="•"/>
            </a:pPr>
            <a:r>
              <a:rPr lang="en-NZ"/>
              <a:t>Phases of learning</a:t>
            </a:r>
          </a:p>
          <a:p>
            <a:pPr marL="171450" indent="-171450">
              <a:buFont typeface="Arial" panose="020B0604020202020204" pitchFamily="34" charset="0"/>
              <a:buChar char="•"/>
            </a:pPr>
            <a:r>
              <a:rPr lang="en-NZ"/>
              <a:t>progress outcome - UKDs</a:t>
            </a:r>
          </a:p>
          <a:p>
            <a:pPr marL="171450" indent="-171450">
              <a:buFont typeface="Arial" panose="020B0604020202020204" pitchFamily="34" charset="0"/>
              <a:buChar char="•"/>
            </a:pPr>
            <a:r>
              <a:rPr lang="en-NZ"/>
              <a:t>Previously seen elements of the Common Practice Model (CPM)</a:t>
            </a:r>
          </a:p>
          <a:p>
            <a:pPr marL="171450" indent="-171450">
              <a:buFont typeface="Arial" panose="020B0604020202020204" pitchFamily="34" charset="0"/>
              <a:buChar char="•"/>
            </a:pPr>
            <a:endParaRPr lang="en-NZ"/>
          </a:p>
          <a:p>
            <a:pPr marL="171450" indent="-171450">
              <a:buFont typeface="Arial" panose="020B0604020202020204" pitchFamily="34" charset="0"/>
              <a:buChar char="•"/>
            </a:pPr>
            <a:r>
              <a:rPr lang="en-NZ"/>
              <a:t>What’s new:</a:t>
            </a:r>
          </a:p>
          <a:p>
            <a:pPr marL="171450" indent="-171450">
              <a:buFont typeface="Arial" panose="020B0604020202020204" pitchFamily="34" charset="0"/>
              <a:buChar char="•"/>
            </a:pPr>
            <a:r>
              <a:rPr lang="en-NZ"/>
              <a:t>- Increased teaching guidance and year-by-year teaching sequences to reduce workload on teachers and kaiako and provide clarity on what should be taught and when</a:t>
            </a:r>
          </a:p>
          <a:p>
            <a:pPr marL="171450" indent="-171450">
              <a:buFont typeface="Arial" panose="020B0604020202020204" pitchFamily="34" charset="0"/>
              <a:buChar char="•"/>
            </a:pPr>
            <a:r>
              <a:rPr lang="en-NZ"/>
              <a:t>   NZC and CPM combined into one place</a:t>
            </a:r>
          </a:p>
          <a:p>
            <a:pPr marL="171450" indent="-171450">
              <a:buFont typeface="Arial" panose="020B0604020202020204" pitchFamily="34" charset="0"/>
              <a:buChar char="•"/>
            </a:pPr>
            <a:endParaRPr lang="en-NZ"/>
          </a:p>
          <a:p>
            <a:pPr marL="0" indent="0">
              <a:buFont typeface="Arial" panose="020B0604020202020204" pitchFamily="34" charset="0"/>
              <a:buNone/>
            </a:pPr>
            <a:r>
              <a:rPr lang="en-NZ"/>
              <a:t>All students are expected to develop knowledge from local, national and global contexts.  Therefore, when thinking about local and national contexts, some of this knowledge will be mātauranga Māori.  People can expect to see evidence of this in the revised NZC framework.</a:t>
            </a:r>
          </a:p>
        </p:txBody>
      </p:sp>
      <p:sp>
        <p:nvSpPr>
          <p:cNvPr id="4" name="Slide Number Placeholder 3"/>
          <p:cNvSpPr>
            <a:spLocks noGrp="1"/>
          </p:cNvSpPr>
          <p:nvPr>
            <p:ph type="sldNum" sz="quarter" idx="5"/>
          </p:nvPr>
        </p:nvSpPr>
        <p:spPr/>
        <p:txBody>
          <a:bodyPr/>
          <a:lstStyle/>
          <a:p>
            <a:fld id="{732A1FBF-7EB0-480E-98DA-A10430D36293}" type="slidenum">
              <a:rPr lang="en-NZ" smtClean="0"/>
              <a:pPr/>
              <a:t>12</a:t>
            </a:fld>
            <a:endParaRPr lang="en-NZ"/>
          </a:p>
        </p:txBody>
      </p:sp>
    </p:spTree>
    <p:extLst>
      <p:ext uri="{BB962C8B-B14F-4D97-AF65-F5344CB8AC3E}">
        <p14:creationId xmlns:p14="http://schemas.microsoft.com/office/powerpoint/2010/main" val="3522156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fontAlgn="base">
              <a:lnSpc>
                <a:spcPct val="115000"/>
              </a:lnSpc>
              <a:spcAft>
                <a:spcPts val="800"/>
              </a:spcAft>
              <a:buFont typeface="Symbol" panose="05050102010706020507" pitchFamily="18" charset="2"/>
              <a:buChar char=""/>
            </a:pPr>
            <a:r>
              <a:rPr lang="en-US" sz="1800">
                <a:effectLst/>
                <a:latin typeface="Arial" panose="020B0604020202020204" pitchFamily="34" charset="0"/>
                <a:ea typeface="Times New Roman" panose="02020603050405020304" pitchFamily="18" charset="0"/>
                <a:cs typeface="Times New Roman" panose="02020603050405020304" pitchFamily="18" charset="0"/>
              </a:rPr>
              <a:t>Te Mātaiaho | The New Zealand Curriculum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remains</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as</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framework</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but</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with</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some</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key</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changes</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to</a:t>
            </a:r>
            <a:r>
              <a:rPr lang="mi-NZ" sz="1800">
                <a:effectLst/>
                <a:latin typeface="Arial" panose="020B0604020202020204" pitchFamily="34" charset="0"/>
                <a:ea typeface="Times New Roman" panose="02020603050405020304" pitchFamily="18" charset="0"/>
                <a:cs typeface="Times New Roman" panose="02020603050405020304" pitchFamily="18" charset="0"/>
              </a:rPr>
              <a:t> make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it</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clearer</a:t>
            </a:r>
            <a:r>
              <a:rPr lang="mi-NZ" sz="1800">
                <a:effectLst/>
                <a:latin typeface="Arial" panose="020B0604020202020204" pitchFamily="34" charset="0"/>
                <a:ea typeface="Times New Roman" panose="02020603050405020304" pitchFamily="18" charset="0"/>
                <a:cs typeface="Times New Roman" panose="02020603050405020304" pitchFamily="18" charset="0"/>
              </a:rPr>
              <a:t> and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easier</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to</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use</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following</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your</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feedback</a:t>
            </a:r>
            <a:r>
              <a:rPr lang="mi-NZ" sz="1800">
                <a:effectLst/>
                <a:latin typeface="Arial" panose="020B0604020202020204" pitchFamily="34" charset="0"/>
                <a:ea typeface="Times New Roman" panose="02020603050405020304" pitchFamily="18" charset="0"/>
                <a:cs typeface="Times New Roman" panose="02020603050405020304" pitchFamily="18" charset="0"/>
              </a:rPr>
              <a:t>, and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to</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work</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with</a:t>
            </a:r>
            <a:r>
              <a:rPr lang="mi-NZ" sz="1800">
                <a:effectLst/>
                <a:latin typeface="Arial" panose="020B0604020202020204" pitchFamily="34" charset="0"/>
                <a:ea typeface="Times New Roman" panose="02020603050405020304" pitchFamily="18" charset="0"/>
                <a:cs typeface="Times New Roman" panose="02020603050405020304" pitchFamily="18" charset="0"/>
              </a:rPr>
              <a:t> a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knowledge</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rich</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evidence</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based</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national</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mi-NZ" sz="1800" err="1">
                <a:effectLst/>
                <a:latin typeface="Arial" panose="020B0604020202020204" pitchFamily="34" charset="0"/>
                <a:ea typeface="Times New Roman" panose="02020603050405020304" pitchFamily="18" charset="0"/>
                <a:cs typeface="Times New Roman" panose="02020603050405020304" pitchFamily="18" charset="0"/>
              </a:rPr>
              <a:t>curriculum</a:t>
            </a:r>
            <a:r>
              <a:rPr lang="mi-NZ" sz="1800">
                <a:effectLst/>
                <a:latin typeface="Arial" panose="020B0604020202020204" pitchFamily="34" charset="0"/>
                <a:ea typeface="Times New Roman" panose="02020603050405020304" pitchFamily="18" charset="0"/>
                <a:cs typeface="Times New Roman" panose="02020603050405020304" pitchFamily="18" charset="0"/>
              </a:rPr>
              <a:t>. </a:t>
            </a:r>
            <a:r>
              <a:rPr lang="en-NZ" sz="1800">
                <a:effectLst/>
                <a:latin typeface="Arial" panose="020B0604020202020204" pitchFamily="34" charset="0"/>
                <a:ea typeface="Times New Roman" panose="02020603050405020304" pitchFamily="18" charset="0"/>
                <a:cs typeface="Times New Roman" panose="02020603050405020304" pitchFamily="18" charset="0"/>
              </a:rPr>
              <a:t> </a:t>
            </a:r>
          </a:p>
          <a:p>
            <a:pPr marL="171450" marR="0" lvl="0" indent="-171450" algn="l" defTabSz="6095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i-NZ" sz="1200" err="1">
                <a:effectLst/>
                <a:latin typeface="Arial" panose="020B0604020202020204" pitchFamily="34" charset="0"/>
                <a:ea typeface="Times New Roman" panose="02020603050405020304" pitchFamily="18" charset="0"/>
                <a:cs typeface="Times New Roman" panose="02020603050405020304" pitchFamily="18" charset="0"/>
              </a:rPr>
              <a:t>Teachers</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kaiako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bring</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en-US" sz="1200">
                <a:effectLst/>
                <a:latin typeface="Arial" panose="020B0604020202020204" pitchFamily="34" charset="0"/>
                <a:ea typeface="Times New Roman" panose="02020603050405020304" pitchFamily="18" charset="0"/>
                <a:cs typeface="Times New Roman" panose="02020603050405020304" pitchFamily="18" charset="0"/>
              </a:rPr>
              <a:t>Te Mātaiaho | The New Zealand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to</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life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in</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classroom</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through</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local</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national</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global</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contexts</a:t>
            </a:r>
            <a:r>
              <a:rPr lang="mi-NZ" sz="1200">
                <a:effectLst/>
                <a:latin typeface="Arial" panose="020B0604020202020204" pitchFamily="34" charset="0"/>
                <a:ea typeface="Times New Roman" panose="02020603050405020304" pitchFamily="18" charset="0"/>
                <a:cs typeface="Times New Roman" panose="02020603050405020304" pitchFamily="18" charset="0"/>
              </a:rPr>
              <a:t>.</a:t>
            </a:r>
            <a:r>
              <a:rPr lang="en-NZ" sz="120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609567" rtl="0" eaLnBrk="1" fontAlgn="auto" latinLnBrk="0" hangingPunct="1">
              <a:lnSpc>
                <a:spcPct val="100000"/>
              </a:lnSpc>
              <a:spcBef>
                <a:spcPts val="0"/>
              </a:spcBef>
              <a:spcAft>
                <a:spcPts val="0"/>
              </a:spcAft>
              <a:buClrTx/>
              <a:buSzTx/>
              <a:buFontTx/>
              <a:buNone/>
              <a:tabLst/>
              <a:defRPr/>
            </a:pPr>
            <a:endParaRPr lang="en-NZ"/>
          </a:p>
          <a:p>
            <a:pPr marL="0" marR="0" lvl="0" indent="0" algn="l" defTabSz="609567" rtl="0" eaLnBrk="1" fontAlgn="auto" latinLnBrk="0" hangingPunct="1">
              <a:lnSpc>
                <a:spcPct val="100000"/>
              </a:lnSpc>
              <a:spcBef>
                <a:spcPts val="0"/>
              </a:spcBef>
              <a:spcAft>
                <a:spcPts val="0"/>
              </a:spcAft>
              <a:buClrTx/>
              <a:buSzTx/>
              <a:buFontTx/>
              <a:buNone/>
              <a:tabLst/>
              <a:defRPr/>
            </a:pPr>
            <a:r>
              <a:rPr lang="en-NZ"/>
              <a:t>The design of </a:t>
            </a:r>
            <a:r>
              <a:rPr lang="en-US"/>
              <a:t>Te Mātaiaho | The New Zealand Curriculum </a:t>
            </a:r>
            <a:r>
              <a:rPr lang="en-NZ"/>
              <a:t>whakapapa centres around the </a:t>
            </a:r>
            <a:r>
              <a:rPr lang="en-NZ" err="1"/>
              <a:t>tohu</a:t>
            </a:r>
            <a:r>
              <a:rPr lang="en-NZ"/>
              <a:t> (signs) that help us navigate our way forward </a:t>
            </a:r>
            <a:endParaRPr lang="en-US"/>
          </a:p>
          <a:p>
            <a:pPr marL="171450" indent="-171450">
              <a:buFont typeface="Arial,Sans-Serif"/>
              <a:buChar char="•"/>
            </a:pPr>
            <a:r>
              <a:rPr lang="en-NZ"/>
              <a:t>Mātai means To investigate, scrutinise, gaze into, to observe. Aho means Threads, strands, line of descent, to shine. </a:t>
            </a:r>
            <a:endParaRPr lang="en-US"/>
          </a:p>
          <a:p>
            <a:pPr marL="171450" indent="-171450">
              <a:buFont typeface="Arial,Sans-Serif"/>
              <a:buChar char="•"/>
            </a:pPr>
            <a:r>
              <a:rPr lang="en-NZ"/>
              <a:t>You will see that each component of the whakapapa has a different suffix to contextualize it’s intent. </a:t>
            </a:r>
            <a:endParaRPr lang="en-US"/>
          </a:p>
          <a:p>
            <a:pPr marL="171450" indent="-171450">
              <a:buFont typeface="Arial,Sans-Serif"/>
              <a:buChar char="•"/>
            </a:pPr>
            <a:r>
              <a:rPr lang="en-NZ"/>
              <a:t>The simple circular design is made up of </a:t>
            </a:r>
            <a:r>
              <a:rPr lang="en-NZ" err="1"/>
              <a:t>whakarae</a:t>
            </a:r>
            <a:r>
              <a:rPr lang="en-NZ"/>
              <a:t> (patterns ) that breathe life into the whakapapa and reflect the ideas of observing ,reading the signs, and navigating our way forward. </a:t>
            </a:r>
            <a:endParaRPr lang="en-US"/>
          </a:p>
          <a:p>
            <a:pPr marL="0" marR="0" lvl="0" indent="0" algn="l" defTabSz="609567" rtl="0" eaLnBrk="1" fontAlgn="auto" latinLnBrk="0" hangingPunct="1">
              <a:lnSpc>
                <a:spcPct val="100000"/>
              </a:lnSpc>
              <a:spcBef>
                <a:spcPts val="0"/>
              </a:spcBef>
              <a:spcAft>
                <a:spcPts val="0"/>
              </a:spcAft>
              <a:buClrTx/>
              <a:buSzTx/>
              <a:buFontTx/>
              <a:buNone/>
              <a:tabLst/>
              <a:defRPr/>
            </a:pPr>
            <a:r>
              <a:rPr lang="en-NZ" b="1"/>
              <a:t>Mātaiaho –These components house the progression model, evidenced-based practices and the learning areas. </a:t>
            </a:r>
          </a:p>
          <a:p>
            <a:pPr marL="0" marR="0" lvl="0" indent="0" algn="l" defTabSz="609567" rtl="0" eaLnBrk="1" fontAlgn="auto" latinLnBrk="0" hangingPunct="1">
              <a:lnSpc>
                <a:spcPct val="100000"/>
              </a:lnSpc>
              <a:spcBef>
                <a:spcPts val="0"/>
              </a:spcBef>
              <a:spcAft>
                <a:spcPts val="0"/>
              </a:spcAft>
              <a:buClrTx/>
              <a:buSzTx/>
              <a:buFontTx/>
              <a:buNone/>
              <a:tabLst/>
              <a:defRPr/>
            </a:pPr>
            <a:endParaRPr lang="en-US" b="1">
              <a:cs typeface="Calibri"/>
            </a:endParaRPr>
          </a:p>
          <a:p>
            <a:endParaRPr lang="en-US" b="0" i="0">
              <a:solidFill>
                <a:srgbClr val="000000"/>
              </a:solidFill>
              <a:effectLst/>
              <a:latin typeface="Montserrat" panose="00000500000000000000" pitchFamily="2" charset="0"/>
            </a:endParaRPr>
          </a:p>
          <a:p>
            <a:pPr algn="l" fontAlgn="base"/>
            <a:r>
              <a:rPr lang="en-US" sz="1800">
                <a:effectLst/>
                <a:latin typeface="Calibri" panose="020F0502020204030204" pitchFamily="34" charset="0"/>
                <a:ea typeface="Times New Roman" panose="02020603050405020304" pitchFamily="18" charset="0"/>
              </a:rPr>
              <a:t>Mātaiaho encompasses the eight learning areas: English, the arts, health and physical education, learning languages, mathematics and statistics, science, social sciences, and technology. Together they provide the basis for a broad, general education for the first four phases Years 0 – 10 and collectively lay a foundation for </a:t>
            </a:r>
            <a:r>
              <a:rPr lang="en-US" sz="1800" err="1">
                <a:effectLst/>
                <a:latin typeface="Calibri" panose="020F0502020204030204" pitchFamily="34" charset="0"/>
                <a:ea typeface="Times New Roman" panose="02020603050405020304" pitchFamily="18" charset="0"/>
              </a:rPr>
              <a:t>specialisation</a:t>
            </a:r>
            <a:r>
              <a:rPr lang="en-US" sz="1800">
                <a:effectLst/>
                <a:latin typeface="Calibri" panose="020F0502020204030204" pitchFamily="34" charset="0"/>
                <a:ea typeface="Times New Roman" panose="02020603050405020304" pitchFamily="18" charset="0"/>
              </a:rPr>
              <a:t> in Phase 5 Years 11 – 13. This is the learning that is too important to leave to chance. </a:t>
            </a:r>
            <a:r>
              <a:rPr lang="en-NZ" sz="1800">
                <a:effectLst/>
                <a:latin typeface="Calibri" panose="020F0502020204030204" pitchFamily="34" charset="0"/>
                <a:ea typeface="Yu Gothic Light" panose="020B0300000000000000" pitchFamily="34" charset="-128"/>
              </a:rPr>
              <a:t> </a:t>
            </a:r>
            <a:endParaRPr lang="en-NZ" sz="1800">
              <a:effectLst/>
              <a:latin typeface="Times New Roman" panose="02020603050405020304" pitchFamily="18" charset="0"/>
              <a:ea typeface="Times New Roman" panose="02020603050405020304" pitchFamily="18" charset="0"/>
            </a:endParaRPr>
          </a:p>
          <a:p>
            <a:pPr algn="l" fontAlgn="base"/>
            <a:r>
              <a:rPr lang="en-US" sz="1800">
                <a:effectLst/>
                <a:latin typeface="Calibri" panose="020F0502020204030204" pitchFamily="34" charset="0"/>
                <a:ea typeface="Times New Roman" panose="02020603050405020304" pitchFamily="18" charset="0"/>
              </a:rPr>
              <a:t>All eight learning areas provide students with opportunities for personal enjoyment and satisfaction. They equip students to fully participate in their communities and society, to live confidently and sustainably in the world, and to forge pathways for future study and work. </a:t>
            </a:r>
            <a:r>
              <a:rPr lang="en-NZ" sz="1800">
                <a:effectLst/>
                <a:latin typeface="Calibri" panose="020F0502020204030204" pitchFamily="34" charset="0"/>
                <a:ea typeface="Yu Gothic Light" panose="020B0300000000000000" pitchFamily="34" charset="-128"/>
              </a:rPr>
              <a:t> </a:t>
            </a:r>
            <a:endParaRPr lang="en-NZ" sz="1800">
              <a:effectLst/>
              <a:latin typeface="Times New Roman" panose="02020603050405020304" pitchFamily="18" charset="0"/>
              <a:ea typeface="Times New Roman" panose="02020603050405020304" pitchFamily="18" charset="0"/>
            </a:endParaRPr>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13</a:t>
            </a:fld>
            <a:endParaRPr lang="en-NZ"/>
          </a:p>
        </p:txBody>
      </p:sp>
    </p:spTree>
    <p:extLst>
      <p:ext uri="{BB962C8B-B14F-4D97-AF65-F5344CB8AC3E}">
        <p14:creationId xmlns:p14="http://schemas.microsoft.com/office/powerpoint/2010/main" val="1633357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Generic changes are explained in “Content of the learning areas” pg. 9</a:t>
            </a:r>
          </a:p>
          <a:p>
            <a:endParaRPr lang="en-NZ"/>
          </a:p>
          <a:p>
            <a:r>
              <a:rPr lang="en-NZ"/>
              <a:t>English learning area structure (as above) pg. 18 </a:t>
            </a:r>
          </a:p>
          <a:p>
            <a:endParaRPr lang="en-NZ"/>
          </a:p>
          <a:p>
            <a:pPr algn="l" fontAlgn="base"/>
            <a:r>
              <a:rPr lang="en-NZ" sz="1100" b="1">
                <a:effectLst/>
                <a:latin typeface="Calibri" panose="020F0502020204030204" pitchFamily="34" charset="0"/>
                <a:ea typeface="Times New Roman" panose="02020603050405020304" pitchFamily="18" charset="0"/>
              </a:rPr>
              <a:t>What they will be familiar with:</a:t>
            </a:r>
            <a:endParaRPr lang="en-NZ" sz="1200">
              <a:effectLst/>
              <a:latin typeface="Times New Roman" panose="02020603050405020304" pitchFamily="18" charset="0"/>
              <a:ea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rPr>
              <a:t> 1.   </a:t>
            </a:r>
            <a:r>
              <a:rPr lang="en-NZ" sz="1100" b="1">
                <a:effectLst/>
                <a:latin typeface="Calibri" panose="020F0502020204030204" pitchFamily="34" charset="0"/>
                <a:ea typeface="Times New Roman" panose="02020603050405020304" pitchFamily="18" charset="0"/>
              </a:rPr>
              <a:t>Progress outcomes</a:t>
            </a:r>
            <a:r>
              <a:rPr lang="en-NZ" sz="1100">
                <a:effectLst/>
                <a:latin typeface="Calibri" panose="020F0502020204030204" pitchFamily="34" charset="0"/>
                <a:ea typeface="Times New Roman" panose="02020603050405020304" pitchFamily="18" charset="0"/>
              </a:rPr>
              <a:t>:</a:t>
            </a:r>
            <a:endParaRPr lang="en-NZ" sz="1200">
              <a:effectLst/>
              <a:latin typeface="Times New Roman" panose="02020603050405020304" pitchFamily="18" charset="0"/>
              <a:ea typeface="Times New Roman" panose="02020603050405020304" pitchFamily="18" charset="0"/>
            </a:endParaRPr>
          </a:p>
          <a:p>
            <a:pPr marL="342900" lvl="0" indent="-342900" algn="l" fontAlgn="base">
              <a:buFont typeface="Courier New" panose="02070309020205020404" pitchFamily="49" charset="0"/>
              <a:buChar char="o"/>
              <a:tabLst>
                <a:tab pos="228600" algn="l"/>
              </a:tabLst>
            </a:pPr>
            <a:r>
              <a:rPr lang="en-NZ" sz="1100">
                <a:effectLst/>
                <a:latin typeface="Calibri" panose="020F0502020204030204" pitchFamily="34" charset="0"/>
                <a:ea typeface="Times New Roman" panose="02020603050405020304" pitchFamily="18" charset="0"/>
              </a:rPr>
              <a:t>Are the signposts at the end of each phase of learning indicating what students </a:t>
            </a:r>
            <a:endParaRPr lang="en-NZ" sz="1200">
              <a:effectLst/>
              <a:latin typeface="Times New Roman" panose="02020603050405020304" pitchFamily="18" charset="0"/>
              <a:ea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rPr>
              <a:t>                   understand, know and can do sufficiently at key points in the schooling pathway.</a:t>
            </a:r>
            <a:endParaRPr lang="en-NZ" sz="1200">
              <a:effectLst/>
              <a:latin typeface="Times New Roman" panose="02020603050405020304" pitchFamily="18" charset="0"/>
              <a:ea typeface="Times New Roman" panose="02020603050405020304" pitchFamily="18" charset="0"/>
            </a:endParaRPr>
          </a:p>
          <a:p>
            <a:pPr marL="342900" lvl="0" indent="-342900" algn="l" fontAlgn="base">
              <a:buFont typeface="Courier New" panose="02070309020205020404" pitchFamily="49" charset="0"/>
              <a:buChar char="o"/>
              <a:tabLst>
                <a:tab pos="228600" algn="l"/>
              </a:tabLst>
            </a:pPr>
            <a:r>
              <a:rPr lang="en-NZ" sz="1100" b="1">
                <a:effectLst/>
                <a:latin typeface="Calibri" panose="020F0502020204030204" pitchFamily="34" charset="0"/>
                <a:ea typeface="Times New Roman" panose="02020603050405020304" pitchFamily="18" charset="0"/>
              </a:rPr>
              <a:t>UKD</a:t>
            </a:r>
            <a:r>
              <a:rPr lang="en-NZ" sz="1100">
                <a:effectLst/>
                <a:latin typeface="Calibri" panose="020F0502020204030204" pitchFamily="34" charset="0"/>
                <a:ea typeface="Times New Roman" panose="02020603050405020304" pitchFamily="18" charset="0"/>
              </a:rPr>
              <a:t> frames the knowledge students will experience at the end of a phase</a:t>
            </a:r>
            <a:endParaRPr lang="en-NZ" sz="1200">
              <a:effectLst/>
              <a:latin typeface="Times New Roman" panose="02020603050405020304" pitchFamily="18" charset="0"/>
              <a:ea typeface="Times New Roman" panose="02020603050405020304" pitchFamily="18" charset="0"/>
            </a:endParaRPr>
          </a:p>
          <a:p>
            <a:pPr marL="808990" algn="l">
              <a:lnSpc>
                <a:spcPct val="107000"/>
              </a:lnSpc>
            </a:pPr>
            <a:r>
              <a:rPr lang="en-NZ" sz="1100" b="1" kern="0">
                <a:effectLst/>
                <a:latin typeface="Calibri" panose="020F0502020204030204" pitchFamily="34" charset="0"/>
                <a:ea typeface="Calibri" panose="020F0502020204030204" pitchFamily="34" charset="0"/>
                <a:cs typeface="Calibri" panose="020F0502020204030204" pitchFamily="34" charset="0"/>
              </a:rPr>
              <a:t>Understand </a:t>
            </a:r>
            <a:r>
              <a:rPr lang="en-NZ" sz="1100" kern="0">
                <a:effectLst/>
                <a:latin typeface="Calibri" panose="020F0502020204030204" pitchFamily="34" charset="0"/>
                <a:ea typeface="Calibri" panose="020F0502020204030204" pitchFamily="34" charset="0"/>
                <a:cs typeface="Calibri" panose="020F0502020204030204" pitchFamily="34" charset="0"/>
              </a:rPr>
              <a:t>– the deep and enduring big ideas and themes that students</a:t>
            </a:r>
            <a:endParaRPr lang="en-NZ" sz="1100" kern="100">
              <a:effectLst/>
              <a:latin typeface="Calibri" panose="020F0502020204030204" pitchFamily="34" charset="0"/>
              <a:ea typeface="Calibri" panose="020F0502020204030204" pitchFamily="34" charset="0"/>
              <a:cs typeface="Arial" panose="020B0604020202020204" pitchFamily="34" charset="0"/>
            </a:endParaRPr>
          </a:p>
          <a:p>
            <a:pPr marL="808990" algn="l">
              <a:lnSpc>
                <a:spcPct val="107000"/>
              </a:lnSpc>
            </a:pPr>
            <a:r>
              <a:rPr lang="en-NZ" sz="1100" kern="0">
                <a:effectLst/>
                <a:latin typeface="Calibri" panose="020F0502020204030204" pitchFamily="34" charset="0"/>
                <a:ea typeface="Calibri" panose="020F0502020204030204" pitchFamily="34" charset="0"/>
                <a:cs typeface="Calibri" panose="020F0502020204030204" pitchFamily="34" charset="0"/>
              </a:rPr>
              <a:t> develop understanding of over the phases</a:t>
            </a:r>
            <a:endParaRPr lang="en-NZ" sz="1100" kern="100">
              <a:effectLst/>
              <a:latin typeface="Calibri" panose="020F0502020204030204" pitchFamily="34" charset="0"/>
              <a:ea typeface="Calibri" panose="020F0502020204030204" pitchFamily="34" charset="0"/>
              <a:cs typeface="Arial" panose="020B0604020202020204" pitchFamily="34" charset="0"/>
            </a:endParaRPr>
          </a:p>
          <a:p>
            <a:pPr marL="808990" algn="l">
              <a:lnSpc>
                <a:spcPct val="107000"/>
              </a:lnSpc>
            </a:pPr>
            <a:r>
              <a:rPr lang="en-NZ" sz="1100" kern="0">
                <a:effectLst/>
                <a:latin typeface="Calibri" panose="020F0502020204030204" pitchFamily="34" charset="0"/>
                <a:ea typeface="Calibri" panose="020F0502020204030204" pitchFamily="34" charset="0"/>
                <a:cs typeface="Calibri" panose="020F0502020204030204" pitchFamily="34" charset="0"/>
              </a:rPr>
              <a:t> </a:t>
            </a:r>
            <a:r>
              <a:rPr lang="en-NZ" sz="1100" b="1" kern="0">
                <a:effectLst/>
                <a:latin typeface="Calibri" panose="020F0502020204030204" pitchFamily="34" charset="0"/>
                <a:ea typeface="Calibri" panose="020F0502020204030204" pitchFamily="34" charset="0"/>
                <a:cs typeface="Calibri" panose="020F0502020204030204" pitchFamily="34" charset="0"/>
              </a:rPr>
              <a:t>Know </a:t>
            </a:r>
            <a:r>
              <a:rPr lang="en-NZ" sz="1100" kern="0">
                <a:effectLst/>
                <a:latin typeface="Calibri" panose="020F0502020204030204" pitchFamily="34" charset="0"/>
                <a:ea typeface="Calibri" panose="020F0502020204030204" pitchFamily="34" charset="0"/>
                <a:cs typeface="Calibri" panose="020F0502020204030204" pitchFamily="34" charset="0"/>
              </a:rPr>
              <a:t>– the meaningful and important content, concepts, and topics at</a:t>
            </a:r>
            <a:endParaRPr lang="en-NZ" sz="1100" kern="100">
              <a:effectLst/>
              <a:latin typeface="Calibri" panose="020F0502020204030204" pitchFamily="34" charset="0"/>
              <a:ea typeface="Calibri" panose="020F0502020204030204" pitchFamily="34" charset="0"/>
              <a:cs typeface="Arial" panose="020B0604020202020204" pitchFamily="34" charset="0"/>
            </a:endParaRPr>
          </a:p>
          <a:p>
            <a:pPr marL="808990" algn="l">
              <a:lnSpc>
                <a:spcPct val="107000"/>
              </a:lnSpc>
            </a:pPr>
            <a:r>
              <a:rPr lang="en-NZ" sz="1100" kern="0">
                <a:effectLst/>
                <a:latin typeface="Calibri" panose="020F0502020204030204" pitchFamily="34" charset="0"/>
                <a:ea typeface="Calibri" panose="020F0502020204030204" pitchFamily="34" charset="0"/>
                <a:cs typeface="Calibri" panose="020F0502020204030204" pitchFamily="34" charset="0"/>
              </a:rPr>
              <a:t>each phase that enrich students’ understanding of the big ideas and</a:t>
            </a:r>
            <a:endParaRPr lang="en-NZ" sz="1100" kern="100">
              <a:effectLst/>
              <a:latin typeface="Calibri" panose="020F0502020204030204" pitchFamily="34" charset="0"/>
              <a:ea typeface="Calibri" panose="020F0502020204030204" pitchFamily="34" charset="0"/>
              <a:cs typeface="Arial" panose="020B0604020202020204" pitchFamily="34" charset="0"/>
            </a:endParaRPr>
          </a:p>
          <a:p>
            <a:pPr marL="808990" algn="l">
              <a:lnSpc>
                <a:spcPct val="107000"/>
              </a:lnSpc>
            </a:pPr>
            <a:r>
              <a:rPr lang="en-NZ" sz="1100" kern="0">
                <a:effectLst/>
                <a:latin typeface="Calibri" panose="020F0502020204030204" pitchFamily="34" charset="0"/>
                <a:ea typeface="Calibri" panose="020F0502020204030204" pitchFamily="34" charset="0"/>
                <a:cs typeface="Calibri" panose="020F0502020204030204" pitchFamily="34" charset="0"/>
              </a:rPr>
              <a:t>themes and that students study using the practices</a:t>
            </a:r>
            <a:endParaRPr lang="en-NZ" sz="1100" kern="100">
              <a:effectLst/>
              <a:latin typeface="Calibri" panose="020F0502020204030204" pitchFamily="34" charset="0"/>
              <a:ea typeface="Calibri" panose="020F0502020204030204" pitchFamily="34" charset="0"/>
              <a:cs typeface="Arial" panose="020B0604020202020204" pitchFamily="34" charset="0"/>
            </a:endParaRPr>
          </a:p>
          <a:p>
            <a:pPr marL="808990" algn="l">
              <a:lnSpc>
                <a:spcPct val="107000"/>
              </a:lnSpc>
              <a:spcAft>
                <a:spcPts val="800"/>
              </a:spcAft>
            </a:pPr>
            <a:r>
              <a:rPr lang="en-NZ" sz="1100" b="1" kern="0">
                <a:effectLst/>
                <a:latin typeface="Calibri" panose="020F0502020204030204" pitchFamily="34" charset="0"/>
                <a:ea typeface="Calibri" panose="020F0502020204030204" pitchFamily="34" charset="0"/>
                <a:cs typeface="Calibri" panose="020F0502020204030204" pitchFamily="34" charset="0"/>
              </a:rPr>
              <a:t>Do </a:t>
            </a:r>
            <a:r>
              <a:rPr lang="en-NZ" sz="1100" kern="0">
                <a:effectLst/>
                <a:latin typeface="Calibri" panose="020F0502020204030204" pitchFamily="34" charset="0"/>
                <a:ea typeface="Calibri" panose="020F0502020204030204" pitchFamily="34" charset="0"/>
                <a:cs typeface="Calibri" panose="020F0502020204030204" pitchFamily="34" charset="0"/>
              </a:rPr>
              <a:t>– the practices (skills, strategies, and processes) that bring rigour to</a:t>
            </a:r>
            <a:endParaRPr lang="en-NZ" sz="1100" kern="100">
              <a:effectLst/>
              <a:latin typeface="Calibri" panose="020F0502020204030204" pitchFamily="34" charset="0"/>
              <a:ea typeface="Calibri" panose="020F0502020204030204" pitchFamily="34" charset="0"/>
              <a:cs typeface="Arial" panose="020B0604020202020204" pitchFamily="34" charset="0"/>
            </a:endParaRPr>
          </a:p>
          <a:p>
            <a:pPr marL="808990" algn="l" fontAlgn="base"/>
            <a:r>
              <a:rPr lang="en-NZ" sz="1100">
                <a:effectLst/>
                <a:latin typeface="Calibri" panose="020F0502020204030204" pitchFamily="34" charset="0"/>
                <a:ea typeface="Times New Roman" panose="02020603050405020304" pitchFamily="18" charset="0"/>
              </a:rPr>
              <a:t>learning and support the development of the key competencies.</a:t>
            </a:r>
            <a:endParaRPr lang="en-NZ" sz="1200">
              <a:effectLst/>
              <a:latin typeface="Times New Roman" panose="02020603050405020304" pitchFamily="18" charset="0"/>
              <a:ea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rPr>
              <a:t> </a:t>
            </a:r>
            <a:endParaRPr lang="en-NZ" sz="1200">
              <a:effectLst/>
              <a:latin typeface="Times New Roman" panose="02020603050405020304" pitchFamily="18" charset="0"/>
              <a:ea typeface="Times New Roman" panose="02020603050405020304" pitchFamily="18" charset="0"/>
            </a:endParaRPr>
          </a:p>
          <a:p>
            <a:pPr algn="l">
              <a:lnSpc>
                <a:spcPct val="107000"/>
              </a:lnSpc>
              <a:spcAft>
                <a:spcPts val="800"/>
              </a:spcAft>
            </a:pPr>
            <a:r>
              <a:rPr lang="en-NZ" sz="1100" kern="100">
                <a:effectLst/>
                <a:latin typeface="Calibri" panose="020F0502020204030204" pitchFamily="34" charset="0"/>
                <a:ea typeface="Calibri" panose="020F0502020204030204" pitchFamily="34" charset="0"/>
                <a:cs typeface="Calibri" panose="020F0502020204030204" pitchFamily="34" charset="0"/>
              </a:rPr>
              <a:t> 2. </a:t>
            </a:r>
            <a:r>
              <a:rPr lang="en-NZ" sz="1100" b="1" kern="100">
                <a:effectLst/>
                <a:latin typeface="Calibri" panose="020F0502020204030204" pitchFamily="34" charset="0"/>
                <a:ea typeface="Calibri" panose="020F0502020204030204" pitchFamily="34" charset="0"/>
                <a:cs typeface="Calibri" panose="020F0502020204030204" pitchFamily="34" charset="0"/>
              </a:rPr>
              <a:t>Critical focus</a:t>
            </a:r>
            <a:r>
              <a:rPr lang="en-NZ" sz="1100" kern="100">
                <a:effectLst/>
                <a:latin typeface="Calibri" panose="020F0502020204030204" pitchFamily="34" charset="0"/>
                <a:ea typeface="Calibri" panose="020F0502020204030204" pitchFamily="34" charset="0"/>
                <a:cs typeface="Calibri" panose="020F0502020204030204" pitchFamily="34" charset="0"/>
              </a:rPr>
              <a:t> for each phase</a:t>
            </a:r>
            <a:r>
              <a:rPr lang="en-NZ" sz="1100" kern="100">
                <a:effectLst/>
                <a:latin typeface="Calibri" panose="020F0502020204030204" pitchFamily="34" charset="0"/>
                <a:ea typeface="Calibri" panose="020F0502020204030204" pitchFamily="34" charset="0"/>
                <a:cs typeface="Arial" panose="020B0604020202020204" pitchFamily="34" charset="0"/>
              </a:rPr>
              <a:t> draws on evidence for a sustained, strengths-based focus </a:t>
            </a:r>
          </a:p>
          <a:p>
            <a:pPr algn="l">
              <a:lnSpc>
                <a:spcPct val="107000"/>
              </a:lnSpc>
              <a:spcAft>
                <a:spcPts val="800"/>
              </a:spcAft>
            </a:pPr>
            <a:r>
              <a:rPr lang="en-NZ" sz="1100" kern="100">
                <a:effectLst/>
                <a:latin typeface="Calibri" panose="020F0502020204030204" pitchFamily="34" charset="0"/>
                <a:ea typeface="Calibri" panose="020F0502020204030204" pitchFamily="34" charset="0"/>
                <a:cs typeface="Arial" panose="020B0604020202020204" pitchFamily="34" charset="0"/>
              </a:rPr>
              <a:t>             on the student and their social, emotional, and cognitive learning. Each phase has within it a </a:t>
            </a:r>
          </a:p>
          <a:p>
            <a:pPr marL="228600" algn="l">
              <a:lnSpc>
                <a:spcPct val="107000"/>
              </a:lnSpc>
              <a:spcAft>
                <a:spcPts val="800"/>
              </a:spcAft>
            </a:pPr>
            <a:r>
              <a:rPr lang="en-NZ" sz="1100" kern="100">
                <a:effectLst/>
                <a:latin typeface="Calibri" panose="020F0502020204030204" pitchFamily="34" charset="0"/>
                <a:ea typeface="Calibri" panose="020F0502020204030204" pitchFamily="34" charset="0"/>
                <a:cs typeface="Arial" panose="020B0604020202020204" pitchFamily="34" charset="0"/>
              </a:rPr>
              <a:t>      Year by Year focus which helps with teaching and learning.  Each critical focus cumulatively</a:t>
            </a:r>
          </a:p>
          <a:p>
            <a:pPr marL="228600" algn="l">
              <a:lnSpc>
                <a:spcPct val="107000"/>
              </a:lnSpc>
              <a:spcAft>
                <a:spcPts val="800"/>
              </a:spcAft>
            </a:pPr>
            <a:r>
              <a:rPr lang="en-NZ" sz="1100" kern="100">
                <a:effectLst/>
                <a:latin typeface="Calibri" panose="020F0502020204030204" pitchFamily="34" charset="0"/>
                <a:ea typeface="Calibri" panose="020F0502020204030204" pitchFamily="34" charset="0"/>
                <a:cs typeface="Arial" panose="020B0604020202020204" pitchFamily="34" charset="0"/>
              </a:rPr>
              <a:t>      builds on the phase before. </a:t>
            </a:r>
          </a:p>
          <a:p>
            <a:pPr algn="l" fontAlgn="base"/>
            <a:r>
              <a:rPr lang="en-NZ" sz="1100">
                <a:effectLst/>
                <a:latin typeface="Calibri" panose="020F0502020204030204" pitchFamily="34" charset="0"/>
                <a:ea typeface="Times New Roman" panose="02020603050405020304" pitchFamily="18" charset="0"/>
              </a:rPr>
              <a:t> </a:t>
            </a:r>
            <a:endParaRPr lang="en-NZ" sz="1200">
              <a:effectLst/>
              <a:latin typeface="Times New Roman" panose="02020603050405020304" pitchFamily="18" charset="0"/>
              <a:ea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rPr>
              <a:t>3.  </a:t>
            </a:r>
            <a:r>
              <a:rPr lang="en-NZ" sz="1100" b="1">
                <a:effectLst/>
                <a:latin typeface="Calibri" panose="020F0502020204030204" pitchFamily="34" charset="0"/>
                <a:ea typeface="Times New Roman" panose="02020603050405020304" pitchFamily="18" charset="0"/>
              </a:rPr>
              <a:t>Phases of learning</a:t>
            </a:r>
            <a:r>
              <a:rPr lang="en-NZ" sz="1100">
                <a:effectLst/>
                <a:latin typeface="Calibri" panose="020F0502020204030204" pitchFamily="34" charset="0"/>
                <a:ea typeface="Times New Roman" panose="02020603050405020304" pitchFamily="18" charset="0"/>
              </a:rPr>
              <a:t> </a:t>
            </a:r>
            <a:endParaRPr lang="en-NZ" sz="1200">
              <a:effectLst/>
              <a:latin typeface="Times New Roman" panose="02020603050405020304" pitchFamily="18" charset="0"/>
              <a:ea typeface="Times New Roman" panose="02020603050405020304" pitchFamily="18" charset="0"/>
            </a:endParaRPr>
          </a:p>
          <a:p>
            <a:pPr algn="l" fontAlgn="base"/>
            <a:r>
              <a:rPr lang="en-NZ" sz="1100" b="1">
                <a:solidFill>
                  <a:srgbClr val="4472C4"/>
                </a:solidFill>
                <a:effectLst/>
                <a:latin typeface="Calibri" panose="020F0502020204030204" pitchFamily="34" charset="0"/>
                <a:ea typeface="Times New Roman" panose="02020603050405020304" pitchFamily="18" charset="0"/>
                <a:cs typeface="Arial" panose="020B0604020202020204" pitchFamily="34" charset="0"/>
              </a:rPr>
              <a:t>      Facilitator’s Note:</a:t>
            </a:r>
            <a:r>
              <a:rPr lang="en-NZ" sz="1100">
                <a:solidFill>
                  <a:srgbClr val="4472C4"/>
                </a:solidFill>
                <a:effectLst/>
                <a:latin typeface="Calibri" panose="020F0502020204030204" pitchFamily="34" charset="0"/>
                <a:ea typeface="Times New Roman" panose="02020603050405020304" pitchFamily="18" charset="0"/>
                <a:cs typeface="Arial" panose="020B0604020202020204" pitchFamily="34" charset="0"/>
              </a:rPr>
              <a:t>   </a:t>
            </a:r>
            <a:r>
              <a:rPr lang="en-NZ" sz="1100">
                <a:effectLst/>
                <a:latin typeface="Calibri" panose="020F0502020204030204" pitchFamily="34" charset="0"/>
                <a:ea typeface="Times New Roman" panose="02020603050405020304" pitchFamily="18" charset="0"/>
                <a:cs typeface="Arial" panose="020B0604020202020204" pitchFamily="34" charset="0"/>
              </a:rPr>
              <a:t>Currently the English learning area is released for Years 0-6 = 2 phases and</a:t>
            </a:r>
            <a:endParaRPr lang="en-NZ" sz="1200">
              <a:effectLst/>
              <a:latin typeface="Times New Roman" panose="02020603050405020304" pitchFamily="18" charset="0"/>
              <a:ea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cs typeface="Arial" panose="020B0604020202020204" pitchFamily="34" charset="0"/>
              </a:rPr>
              <a:t>      mathematics and statistics Years 0-8 is released in 3 phases.  Other phases will be available for</a:t>
            </a:r>
            <a:endParaRPr lang="en-NZ" sz="1200">
              <a:effectLst/>
              <a:latin typeface="Times New Roman" panose="02020603050405020304" pitchFamily="18" charset="0"/>
              <a:ea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cs typeface="Arial" panose="020B0604020202020204" pitchFamily="34" charset="0"/>
              </a:rPr>
              <a:t>      feedback in November 2024 for feedback and use, and required to teach in 2026.</a:t>
            </a:r>
            <a:endParaRPr lang="en-NZ" sz="1200">
              <a:effectLst/>
              <a:latin typeface="Times New Roman" panose="02020603050405020304" pitchFamily="18" charset="0"/>
              <a:ea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Each </a:t>
            </a:r>
            <a:r>
              <a:rPr lang="en-NZ" sz="11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learning area will have five phases of learning</a:t>
            </a:r>
            <a:r>
              <a:rPr lang="en-NZ" sz="1100">
                <a:effectLst/>
                <a:latin typeface="Calibri" panose="020F0502020204030204" pitchFamily="34" charset="0"/>
                <a:ea typeface="Times New Roman" panose="02020603050405020304" pitchFamily="18" charset="0"/>
                <a:cs typeface="Times New Roman" panose="02020603050405020304" pitchFamily="18" charset="0"/>
              </a:rPr>
              <a:t>.  Currently English = 2 phases and mathematics and statistics = 3 phases.  (other phases will be available for feedback in November 2024 for feedback and use, and required to teach in 2026).</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Each </a:t>
            </a:r>
            <a:r>
              <a:rPr lang="en-NZ" sz="11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phase covers two to three years </a:t>
            </a:r>
            <a:r>
              <a:rPr lang="en-NZ" sz="1100">
                <a:effectLst/>
                <a:latin typeface="Calibri" panose="020F0502020204030204" pitchFamily="34" charset="0"/>
                <a:ea typeface="Times New Roman" panose="02020603050405020304" pitchFamily="18" charset="0"/>
                <a:cs typeface="Times New Roman" panose="02020603050405020304" pitchFamily="18" charset="0"/>
              </a:rPr>
              <a:t>of school which reflects how most schools organise learning across Years levels (see Learning area content pages 8 and 9).  </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This is a change from NZC 2007 levels – teachers will know what to teach, when to teach and how to teach content for their phase.</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Each phase has a </a:t>
            </a:r>
            <a:r>
              <a:rPr lang="en-NZ" sz="1100" b="1">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progress outcome - UKD </a:t>
            </a:r>
            <a:r>
              <a:rPr lang="en-NZ" sz="1100">
                <a:effectLst/>
                <a:latin typeface="Calibri" panose="020F0502020204030204" pitchFamily="34" charset="0"/>
                <a:ea typeface="Times New Roman" panose="02020603050405020304" pitchFamily="18" charset="0"/>
                <a:cs typeface="Times New Roman" panose="02020603050405020304" pitchFamily="18" charset="0"/>
              </a:rPr>
              <a:t>describing what students understand, know and can do by the end of the phase.  This is a change from NZC 2007 broad achievement objectives.</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rPr>
              <a:t> </a:t>
            </a:r>
            <a:endParaRPr lang="en-NZ" sz="1200">
              <a:effectLst/>
              <a:latin typeface="Times New Roman" panose="02020603050405020304" pitchFamily="18" charset="0"/>
              <a:ea typeface="Times New Roman" panose="02020603050405020304" pitchFamily="18" charset="0"/>
            </a:endParaRPr>
          </a:p>
          <a:p>
            <a:pPr algn="l" fontAlgn="base"/>
            <a:r>
              <a:rPr lang="en-NZ" sz="1100" b="1">
                <a:effectLst/>
                <a:latin typeface="Calibri" panose="020F0502020204030204" pitchFamily="34" charset="0"/>
                <a:ea typeface="Times New Roman" panose="02020603050405020304" pitchFamily="18" charset="0"/>
              </a:rPr>
              <a:t>Draw </a:t>
            </a:r>
            <a:r>
              <a:rPr lang="en-NZ" sz="1100">
                <a:effectLst/>
                <a:latin typeface="Calibri" panose="020F0502020204030204" pitchFamily="34" charset="0"/>
                <a:ea typeface="Times New Roman" panose="02020603050405020304" pitchFamily="18" charset="0"/>
              </a:rPr>
              <a:t>teachers’ attention to the </a:t>
            </a:r>
            <a:r>
              <a:rPr lang="en-NZ" sz="1100" b="1">
                <a:solidFill>
                  <a:srgbClr val="4472C4"/>
                </a:solidFill>
                <a:effectLst/>
                <a:latin typeface="Calibri" panose="020F0502020204030204" pitchFamily="34" charset="0"/>
                <a:ea typeface="Times New Roman" panose="02020603050405020304" pitchFamily="18" charset="0"/>
              </a:rPr>
              <a:t>new parts</a:t>
            </a:r>
            <a:r>
              <a:rPr lang="en-NZ" sz="1100">
                <a:effectLst/>
                <a:latin typeface="Calibri" panose="020F0502020204030204" pitchFamily="34" charset="0"/>
                <a:ea typeface="Times New Roman" panose="02020603050405020304" pitchFamily="18" charset="0"/>
              </a:rPr>
              <a:t>:</a:t>
            </a:r>
            <a:endParaRPr lang="en-NZ" sz="1200">
              <a:effectLst/>
              <a:latin typeface="Times New Roman" panose="02020603050405020304" pitchFamily="18" charset="0"/>
              <a:ea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rPr>
              <a:t> </a:t>
            </a:r>
            <a:endParaRPr lang="en-NZ" sz="1200">
              <a:effectLst/>
              <a:latin typeface="Times New Roman" panose="02020603050405020304" pitchFamily="18" charset="0"/>
              <a:ea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rPr>
              <a:t> 1.  The learning areas have added </a:t>
            </a:r>
            <a:r>
              <a:rPr lang="en-NZ" sz="1100" b="1">
                <a:solidFill>
                  <a:srgbClr val="4472C4"/>
                </a:solidFill>
                <a:effectLst/>
                <a:latin typeface="Calibri" panose="020F0502020204030204" pitchFamily="34" charset="0"/>
                <a:ea typeface="Times New Roman" panose="02020603050405020304" pitchFamily="18" charset="0"/>
              </a:rPr>
              <a:t>strands and sub strands</a:t>
            </a:r>
            <a:endParaRPr lang="en-NZ" sz="1200">
              <a:effectLst/>
              <a:latin typeface="Times New Roman" panose="02020603050405020304" pitchFamily="18" charset="0"/>
              <a:ea typeface="Times New Roman" panose="02020603050405020304" pitchFamily="18" charset="0"/>
            </a:endParaRPr>
          </a:p>
          <a:p>
            <a:pPr marL="342900" lvl="0" indent="-342900" algn="l" fontAlgn="base">
              <a:buFont typeface="Courier New" panose="02070309020205020404" pitchFamily="49" charset="0"/>
              <a:buChar char="o"/>
              <a:tabLst>
                <a:tab pos="228600" algn="l"/>
              </a:tabLst>
            </a:pPr>
            <a:r>
              <a:rPr lang="en-NZ" sz="1100">
                <a:effectLst/>
                <a:latin typeface="Calibri" panose="020F0502020204030204" pitchFamily="34" charset="0"/>
                <a:ea typeface="Times New Roman" panose="02020603050405020304" pitchFamily="18" charset="0"/>
              </a:rPr>
              <a:t>Mathematics and statistics now have </a:t>
            </a:r>
            <a:r>
              <a:rPr lang="en-NZ" sz="1100">
                <a:solidFill>
                  <a:srgbClr val="4472C4"/>
                </a:solidFill>
                <a:effectLst/>
                <a:latin typeface="Calibri" panose="020F0502020204030204" pitchFamily="34" charset="0"/>
                <a:ea typeface="Times New Roman" panose="02020603050405020304" pitchFamily="18" charset="0"/>
              </a:rPr>
              <a:t>six strands with several sub-strands </a:t>
            </a:r>
            <a:r>
              <a:rPr lang="en-NZ" sz="1100">
                <a:effectLst/>
                <a:latin typeface="Calibri" panose="020F0502020204030204" pitchFamily="34" charset="0"/>
                <a:ea typeface="Times New Roman" panose="02020603050405020304" pitchFamily="18" charset="0"/>
              </a:rPr>
              <a:t>(change from NZC 2007 = three). The </a:t>
            </a:r>
            <a:r>
              <a:rPr lang="en-NZ" sz="1100">
                <a:solidFill>
                  <a:srgbClr val="4472C4"/>
                </a:solidFill>
                <a:effectLst/>
                <a:latin typeface="Calibri" panose="020F0502020204030204" pitchFamily="34" charset="0"/>
                <a:ea typeface="Times New Roman" panose="02020603050405020304" pitchFamily="18" charset="0"/>
              </a:rPr>
              <a:t>six strands are found in the ‘Know’ in the progress outcome - UKD</a:t>
            </a:r>
            <a:r>
              <a:rPr lang="en-NZ" sz="1100">
                <a:effectLst/>
                <a:latin typeface="Calibri" panose="020F0502020204030204" pitchFamily="34" charset="0"/>
                <a:ea typeface="Times New Roman" panose="02020603050405020304" pitchFamily="18" charset="0"/>
              </a:rPr>
              <a:t> (‘knows’ describe the meaningful and important concepts and procedures in mathematics and statistics):</a:t>
            </a:r>
            <a:endParaRPr lang="en-NZ" sz="1200">
              <a:effectLst/>
              <a:latin typeface="Times New Roman" panose="02020603050405020304" pitchFamily="18" charset="0"/>
              <a:ea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Number</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Algebra</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Measurement</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Geometry</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Statistics</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Probability</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612140" algn="l" fontAlgn="base"/>
            <a:r>
              <a:rPr lang="en-NZ" sz="1100">
                <a:effectLst/>
                <a:latin typeface="Calibri" panose="020F0502020204030204" pitchFamily="34" charset="0"/>
                <a:ea typeface="Times New Roman" panose="02020603050405020304" pitchFamily="18" charset="0"/>
              </a:rPr>
              <a:t> </a:t>
            </a:r>
            <a:endParaRPr lang="en-NZ" sz="1200">
              <a:effectLst/>
              <a:latin typeface="Times New Roman" panose="02020603050405020304" pitchFamily="18" charset="0"/>
              <a:ea typeface="Times New Roman" panose="02020603050405020304" pitchFamily="18" charset="0"/>
            </a:endParaRPr>
          </a:p>
          <a:p>
            <a:pPr marL="342900" lvl="0" indent="-342900" algn="l" fontAlgn="base">
              <a:buFont typeface="Courier New" panose="02070309020205020404" pitchFamily="49" charset="0"/>
              <a:buChar char="o"/>
              <a:tabLst>
                <a:tab pos="228600" algn="l"/>
              </a:tabLst>
            </a:pPr>
            <a:r>
              <a:rPr lang="en-NZ" sz="1100">
                <a:effectLst/>
                <a:latin typeface="Calibri" panose="020F0502020204030204" pitchFamily="34" charset="0"/>
                <a:ea typeface="Times New Roman" panose="02020603050405020304" pitchFamily="18" charset="0"/>
              </a:rPr>
              <a:t>English at phase 1 and 2 has </a:t>
            </a:r>
            <a:r>
              <a:rPr lang="en-NZ" sz="1100">
                <a:solidFill>
                  <a:srgbClr val="4472C4"/>
                </a:solidFill>
                <a:effectLst/>
                <a:latin typeface="Calibri" panose="020F0502020204030204" pitchFamily="34" charset="0"/>
                <a:ea typeface="Times New Roman" panose="02020603050405020304" pitchFamily="18" charset="0"/>
              </a:rPr>
              <a:t>three strands </a:t>
            </a:r>
            <a:r>
              <a:rPr lang="en-NZ" sz="1100">
                <a:effectLst/>
                <a:latin typeface="Calibri" panose="020F0502020204030204" pitchFamily="34" charset="0"/>
                <a:ea typeface="Times New Roman" panose="02020603050405020304" pitchFamily="18" charset="0"/>
              </a:rPr>
              <a:t>with a </a:t>
            </a:r>
            <a:r>
              <a:rPr lang="en-NZ" sz="1100">
                <a:solidFill>
                  <a:srgbClr val="4472C4"/>
                </a:solidFill>
                <a:effectLst/>
                <a:latin typeface="Calibri" panose="020F0502020204030204" pitchFamily="34" charset="0"/>
                <a:ea typeface="Times New Roman" panose="02020603050405020304" pitchFamily="18" charset="0"/>
              </a:rPr>
              <a:t>number of sub-strands </a:t>
            </a:r>
            <a:endParaRPr lang="en-NZ" sz="1200">
              <a:effectLst/>
              <a:latin typeface="Times New Roman" panose="02020603050405020304" pitchFamily="18" charset="0"/>
              <a:ea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Oral language (now incorporated within the curriculum)</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Reading </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Writing </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641350" algn="l" fontAlgn="base"/>
            <a:r>
              <a:rPr lang="en-NZ" sz="1100">
                <a:effectLst/>
                <a:latin typeface="Calibri" panose="020F0502020204030204" pitchFamily="34" charset="0"/>
                <a:ea typeface="Times New Roman" panose="02020603050405020304" pitchFamily="18" charset="0"/>
              </a:rPr>
              <a:t> </a:t>
            </a:r>
            <a:endParaRPr lang="en-NZ" sz="1200">
              <a:effectLst/>
              <a:latin typeface="Times New Roman" panose="02020603050405020304" pitchFamily="18" charset="0"/>
              <a:ea typeface="Times New Roman" panose="02020603050405020304" pitchFamily="18" charset="0"/>
            </a:endParaRPr>
          </a:p>
          <a:p>
            <a:pPr marL="641350" algn="l" fontAlgn="base"/>
            <a:r>
              <a:rPr lang="en-NZ" sz="1100">
                <a:effectLst/>
                <a:latin typeface="Calibri" panose="020F0502020204030204" pitchFamily="34" charset="0"/>
                <a:ea typeface="Times New Roman" panose="02020603050405020304" pitchFamily="18" charset="0"/>
              </a:rPr>
              <a:t> </a:t>
            </a:r>
            <a:endParaRPr lang="en-NZ" sz="1200">
              <a:effectLst/>
              <a:latin typeface="Times New Roman" panose="02020603050405020304" pitchFamily="18" charset="0"/>
              <a:ea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rPr>
              <a:t>2.  Teaching sequence and teaching considerations within each phase </a:t>
            </a:r>
            <a:endParaRPr lang="en-NZ" sz="1200">
              <a:effectLst/>
              <a:latin typeface="Times New Roman" panose="02020603050405020304" pitchFamily="18" charset="0"/>
              <a:ea typeface="Times New Roman" panose="02020603050405020304" pitchFamily="18" charset="0"/>
            </a:endParaRPr>
          </a:p>
          <a:p>
            <a:pPr marL="228600" algn="l">
              <a:lnSpc>
                <a:spcPct val="107000"/>
              </a:lnSpc>
              <a:spcAft>
                <a:spcPts val="800"/>
              </a:spcAft>
            </a:pPr>
            <a:r>
              <a:rPr lang="en-NZ" sz="1100" kern="100">
                <a:effectLst/>
                <a:latin typeface="Calibri" panose="020F0502020204030204" pitchFamily="34" charset="0"/>
                <a:ea typeface="Calibri" panose="020F0502020204030204" pitchFamily="34" charset="0"/>
                <a:cs typeface="Arial" panose="020B0604020202020204" pitchFamily="34" charset="0"/>
              </a:rPr>
              <a:t>The teaching sequence support teachers to know what to teach, when and how from one progress outcome -UKD to the next. </a:t>
            </a:r>
          </a:p>
          <a:p>
            <a:pPr marL="228600" algn="l">
              <a:lnSpc>
                <a:spcPct val="107000"/>
              </a:lnSpc>
              <a:spcAft>
                <a:spcPts val="800"/>
              </a:spcAft>
            </a:pPr>
            <a:r>
              <a:rPr lang="en-NZ" sz="1100" kern="100">
                <a:effectLst/>
                <a:latin typeface="Calibri" panose="020F0502020204030204" pitchFamily="34" charset="0"/>
                <a:ea typeface="Calibri" panose="020F0502020204030204" pitchFamily="34" charset="0"/>
                <a:cs typeface="Arial" panose="020B0604020202020204" pitchFamily="34" charset="0"/>
              </a:rPr>
              <a:t>Teaching considerations of how to teach. While all statements of what to teach are important for student progress the stem ‘Informed by prior learning, teach students to:’ is there to remind teachers to use their professional judgement and use of assessment information to know when to teach what content and how to teach it in response to prior knowledge, strengths, and experiences that students bring. </a:t>
            </a:r>
          </a:p>
          <a:p>
            <a:pPr algn="l" fontAlgn="base"/>
            <a:r>
              <a:rPr lang="en-NZ" sz="1100" i="1">
                <a:effectLst/>
                <a:latin typeface="Calibri" panose="020F0502020204030204" pitchFamily="34" charset="0"/>
                <a:ea typeface="Times New Roman" panose="02020603050405020304" pitchFamily="18" charset="0"/>
              </a:rPr>
              <a:t> </a:t>
            </a:r>
            <a:endParaRPr lang="en-NZ" sz="1200">
              <a:effectLst/>
              <a:latin typeface="Times New Roman" panose="02020603050405020304" pitchFamily="18" charset="0"/>
              <a:ea typeface="Times New Roman" panose="02020603050405020304" pitchFamily="18" charset="0"/>
            </a:endParaRPr>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14</a:t>
            </a:fld>
            <a:endParaRPr lang="en-NZ"/>
          </a:p>
        </p:txBody>
      </p:sp>
    </p:spTree>
    <p:extLst>
      <p:ext uri="{BB962C8B-B14F-4D97-AF65-F5344CB8AC3E}">
        <p14:creationId xmlns:p14="http://schemas.microsoft.com/office/powerpoint/2010/main" val="2116321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Generic changes are explained in “Content of the learning areas” pg. 9</a:t>
            </a:r>
          </a:p>
          <a:p>
            <a:endParaRPr lang="en-NZ"/>
          </a:p>
          <a:p>
            <a:r>
              <a:rPr lang="en-NZ"/>
              <a:t>maths learning area structure (as above) pg. 18 </a:t>
            </a:r>
          </a:p>
          <a:p>
            <a:endParaRPr lang="en-NZ"/>
          </a:p>
          <a:p>
            <a:pPr algn="l" fontAlgn="base"/>
            <a:r>
              <a:rPr lang="en-NZ" sz="1100" b="1">
                <a:effectLst/>
                <a:latin typeface="Calibri" panose="020F0502020204030204" pitchFamily="34" charset="0"/>
                <a:ea typeface="Times New Roman" panose="02020603050405020304" pitchFamily="18" charset="0"/>
              </a:rPr>
              <a:t>What they will be familiar with:</a:t>
            </a:r>
            <a:endParaRPr lang="en-NZ" sz="1200">
              <a:effectLst/>
              <a:latin typeface="Times New Roman" panose="02020603050405020304" pitchFamily="18" charset="0"/>
              <a:ea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rPr>
              <a:t> 1.   </a:t>
            </a:r>
            <a:r>
              <a:rPr lang="en-NZ" sz="1100" b="1">
                <a:effectLst/>
                <a:latin typeface="Calibri" panose="020F0502020204030204" pitchFamily="34" charset="0"/>
                <a:ea typeface="Times New Roman" panose="02020603050405020304" pitchFamily="18" charset="0"/>
              </a:rPr>
              <a:t>Progress outcomes</a:t>
            </a:r>
            <a:r>
              <a:rPr lang="en-NZ" sz="1100">
                <a:effectLst/>
                <a:latin typeface="Calibri" panose="020F0502020204030204" pitchFamily="34" charset="0"/>
                <a:ea typeface="Times New Roman" panose="02020603050405020304" pitchFamily="18" charset="0"/>
              </a:rPr>
              <a:t>:</a:t>
            </a:r>
            <a:endParaRPr lang="en-NZ" sz="1200">
              <a:effectLst/>
              <a:latin typeface="Times New Roman" panose="02020603050405020304" pitchFamily="18" charset="0"/>
              <a:ea typeface="Times New Roman" panose="02020603050405020304" pitchFamily="18" charset="0"/>
            </a:endParaRPr>
          </a:p>
          <a:p>
            <a:pPr marL="342900" lvl="0" indent="-342900" algn="l" fontAlgn="base">
              <a:buFont typeface="Courier New" panose="02070309020205020404" pitchFamily="49" charset="0"/>
              <a:buChar char="o"/>
              <a:tabLst>
                <a:tab pos="228600" algn="l"/>
              </a:tabLst>
            </a:pPr>
            <a:r>
              <a:rPr lang="en-NZ" sz="1100">
                <a:effectLst/>
                <a:latin typeface="Calibri" panose="020F0502020204030204" pitchFamily="34" charset="0"/>
                <a:ea typeface="Times New Roman" panose="02020603050405020304" pitchFamily="18" charset="0"/>
              </a:rPr>
              <a:t>Are the signposts at the end of each phase of learning indicating what students </a:t>
            </a:r>
            <a:endParaRPr lang="en-NZ" sz="1200">
              <a:effectLst/>
              <a:latin typeface="Times New Roman" panose="02020603050405020304" pitchFamily="18" charset="0"/>
              <a:ea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rPr>
              <a:t>                   understand, know and can do sufficiently at key points in the schooling pathway.</a:t>
            </a:r>
            <a:endParaRPr lang="en-NZ" sz="1200">
              <a:effectLst/>
              <a:latin typeface="Times New Roman" panose="02020603050405020304" pitchFamily="18" charset="0"/>
              <a:ea typeface="Times New Roman" panose="02020603050405020304" pitchFamily="18" charset="0"/>
            </a:endParaRPr>
          </a:p>
          <a:p>
            <a:pPr marL="342900" lvl="0" indent="-342900" algn="l" fontAlgn="base">
              <a:buFont typeface="Courier New" panose="02070309020205020404" pitchFamily="49" charset="0"/>
              <a:buChar char="o"/>
              <a:tabLst>
                <a:tab pos="228600" algn="l"/>
              </a:tabLst>
            </a:pPr>
            <a:r>
              <a:rPr lang="en-NZ" sz="1100" b="1">
                <a:effectLst/>
                <a:latin typeface="Calibri" panose="020F0502020204030204" pitchFamily="34" charset="0"/>
                <a:ea typeface="Times New Roman" panose="02020603050405020304" pitchFamily="18" charset="0"/>
              </a:rPr>
              <a:t>UKD</a:t>
            </a:r>
            <a:r>
              <a:rPr lang="en-NZ" sz="1100">
                <a:effectLst/>
                <a:latin typeface="Calibri" panose="020F0502020204030204" pitchFamily="34" charset="0"/>
                <a:ea typeface="Times New Roman" panose="02020603050405020304" pitchFamily="18" charset="0"/>
              </a:rPr>
              <a:t> frames the knowledge students will experience at the end of a phase</a:t>
            </a:r>
            <a:endParaRPr lang="en-NZ" sz="1200">
              <a:effectLst/>
              <a:latin typeface="Times New Roman" panose="02020603050405020304" pitchFamily="18" charset="0"/>
              <a:ea typeface="Times New Roman" panose="02020603050405020304" pitchFamily="18" charset="0"/>
            </a:endParaRPr>
          </a:p>
          <a:p>
            <a:pPr marL="808990" algn="l">
              <a:lnSpc>
                <a:spcPct val="107000"/>
              </a:lnSpc>
            </a:pPr>
            <a:r>
              <a:rPr lang="en-NZ" sz="1100" b="1" kern="0">
                <a:effectLst/>
                <a:latin typeface="Calibri" panose="020F0502020204030204" pitchFamily="34" charset="0"/>
                <a:ea typeface="Calibri" panose="020F0502020204030204" pitchFamily="34" charset="0"/>
                <a:cs typeface="Calibri" panose="020F0502020204030204" pitchFamily="34" charset="0"/>
              </a:rPr>
              <a:t>Understand </a:t>
            </a:r>
            <a:r>
              <a:rPr lang="en-NZ" sz="1100" kern="0">
                <a:effectLst/>
                <a:latin typeface="Calibri" panose="020F0502020204030204" pitchFamily="34" charset="0"/>
                <a:ea typeface="Calibri" panose="020F0502020204030204" pitchFamily="34" charset="0"/>
                <a:cs typeface="Calibri" panose="020F0502020204030204" pitchFamily="34" charset="0"/>
              </a:rPr>
              <a:t>– the deep and enduring big ideas and themes that students</a:t>
            </a:r>
            <a:endParaRPr lang="en-NZ" sz="1100" kern="100">
              <a:effectLst/>
              <a:latin typeface="Calibri" panose="020F0502020204030204" pitchFamily="34" charset="0"/>
              <a:ea typeface="Calibri" panose="020F0502020204030204" pitchFamily="34" charset="0"/>
              <a:cs typeface="Arial" panose="020B0604020202020204" pitchFamily="34" charset="0"/>
            </a:endParaRPr>
          </a:p>
          <a:p>
            <a:pPr marL="808990" algn="l">
              <a:lnSpc>
                <a:spcPct val="107000"/>
              </a:lnSpc>
            </a:pPr>
            <a:r>
              <a:rPr lang="en-NZ" sz="1100" kern="0">
                <a:effectLst/>
                <a:latin typeface="Calibri" panose="020F0502020204030204" pitchFamily="34" charset="0"/>
                <a:ea typeface="Calibri" panose="020F0502020204030204" pitchFamily="34" charset="0"/>
                <a:cs typeface="Calibri" panose="020F0502020204030204" pitchFamily="34" charset="0"/>
              </a:rPr>
              <a:t> develop understanding of over the phases</a:t>
            </a:r>
            <a:endParaRPr lang="en-NZ" sz="1100" kern="100">
              <a:effectLst/>
              <a:latin typeface="Calibri" panose="020F0502020204030204" pitchFamily="34" charset="0"/>
              <a:ea typeface="Calibri" panose="020F0502020204030204" pitchFamily="34" charset="0"/>
              <a:cs typeface="Arial" panose="020B0604020202020204" pitchFamily="34" charset="0"/>
            </a:endParaRPr>
          </a:p>
          <a:p>
            <a:pPr marL="808990" algn="l">
              <a:lnSpc>
                <a:spcPct val="107000"/>
              </a:lnSpc>
            </a:pPr>
            <a:r>
              <a:rPr lang="en-NZ" sz="1100" kern="0">
                <a:effectLst/>
                <a:latin typeface="Calibri" panose="020F0502020204030204" pitchFamily="34" charset="0"/>
                <a:ea typeface="Calibri" panose="020F0502020204030204" pitchFamily="34" charset="0"/>
                <a:cs typeface="Calibri" panose="020F0502020204030204" pitchFamily="34" charset="0"/>
              </a:rPr>
              <a:t> </a:t>
            </a:r>
            <a:r>
              <a:rPr lang="en-NZ" sz="1100" b="1" kern="0">
                <a:effectLst/>
                <a:latin typeface="Calibri" panose="020F0502020204030204" pitchFamily="34" charset="0"/>
                <a:ea typeface="Calibri" panose="020F0502020204030204" pitchFamily="34" charset="0"/>
                <a:cs typeface="Calibri" panose="020F0502020204030204" pitchFamily="34" charset="0"/>
              </a:rPr>
              <a:t>Know </a:t>
            </a:r>
            <a:r>
              <a:rPr lang="en-NZ" sz="1100" kern="0">
                <a:effectLst/>
                <a:latin typeface="Calibri" panose="020F0502020204030204" pitchFamily="34" charset="0"/>
                <a:ea typeface="Calibri" panose="020F0502020204030204" pitchFamily="34" charset="0"/>
                <a:cs typeface="Calibri" panose="020F0502020204030204" pitchFamily="34" charset="0"/>
              </a:rPr>
              <a:t>– the meaningful and important content, concepts, and topics at</a:t>
            </a:r>
            <a:endParaRPr lang="en-NZ" sz="1100" kern="100">
              <a:effectLst/>
              <a:latin typeface="Calibri" panose="020F0502020204030204" pitchFamily="34" charset="0"/>
              <a:ea typeface="Calibri" panose="020F0502020204030204" pitchFamily="34" charset="0"/>
              <a:cs typeface="Arial" panose="020B0604020202020204" pitchFamily="34" charset="0"/>
            </a:endParaRPr>
          </a:p>
          <a:p>
            <a:pPr marL="808990" algn="l">
              <a:lnSpc>
                <a:spcPct val="107000"/>
              </a:lnSpc>
            </a:pPr>
            <a:r>
              <a:rPr lang="en-NZ" sz="1100" kern="0">
                <a:effectLst/>
                <a:latin typeface="Calibri" panose="020F0502020204030204" pitchFamily="34" charset="0"/>
                <a:ea typeface="Calibri" panose="020F0502020204030204" pitchFamily="34" charset="0"/>
                <a:cs typeface="Calibri" panose="020F0502020204030204" pitchFamily="34" charset="0"/>
              </a:rPr>
              <a:t>each phase that enrich students’ understanding of the big ideas and</a:t>
            </a:r>
            <a:endParaRPr lang="en-NZ" sz="1100" kern="100">
              <a:effectLst/>
              <a:latin typeface="Calibri" panose="020F0502020204030204" pitchFamily="34" charset="0"/>
              <a:ea typeface="Calibri" panose="020F0502020204030204" pitchFamily="34" charset="0"/>
              <a:cs typeface="Arial" panose="020B0604020202020204" pitchFamily="34" charset="0"/>
            </a:endParaRPr>
          </a:p>
          <a:p>
            <a:pPr marL="808990" algn="l">
              <a:lnSpc>
                <a:spcPct val="107000"/>
              </a:lnSpc>
            </a:pPr>
            <a:r>
              <a:rPr lang="en-NZ" sz="1100" kern="0">
                <a:effectLst/>
                <a:latin typeface="Calibri" panose="020F0502020204030204" pitchFamily="34" charset="0"/>
                <a:ea typeface="Calibri" panose="020F0502020204030204" pitchFamily="34" charset="0"/>
                <a:cs typeface="Calibri" panose="020F0502020204030204" pitchFamily="34" charset="0"/>
              </a:rPr>
              <a:t>themes and that students study using the practices</a:t>
            </a:r>
            <a:endParaRPr lang="en-NZ" sz="1100" kern="100">
              <a:effectLst/>
              <a:latin typeface="Calibri" panose="020F0502020204030204" pitchFamily="34" charset="0"/>
              <a:ea typeface="Calibri" panose="020F0502020204030204" pitchFamily="34" charset="0"/>
              <a:cs typeface="Arial" panose="020B0604020202020204" pitchFamily="34" charset="0"/>
            </a:endParaRPr>
          </a:p>
          <a:p>
            <a:pPr marL="808990" algn="l">
              <a:lnSpc>
                <a:spcPct val="107000"/>
              </a:lnSpc>
              <a:spcAft>
                <a:spcPts val="800"/>
              </a:spcAft>
            </a:pPr>
            <a:r>
              <a:rPr lang="en-NZ" sz="1100" b="1" kern="0">
                <a:effectLst/>
                <a:latin typeface="Calibri" panose="020F0502020204030204" pitchFamily="34" charset="0"/>
                <a:ea typeface="Calibri" panose="020F0502020204030204" pitchFamily="34" charset="0"/>
                <a:cs typeface="Calibri" panose="020F0502020204030204" pitchFamily="34" charset="0"/>
              </a:rPr>
              <a:t>Do </a:t>
            </a:r>
            <a:r>
              <a:rPr lang="en-NZ" sz="1100" kern="0">
                <a:effectLst/>
                <a:latin typeface="Calibri" panose="020F0502020204030204" pitchFamily="34" charset="0"/>
                <a:ea typeface="Calibri" panose="020F0502020204030204" pitchFamily="34" charset="0"/>
                <a:cs typeface="Calibri" panose="020F0502020204030204" pitchFamily="34" charset="0"/>
              </a:rPr>
              <a:t>– the practices (skills, strategies, and processes) that bring rigour to</a:t>
            </a:r>
            <a:endParaRPr lang="en-NZ" sz="1100" kern="100">
              <a:effectLst/>
              <a:latin typeface="Calibri" panose="020F0502020204030204" pitchFamily="34" charset="0"/>
              <a:ea typeface="Calibri" panose="020F0502020204030204" pitchFamily="34" charset="0"/>
              <a:cs typeface="Arial" panose="020B0604020202020204" pitchFamily="34" charset="0"/>
            </a:endParaRPr>
          </a:p>
          <a:p>
            <a:pPr marL="808990" algn="l" fontAlgn="base"/>
            <a:r>
              <a:rPr lang="en-NZ" sz="1100">
                <a:effectLst/>
                <a:latin typeface="Calibri" panose="020F0502020204030204" pitchFamily="34" charset="0"/>
                <a:ea typeface="Times New Roman" panose="02020603050405020304" pitchFamily="18" charset="0"/>
              </a:rPr>
              <a:t>learning and support the development of the key competencies.</a:t>
            </a:r>
            <a:endParaRPr lang="en-NZ" sz="1200">
              <a:effectLst/>
              <a:latin typeface="Times New Roman" panose="02020603050405020304" pitchFamily="18" charset="0"/>
              <a:ea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rPr>
              <a:t> </a:t>
            </a:r>
            <a:endParaRPr lang="en-NZ" sz="1200">
              <a:effectLst/>
              <a:latin typeface="Times New Roman" panose="02020603050405020304" pitchFamily="18" charset="0"/>
              <a:ea typeface="Times New Roman" panose="02020603050405020304" pitchFamily="18" charset="0"/>
            </a:endParaRPr>
          </a:p>
          <a:p>
            <a:pPr algn="l">
              <a:lnSpc>
                <a:spcPct val="107000"/>
              </a:lnSpc>
              <a:spcAft>
                <a:spcPts val="800"/>
              </a:spcAft>
            </a:pPr>
            <a:r>
              <a:rPr lang="en-NZ" sz="1100" kern="100">
                <a:effectLst/>
                <a:latin typeface="Calibri" panose="020F0502020204030204" pitchFamily="34" charset="0"/>
                <a:ea typeface="Calibri" panose="020F0502020204030204" pitchFamily="34" charset="0"/>
                <a:cs typeface="Calibri" panose="020F0502020204030204" pitchFamily="34" charset="0"/>
              </a:rPr>
              <a:t> 2. </a:t>
            </a:r>
            <a:r>
              <a:rPr lang="en-NZ" sz="1100" b="1" kern="100">
                <a:effectLst/>
                <a:latin typeface="Calibri" panose="020F0502020204030204" pitchFamily="34" charset="0"/>
                <a:ea typeface="Calibri" panose="020F0502020204030204" pitchFamily="34" charset="0"/>
                <a:cs typeface="Calibri" panose="020F0502020204030204" pitchFamily="34" charset="0"/>
              </a:rPr>
              <a:t>Critical focus</a:t>
            </a:r>
            <a:r>
              <a:rPr lang="en-NZ" sz="1100" kern="100">
                <a:effectLst/>
                <a:latin typeface="Calibri" panose="020F0502020204030204" pitchFamily="34" charset="0"/>
                <a:ea typeface="Calibri" panose="020F0502020204030204" pitchFamily="34" charset="0"/>
                <a:cs typeface="Calibri" panose="020F0502020204030204" pitchFamily="34" charset="0"/>
              </a:rPr>
              <a:t> for each phase</a:t>
            </a:r>
            <a:r>
              <a:rPr lang="en-NZ" sz="1100" kern="100">
                <a:effectLst/>
                <a:latin typeface="Calibri" panose="020F0502020204030204" pitchFamily="34" charset="0"/>
                <a:ea typeface="Calibri" panose="020F0502020204030204" pitchFamily="34" charset="0"/>
                <a:cs typeface="Arial" panose="020B0604020202020204" pitchFamily="34" charset="0"/>
              </a:rPr>
              <a:t> draws on evidence for a sustained, strengths-based focus </a:t>
            </a:r>
          </a:p>
          <a:p>
            <a:pPr algn="l">
              <a:lnSpc>
                <a:spcPct val="107000"/>
              </a:lnSpc>
              <a:spcAft>
                <a:spcPts val="800"/>
              </a:spcAft>
            </a:pPr>
            <a:r>
              <a:rPr lang="en-NZ" sz="1100" kern="100">
                <a:effectLst/>
                <a:latin typeface="Calibri" panose="020F0502020204030204" pitchFamily="34" charset="0"/>
                <a:ea typeface="Calibri" panose="020F0502020204030204" pitchFamily="34" charset="0"/>
                <a:cs typeface="Arial" panose="020B0604020202020204" pitchFamily="34" charset="0"/>
              </a:rPr>
              <a:t>             on the student and their social, emotional, and cognitive learning. Each phase has within it a </a:t>
            </a:r>
          </a:p>
          <a:p>
            <a:pPr marL="228600" algn="l">
              <a:lnSpc>
                <a:spcPct val="107000"/>
              </a:lnSpc>
              <a:spcAft>
                <a:spcPts val="800"/>
              </a:spcAft>
            </a:pPr>
            <a:r>
              <a:rPr lang="en-NZ" sz="1100" kern="100">
                <a:effectLst/>
                <a:latin typeface="Calibri" panose="020F0502020204030204" pitchFamily="34" charset="0"/>
                <a:ea typeface="Calibri" panose="020F0502020204030204" pitchFamily="34" charset="0"/>
                <a:cs typeface="Arial" panose="020B0604020202020204" pitchFamily="34" charset="0"/>
              </a:rPr>
              <a:t>      Year by Year focus which helps with teaching and learning.  Each critical focus cumulatively</a:t>
            </a:r>
          </a:p>
          <a:p>
            <a:pPr marL="228600" algn="l">
              <a:lnSpc>
                <a:spcPct val="107000"/>
              </a:lnSpc>
              <a:spcAft>
                <a:spcPts val="800"/>
              </a:spcAft>
            </a:pPr>
            <a:r>
              <a:rPr lang="en-NZ" sz="1100" kern="100">
                <a:effectLst/>
                <a:latin typeface="Calibri" panose="020F0502020204030204" pitchFamily="34" charset="0"/>
                <a:ea typeface="Calibri" panose="020F0502020204030204" pitchFamily="34" charset="0"/>
                <a:cs typeface="Arial" panose="020B0604020202020204" pitchFamily="34" charset="0"/>
              </a:rPr>
              <a:t>      builds on the phase before. </a:t>
            </a:r>
          </a:p>
          <a:p>
            <a:pPr algn="l" fontAlgn="base"/>
            <a:r>
              <a:rPr lang="en-NZ" sz="1100">
                <a:effectLst/>
                <a:latin typeface="Calibri" panose="020F0502020204030204" pitchFamily="34" charset="0"/>
                <a:ea typeface="Times New Roman" panose="02020603050405020304" pitchFamily="18" charset="0"/>
              </a:rPr>
              <a:t> </a:t>
            </a:r>
            <a:endParaRPr lang="en-NZ" sz="1200">
              <a:effectLst/>
              <a:latin typeface="Times New Roman" panose="02020603050405020304" pitchFamily="18" charset="0"/>
              <a:ea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rPr>
              <a:t>3.  </a:t>
            </a:r>
            <a:r>
              <a:rPr lang="en-NZ" sz="1100" b="1">
                <a:effectLst/>
                <a:latin typeface="Calibri" panose="020F0502020204030204" pitchFamily="34" charset="0"/>
                <a:ea typeface="Times New Roman" panose="02020603050405020304" pitchFamily="18" charset="0"/>
              </a:rPr>
              <a:t>Phases of learning</a:t>
            </a:r>
            <a:r>
              <a:rPr lang="en-NZ" sz="1100">
                <a:effectLst/>
                <a:latin typeface="Calibri" panose="020F0502020204030204" pitchFamily="34" charset="0"/>
                <a:ea typeface="Times New Roman" panose="02020603050405020304" pitchFamily="18" charset="0"/>
              </a:rPr>
              <a:t> </a:t>
            </a:r>
            <a:endParaRPr lang="en-NZ" sz="1200">
              <a:effectLst/>
              <a:latin typeface="Times New Roman" panose="02020603050405020304" pitchFamily="18" charset="0"/>
              <a:ea typeface="Times New Roman" panose="02020603050405020304" pitchFamily="18" charset="0"/>
            </a:endParaRPr>
          </a:p>
          <a:p>
            <a:pPr algn="l" fontAlgn="base"/>
            <a:r>
              <a:rPr lang="en-NZ" sz="1100" b="1">
                <a:solidFill>
                  <a:srgbClr val="4472C4"/>
                </a:solidFill>
                <a:effectLst/>
                <a:latin typeface="Calibri" panose="020F0502020204030204" pitchFamily="34" charset="0"/>
                <a:ea typeface="Times New Roman" panose="02020603050405020304" pitchFamily="18" charset="0"/>
                <a:cs typeface="Arial" panose="020B0604020202020204" pitchFamily="34" charset="0"/>
              </a:rPr>
              <a:t>      Facilitator’s Note:</a:t>
            </a:r>
            <a:r>
              <a:rPr lang="en-NZ" sz="1100">
                <a:solidFill>
                  <a:srgbClr val="4472C4"/>
                </a:solidFill>
                <a:effectLst/>
                <a:latin typeface="Calibri" panose="020F0502020204030204" pitchFamily="34" charset="0"/>
                <a:ea typeface="Times New Roman" panose="02020603050405020304" pitchFamily="18" charset="0"/>
                <a:cs typeface="Arial" panose="020B0604020202020204" pitchFamily="34" charset="0"/>
              </a:rPr>
              <a:t>   </a:t>
            </a:r>
            <a:r>
              <a:rPr lang="en-NZ" sz="1100">
                <a:effectLst/>
                <a:latin typeface="Calibri" panose="020F0502020204030204" pitchFamily="34" charset="0"/>
                <a:ea typeface="Times New Roman" panose="02020603050405020304" pitchFamily="18" charset="0"/>
                <a:cs typeface="Arial" panose="020B0604020202020204" pitchFamily="34" charset="0"/>
              </a:rPr>
              <a:t>Currently the English learning area is released for Years 0-6 = 2 phases and</a:t>
            </a:r>
            <a:endParaRPr lang="en-NZ" sz="1200">
              <a:effectLst/>
              <a:latin typeface="Times New Roman" panose="02020603050405020304" pitchFamily="18" charset="0"/>
              <a:ea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cs typeface="Arial" panose="020B0604020202020204" pitchFamily="34" charset="0"/>
              </a:rPr>
              <a:t>      mathematics and statistics Years 0-8 is released in 3 phases.  Other phases will be available for</a:t>
            </a:r>
            <a:endParaRPr lang="en-NZ" sz="1200">
              <a:effectLst/>
              <a:latin typeface="Times New Roman" panose="02020603050405020304" pitchFamily="18" charset="0"/>
              <a:ea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cs typeface="Arial" panose="020B0604020202020204" pitchFamily="34" charset="0"/>
              </a:rPr>
              <a:t>      feedback in November 2024 for feedback and use, and required to teach in 2026.</a:t>
            </a:r>
            <a:endParaRPr lang="en-NZ" sz="1200">
              <a:effectLst/>
              <a:latin typeface="Times New Roman" panose="02020603050405020304" pitchFamily="18" charset="0"/>
              <a:ea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Each </a:t>
            </a:r>
            <a:r>
              <a:rPr lang="en-NZ" sz="11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learning area will have five phases of learning</a:t>
            </a:r>
            <a:r>
              <a:rPr lang="en-NZ" sz="1100">
                <a:effectLst/>
                <a:latin typeface="Calibri" panose="020F0502020204030204" pitchFamily="34" charset="0"/>
                <a:ea typeface="Times New Roman" panose="02020603050405020304" pitchFamily="18" charset="0"/>
                <a:cs typeface="Times New Roman" panose="02020603050405020304" pitchFamily="18" charset="0"/>
              </a:rPr>
              <a:t>.  Currently English = 2 phases and mathematics and statistics = 3 phases.  (other phases will be available for feedback in November 2024 for feedback and use, and required to teach in 2026).</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Each </a:t>
            </a:r>
            <a:r>
              <a:rPr lang="en-NZ" sz="1100">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phase covers two to three years </a:t>
            </a:r>
            <a:r>
              <a:rPr lang="en-NZ" sz="1100">
                <a:effectLst/>
                <a:latin typeface="Calibri" panose="020F0502020204030204" pitchFamily="34" charset="0"/>
                <a:ea typeface="Times New Roman" panose="02020603050405020304" pitchFamily="18" charset="0"/>
                <a:cs typeface="Times New Roman" panose="02020603050405020304" pitchFamily="18" charset="0"/>
              </a:rPr>
              <a:t>of school which reflects how most schools organise learning across Years levels (see Learning area content pages 8 and 9).  </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This is a change from NZC 2007 levels – teachers will know what to teach, when to teach and how to teach content for their phase.</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Each phase has a </a:t>
            </a:r>
            <a:r>
              <a:rPr lang="en-NZ" sz="1100" b="1">
                <a:solidFill>
                  <a:srgbClr val="4472C4"/>
                </a:solidFill>
                <a:effectLst/>
                <a:latin typeface="Calibri" panose="020F0502020204030204" pitchFamily="34" charset="0"/>
                <a:ea typeface="Times New Roman" panose="02020603050405020304" pitchFamily="18" charset="0"/>
                <a:cs typeface="Times New Roman" panose="02020603050405020304" pitchFamily="18" charset="0"/>
              </a:rPr>
              <a:t>progress outcome - UKD </a:t>
            </a:r>
            <a:r>
              <a:rPr lang="en-NZ" sz="1100">
                <a:effectLst/>
                <a:latin typeface="Calibri" panose="020F0502020204030204" pitchFamily="34" charset="0"/>
                <a:ea typeface="Times New Roman" panose="02020603050405020304" pitchFamily="18" charset="0"/>
                <a:cs typeface="Times New Roman" panose="02020603050405020304" pitchFamily="18" charset="0"/>
              </a:rPr>
              <a:t>describing what students understand, know and can do by the end of the phase.  This is a change from NZC 2007 broad achievement objectives.</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rPr>
              <a:t> </a:t>
            </a:r>
            <a:endParaRPr lang="en-NZ" sz="1200">
              <a:effectLst/>
              <a:latin typeface="Times New Roman" panose="02020603050405020304" pitchFamily="18" charset="0"/>
              <a:ea typeface="Times New Roman" panose="02020603050405020304" pitchFamily="18" charset="0"/>
            </a:endParaRPr>
          </a:p>
          <a:p>
            <a:pPr algn="l" fontAlgn="base"/>
            <a:r>
              <a:rPr lang="en-NZ" sz="1100" b="1">
                <a:effectLst/>
                <a:latin typeface="Calibri" panose="020F0502020204030204" pitchFamily="34" charset="0"/>
                <a:ea typeface="Times New Roman" panose="02020603050405020304" pitchFamily="18" charset="0"/>
              </a:rPr>
              <a:t>Draw </a:t>
            </a:r>
            <a:r>
              <a:rPr lang="en-NZ" sz="1100">
                <a:effectLst/>
                <a:latin typeface="Calibri" panose="020F0502020204030204" pitchFamily="34" charset="0"/>
                <a:ea typeface="Times New Roman" panose="02020603050405020304" pitchFamily="18" charset="0"/>
              </a:rPr>
              <a:t>teachers’ attention to the </a:t>
            </a:r>
            <a:r>
              <a:rPr lang="en-NZ" sz="1100" b="1">
                <a:solidFill>
                  <a:srgbClr val="4472C4"/>
                </a:solidFill>
                <a:effectLst/>
                <a:latin typeface="Calibri" panose="020F0502020204030204" pitchFamily="34" charset="0"/>
                <a:ea typeface="Times New Roman" panose="02020603050405020304" pitchFamily="18" charset="0"/>
              </a:rPr>
              <a:t>new parts</a:t>
            </a:r>
            <a:r>
              <a:rPr lang="en-NZ" sz="1100">
                <a:effectLst/>
                <a:latin typeface="Calibri" panose="020F0502020204030204" pitchFamily="34" charset="0"/>
                <a:ea typeface="Times New Roman" panose="02020603050405020304" pitchFamily="18" charset="0"/>
              </a:rPr>
              <a:t>:</a:t>
            </a:r>
            <a:endParaRPr lang="en-NZ" sz="1200">
              <a:effectLst/>
              <a:latin typeface="Times New Roman" panose="02020603050405020304" pitchFamily="18" charset="0"/>
              <a:ea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rPr>
              <a:t> </a:t>
            </a:r>
            <a:endParaRPr lang="en-NZ" sz="1200">
              <a:effectLst/>
              <a:latin typeface="Times New Roman" panose="02020603050405020304" pitchFamily="18" charset="0"/>
              <a:ea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rPr>
              <a:t> 1.  The learning areas have added </a:t>
            </a:r>
            <a:r>
              <a:rPr lang="en-NZ" sz="1100" b="1">
                <a:solidFill>
                  <a:srgbClr val="4472C4"/>
                </a:solidFill>
                <a:effectLst/>
                <a:latin typeface="Calibri" panose="020F0502020204030204" pitchFamily="34" charset="0"/>
                <a:ea typeface="Times New Roman" panose="02020603050405020304" pitchFamily="18" charset="0"/>
              </a:rPr>
              <a:t>strands and sub strands</a:t>
            </a:r>
            <a:endParaRPr lang="en-NZ" sz="1200">
              <a:effectLst/>
              <a:latin typeface="Times New Roman" panose="02020603050405020304" pitchFamily="18" charset="0"/>
              <a:ea typeface="Times New Roman" panose="02020603050405020304" pitchFamily="18" charset="0"/>
            </a:endParaRPr>
          </a:p>
          <a:p>
            <a:pPr marL="342900" lvl="0" indent="-342900" algn="l" fontAlgn="base">
              <a:buFont typeface="Courier New" panose="02070309020205020404" pitchFamily="49" charset="0"/>
              <a:buChar char="o"/>
              <a:tabLst>
                <a:tab pos="228600" algn="l"/>
              </a:tabLst>
            </a:pPr>
            <a:r>
              <a:rPr lang="en-NZ" sz="1100">
                <a:effectLst/>
                <a:latin typeface="Calibri" panose="020F0502020204030204" pitchFamily="34" charset="0"/>
                <a:ea typeface="Times New Roman" panose="02020603050405020304" pitchFamily="18" charset="0"/>
              </a:rPr>
              <a:t>Mathematics and statistics now have </a:t>
            </a:r>
            <a:r>
              <a:rPr lang="en-NZ" sz="1100">
                <a:solidFill>
                  <a:srgbClr val="4472C4"/>
                </a:solidFill>
                <a:effectLst/>
                <a:latin typeface="Calibri" panose="020F0502020204030204" pitchFamily="34" charset="0"/>
                <a:ea typeface="Times New Roman" panose="02020603050405020304" pitchFamily="18" charset="0"/>
              </a:rPr>
              <a:t>six strands with several sub-strands </a:t>
            </a:r>
            <a:r>
              <a:rPr lang="en-NZ" sz="1100">
                <a:effectLst/>
                <a:latin typeface="Calibri" panose="020F0502020204030204" pitchFamily="34" charset="0"/>
                <a:ea typeface="Times New Roman" panose="02020603050405020304" pitchFamily="18" charset="0"/>
              </a:rPr>
              <a:t>(change from NZC 2007 = three). The </a:t>
            </a:r>
            <a:r>
              <a:rPr lang="en-NZ" sz="1100">
                <a:solidFill>
                  <a:srgbClr val="4472C4"/>
                </a:solidFill>
                <a:effectLst/>
                <a:latin typeface="Calibri" panose="020F0502020204030204" pitchFamily="34" charset="0"/>
                <a:ea typeface="Times New Roman" panose="02020603050405020304" pitchFamily="18" charset="0"/>
              </a:rPr>
              <a:t>six strands are found in the ‘Know’ in the progress outcome - UKD</a:t>
            </a:r>
            <a:r>
              <a:rPr lang="en-NZ" sz="1100">
                <a:effectLst/>
                <a:latin typeface="Calibri" panose="020F0502020204030204" pitchFamily="34" charset="0"/>
                <a:ea typeface="Times New Roman" panose="02020603050405020304" pitchFamily="18" charset="0"/>
              </a:rPr>
              <a:t> (‘knows’ describe the meaningful and important concepts and procedures in mathematics and statistics):</a:t>
            </a:r>
            <a:endParaRPr lang="en-NZ" sz="1200">
              <a:effectLst/>
              <a:latin typeface="Times New Roman" panose="02020603050405020304" pitchFamily="18" charset="0"/>
              <a:ea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Number</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Algebra</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Measurement</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Geometry</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Statistics</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Probability</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612140" algn="l" fontAlgn="base"/>
            <a:r>
              <a:rPr lang="en-NZ" sz="1100">
                <a:effectLst/>
                <a:latin typeface="Calibri" panose="020F0502020204030204" pitchFamily="34" charset="0"/>
                <a:ea typeface="Times New Roman" panose="02020603050405020304" pitchFamily="18" charset="0"/>
              </a:rPr>
              <a:t> </a:t>
            </a:r>
            <a:endParaRPr lang="en-NZ" sz="1200">
              <a:effectLst/>
              <a:latin typeface="Times New Roman" panose="02020603050405020304" pitchFamily="18" charset="0"/>
              <a:ea typeface="Times New Roman" panose="02020603050405020304" pitchFamily="18" charset="0"/>
            </a:endParaRPr>
          </a:p>
          <a:p>
            <a:pPr marL="342900" lvl="0" indent="-342900" algn="l" fontAlgn="base">
              <a:buFont typeface="Courier New" panose="02070309020205020404" pitchFamily="49" charset="0"/>
              <a:buChar char="o"/>
              <a:tabLst>
                <a:tab pos="228600" algn="l"/>
              </a:tabLst>
            </a:pPr>
            <a:r>
              <a:rPr lang="en-NZ" sz="1100">
                <a:effectLst/>
                <a:latin typeface="Calibri" panose="020F0502020204030204" pitchFamily="34" charset="0"/>
                <a:ea typeface="Times New Roman" panose="02020603050405020304" pitchFamily="18" charset="0"/>
              </a:rPr>
              <a:t>English at phase 1 and 2 has </a:t>
            </a:r>
            <a:r>
              <a:rPr lang="en-NZ" sz="1100">
                <a:solidFill>
                  <a:srgbClr val="4472C4"/>
                </a:solidFill>
                <a:effectLst/>
                <a:latin typeface="Calibri" panose="020F0502020204030204" pitchFamily="34" charset="0"/>
                <a:ea typeface="Times New Roman" panose="02020603050405020304" pitchFamily="18" charset="0"/>
              </a:rPr>
              <a:t>three strands </a:t>
            </a:r>
            <a:r>
              <a:rPr lang="en-NZ" sz="1100">
                <a:effectLst/>
                <a:latin typeface="Calibri" panose="020F0502020204030204" pitchFamily="34" charset="0"/>
                <a:ea typeface="Times New Roman" panose="02020603050405020304" pitchFamily="18" charset="0"/>
              </a:rPr>
              <a:t>with a </a:t>
            </a:r>
            <a:r>
              <a:rPr lang="en-NZ" sz="1100">
                <a:solidFill>
                  <a:srgbClr val="4472C4"/>
                </a:solidFill>
                <a:effectLst/>
                <a:latin typeface="Calibri" panose="020F0502020204030204" pitchFamily="34" charset="0"/>
                <a:ea typeface="Times New Roman" panose="02020603050405020304" pitchFamily="18" charset="0"/>
              </a:rPr>
              <a:t>number of sub-strands </a:t>
            </a:r>
            <a:endParaRPr lang="en-NZ" sz="1200">
              <a:effectLst/>
              <a:latin typeface="Times New Roman" panose="02020603050405020304" pitchFamily="18" charset="0"/>
              <a:ea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Oral language (now incorporated within the curriculum)</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Reading </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fontAlgn="base">
              <a:buFont typeface="Calibri" panose="020F0502020204030204" pitchFamily="34" charset="0"/>
              <a:buChar char="-"/>
              <a:tabLst>
                <a:tab pos="685800" algn="l"/>
              </a:tabLst>
            </a:pPr>
            <a:r>
              <a:rPr lang="en-NZ" sz="1100">
                <a:effectLst/>
                <a:latin typeface="Calibri" panose="020F0502020204030204" pitchFamily="34" charset="0"/>
                <a:ea typeface="Times New Roman" panose="02020603050405020304" pitchFamily="18" charset="0"/>
                <a:cs typeface="Times New Roman" panose="02020603050405020304" pitchFamily="18" charset="0"/>
              </a:rPr>
              <a:t>Writing </a:t>
            </a:r>
            <a:endParaRPr lang="en-NZ"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641350" algn="l" fontAlgn="base"/>
            <a:r>
              <a:rPr lang="en-NZ" sz="1100">
                <a:effectLst/>
                <a:latin typeface="Calibri" panose="020F0502020204030204" pitchFamily="34" charset="0"/>
                <a:ea typeface="Times New Roman" panose="02020603050405020304" pitchFamily="18" charset="0"/>
              </a:rPr>
              <a:t> </a:t>
            </a:r>
            <a:endParaRPr lang="en-NZ" sz="1200">
              <a:effectLst/>
              <a:latin typeface="Times New Roman" panose="02020603050405020304" pitchFamily="18" charset="0"/>
              <a:ea typeface="Times New Roman" panose="02020603050405020304" pitchFamily="18" charset="0"/>
            </a:endParaRPr>
          </a:p>
          <a:p>
            <a:pPr marL="641350" algn="l" fontAlgn="base"/>
            <a:r>
              <a:rPr lang="en-NZ" sz="1100">
                <a:effectLst/>
                <a:latin typeface="Calibri" panose="020F0502020204030204" pitchFamily="34" charset="0"/>
                <a:ea typeface="Times New Roman" panose="02020603050405020304" pitchFamily="18" charset="0"/>
              </a:rPr>
              <a:t> </a:t>
            </a:r>
            <a:endParaRPr lang="en-NZ" sz="1200">
              <a:effectLst/>
              <a:latin typeface="Times New Roman" panose="02020603050405020304" pitchFamily="18" charset="0"/>
              <a:ea typeface="Times New Roman" panose="02020603050405020304" pitchFamily="18" charset="0"/>
            </a:endParaRPr>
          </a:p>
          <a:p>
            <a:pPr algn="l" fontAlgn="base"/>
            <a:r>
              <a:rPr lang="en-NZ" sz="1100">
                <a:effectLst/>
                <a:latin typeface="Calibri" panose="020F0502020204030204" pitchFamily="34" charset="0"/>
                <a:ea typeface="Times New Roman" panose="02020603050405020304" pitchFamily="18" charset="0"/>
              </a:rPr>
              <a:t>2.  Teaching sequence and teaching considerations within each phase </a:t>
            </a:r>
            <a:endParaRPr lang="en-NZ" sz="1200">
              <a:effectLst/>
              <a:latin typeface="Times New Roman" panose="02020603050405020304" pitchFamily="18" charset="0"/>
              <a:ea typeface="Times New Roman" panose="02020603050405020304" pitchFamily="18" charset="0"/>
            </a:endParaRPr>
          </a:p>
          <a:p>
            <a:pPr marL="228600" algn="l">
              <a:lnSpc>
                <a:spcPct val="107000"/>
              </a:lnSpc>
              <a:spcAft>
                <a:spcPts val="800"/>
              </a:spcAft>
            </a:pPr>
            <a:r>
              <a:rPr lang="en-NZ" sz="1100" kern="100">
                <a:effectLst/>
                <a:latin typeface="Calibri" panose="020F0502020204030204" pitchFamily="34" charset="0"/>
                <a:ea typeface="Calibri" panose="020F0502020204030204" pitchFamily="34" charset="0"/>
                <a:cs typeface="Arial" panose="020B0604020202020204" pitchFamily="34" charset="0"/>
              </a:rPr>
              <a:t>The teaching sequence support teachers to know what to teach, when and how from one progress outcome -UKD to the next. </a:t>
            </a:r>
          </a:p>
          <a:p>
            <a:pPr marL="228600" algn="l">
              <a:lnSpc>
                <a:spcPct val="107000"/>
              </a:lnSpc>
              <a:spcAft>
                <a:spcPts val="800"/>
              </a:spcAft>
            </a:pPr>
            <a:r>
              <a:rPr lang="en-NZ" sz="1100" kern="100">
                <a:effectLst/>
                <a:latin typeface="Calibri" panose="020F0502020204030204" pitchFamily="34" charset="0"/>
                <a:ea typeface="Calibri" panose="020F0502020204030204" pitchFamily="34" charset="0"/>
                <a:cs typeface="Arial" panose="020B0604020202020204" pitchFamily="34" charset="0"/>
              </a:rPr>
              <a:t>Teaching considerations of how to teach. While all statements of what to teach are important for student progress the stem ‘Informed by prior learning, teach students to:’ is there to remind teachers to use their professional judgement and use of assessment information to know when to teach what content and how to teach it in response to prior knowledge, strengths, and experiences that students bring. </a:t>
            </a:r>
          </a:p>
          <a:p>
            <a:pPr marL="228600" algn="l">
              <a:lnSpc>
                <a:spcPct val="107000"/>
              </a:lnSpc>
              <a:spcAft>
                <a:spcPts val="800"/>
              </a:spcAft>
            </a:pPr>
            <a:endParaRPr lang="en-NZ" sz="1100" kern="100">
              <a:effectLst/>
              <a:latin typeface="Calibri" panose="020F0502020204030204" pitchFamily="34" charset="0"/>
              <a:ea typeface="Times New Roman" panose="02020603050405020304" pitchFamily="18" charset="0"/>
              <a:cs typeface="Arial" panose="020B0604020202020204" pitchFamily="34" charset="0"/>
            </a:endParaRPr>
          </a:p>
          <a:p>
            <a:pPr marL="228600" algn="l">
              <a:lnSpc>
                <a:spcPct val="107000"/>
              </a:lnSpc>
              <a:spcAft>
                <a:spcPts val="800"/>
              </a:spcAft>
            </a:pPr>
            <a:endParaRPr lang="en-NZ" sz="1100" kern="100">
              <a:effectLst/>
              <a:latin typeface="Calibri" panose="020F0502020204030204" pitchFamily="34" charset="0"/>
              <a:ea typeface="Times New Roman" panose="02020603050405020304" pitchFamily="18" charset="0"/>
              <a:cs typeface="Arial" panose="020B0604020202020204" pitchFamily="34" charset="0"/>
            </a:endParaRPr>
          </a:p>
          <a:p>
            <a:pPr marL="228600" algn="l">
              <a:lnSpc>
                <a:spcPct val="107000"/>
              </a:lnSpc>
              <a:spcAft>
                <a:spcPts val="800"/>
              </a:spcAft>
            </a:pPr>
            <a:r>
              <a:rPr lang="en-NZ" sz="1100" kern="100">
                <a:effectLst/>
                <a:latin typeface="Calibri" panose="020F0502020204030204" pitchFamily="34" charset="0"/>
                <a:ea typeface="Times New Roman" panose="02020603050405020304" pitchFamily="18" charset="0"/>
                <a:cs typeface="Arial" panose="020B0604020202020204" pitchFamily="34" charset="0"/>
              </a:rPr>
              <a:t>3.  </a:t>
            </a:r>
            <a:r>
              <a:rPr lang="en-NZ" sz="1800">
                <a:effectLst/>
                <a:latin typeface="Calibri" panose="020F0502020204030204" pitchFamily="34" charset="0"/>
                <a:ea typeface="Times New Roman" panose="02020603050405020304" pitchFamily="18" charset="0"/>
              </a:rPr>
              <a:t> In mathematics and statistics, at the end of each phase, you will find a ‘</a:t>
            </a:r>
            <a:r>
              <a:rPr lang="en-NZ" sz="1800">
                <a:solidFill>
                  <a:srgbClr val="4472C4"/>
                </a:solidFill>
                <a:effectLst/>
                <a:latin typeface="Calibri" panose="020F0502020204030204" pitchFamily="34" charset="0"/>
                <a:ea typeface="Times New Roman" panose="02020603050405020304" pitchFamily="18" charset="0"/>
              </a:rPr>
              <a:t>language of mathematics and statistics’ </a:t>
            </a:r>
            <a:r>
              <a:rPr lang="en-NZ" sz="1800">
                <a:effectLst/>
                <a:latin typeface="Calibri" panose="020F0502020204030204" pitchFamily="34" charset="0"/>
                <a:ea typeface="Times New Roman" panose="02020603050405020304" pitchFamily="18" charset="0"/>
              </a:rPr>
              <a:t>– see pg. 52, 80 and 100.  Teachers will get a sense of the ‘language specific to mathematics’ students will develop within and across the phases of mathematics and statistics.</a:t>
            </a:r>
            <a:endParaRPr lang="en-NZ" sz="1800">
              <a:effectLst/>
              <a:latin typeface="Times New Roman" panose="02020603050405020304" pitchFamily="18" charset="0"/>
              <a:ea typeface="Times New Roman" panose="02020603050405020304" pitchFamily="18" charset="0"/>
            </a:endParaRPr>
          </a:p>
          <a:p>
            <a:endParaRPr lang="en-NZ"/>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15</a:t>
            </a:fld>
            <a:endParaRPr lang="en-NZ"/>
          </a:p>
        </p:txBody>
      </p:sp>
    </p:spTree>
    <p:extLst>
      <p:ext uri="{BB962C8B-B14F-4D97-AF65-F5344CB8AC3E}">
        <p14:creationId xmlns:p14="http://schemas.microsoft.com/office/powerpoint/2010/main" val="2730316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NZ" sz="1800">
                <a:effectLst/>
                <a:latin typeface="Calibri" panose="020F0502020204030204" pitchFamily="34" charset="0"/>
                <a:ea typeface="Times New Roman" panose="02020603050405020304" pitchFamily="18" charset="0"/>
              </a:rPr>
              <a:t>Get a sense of the revised learning areas……………You will see how the revised learning areas of </a:t>
            </a:r>
            <a:r>
              <a:rPr lang="en-US" sz="1800">
                <a:effectLst/>
                <a:latin typeface="Calibri" panose="020F0502020204030204" pitchFamily="34" charset="0"/>
                <a:ea typeface="Times New Roman" panose="02020603050405020304" pitchFamily="18" charset="0"/>
              </a:rPr>
              <a:t>English Years 0-6 and mathematics and statistics Years 0-8</a:t>
            </a:r>
            <a:r>
              <a:rPr lang="en-NZ" sz="1800">
                <a:effectLst/>
                <a:latin typeface="Calibri" panose="020F0502020204030204" pitchFamily="34" charset="0"/>
                <a:ea typeface="Times New Roman" panose="02020603050405020304" pitchFamily="18" charset="0"/>
              </a:rPr>
              <a:t>, bring clarity and ease of use to the 2007 National Curriculum through the learning area structure.   The New Zealand Curriculum will be knowledge-rich, informed by the science of learning, with the  </a:t>
            </a:r>
            <a:r>
              <a:rPr lang="en-NZ" sz="1800">
                <a:effectLst/>
                <a:latin typeface="Calibri" panose="020F0502020204030204" pitchFamily="34" charset="0"/>
                <a:ea typeface="Calibri" panose="020F0502020204030204" pitchFamily="34" charset="0"/>
                <a:cs typeface="Arial" panose="020B0604020202020204" pitchFamily="34" charset="0"/>
              </a:rPr>
              <a:t>Common Practice Model in the learning areas</a:t>
            </a:r>
            <a:r>
              <a:rPr lang="en-NZ" sz="1800">
                <a:effectLst/>
                <a:latin typeface="Calibri" panose="020F0502020204030204" pitchFamily="34" charset="0"/>
                <a:ea typeface="Times New Roman" panose="02020603050405020304" pitchFamily="18" charset="0"/>
              </a:rPr>
              <a:t> </a:t>
            </a:r>
            <a:r>
              <a:rPr lang="en-NZ" sz="1800">
                <a:effectLst/>
                <a:latin typeface="Calibri" panose="020F0502020204030204" pitchFamily="34" charset="0"/>
                <a:ea typeface="Calibri" panose="020F0502020204030204" pitchFamily="34" charset="0"/>
                <a:cs typeface="Arial" panose="020B0604020202020204" pitchFamily="34" charset="0"/>
              </a:rPr>
              <a:t>CPM and framed within the </a:t>
            </a:r>
            <a:r>
              <a:rPr lang="en-US" sz="1800">
                <a:effectLst/>
                <a:latin typeface="Calibri" panose="020F0502020204030204" pitchFamily="34" charset="0"/>
                <a:ea typeface="Calibri" panose="020F0502020204030204" pitchFamily="34" charset="0"/>
                <a:cs typeface="Arial" panose="020B0604020202020204" pitchFamily="34" charset="0"/>
              </a:rPr>
              <a:t>Te Mātaiaho | The New Zealand Curriculum </a:t>
            </a:r>
            <a:r>
              <a:rPr lang="en-NZ" sz="1800">
                <a:effectLst/>
                <a:latin typeface="Calibri" panose="020F0502020204030204" pitchFamily="34" charset="0"/>
                <a:ea typeface="Calibri" panose="020F0502020204030204" pitchFamily="34" charset="0"/>
                <a:cs typeface="Arial" panose="020B0604020202020204" pitchFamily="34" charset="0"/>
              </a:rPr>
              <a:t>whakapapa.</a:t>
            </a:r>
            <a:endParaRPr lang="en-NZ" sz="1800">
              <a:effectLst/>
              <a:latin typeface="Times New Roman" panose="02020603050405020304" pitchFamily="18" charset="0"/>
              <a:ea typeface="Times New Roman" panose="02020603050405020304" pitchFamily="18" charset="0"/>
            </a:endParaRPr>
          </a:p>
          <a:p>
            <a:pPr marL="342900" lvl="0" indent="-342900" algn="l" fontAlgn="base">
              <a:buFont typeface="Segoe UI" panose="020B0502040204020203" pitchFamily="34" charset="0"/>
              <a:buChar char="-"/>
            </a:pPr>
            <a:r>
              <a:rPr lang="en-US" sz="1800">
                <a:effectLst/>
                <a:latin typeface="Calibri" panose="020F0502020204030204" pitchFamily="34" charset="0"/>
                <a:ea typeface="Times New Roman" panose="02020603050405020304" pitchFamily="18" charset="0"/>
              </a:rPr>
              <a:t>The New Zealand curriculum is a knowledge-rich curriculum that </a:t>
            </a:r>
            <a:r>
              <a:rPr lang="en-US" sz="1800" err="1">
                <a:effectLst/>
                <a:latin typeface="Calibri" panose="020F0502020204030204" pitchFamily="34" charset="0"/>
                <a:ea typeface="Times New Roman" panose="02020603050405020304" pitchFamily="18" charset="0"/>
              </a:rPr>
              <a:t>prioritises</a:t>
            </a:r>
            <a:r>
              <a:rPr lang="en-US" sz="1800">
                <a:effectLst/>
                <a:latin typeface="Calibri" panose="020F0502020204030204" pitchFamily="34" charset="0"/>
                <a:ea typeface="Times New Roman" panose="02020603050405020304" pitchFamily="18" charset="0"/>
              </a:rPr>
              <a:t> and explicitly describes the teaching that must be taught each year. </a:t>
            </a:r>
            <a:endParaRPr lang="en-NZ" sz="1800">
              <a:effectLst/>
              <a:latin typeface="Times New Roman" panose="02020603050405020304" pitchFamily="18" charset="0"/>
              <a:ea typeface="Times New Roman" panose="02020603050405020304" pitchFamily="18" charset="0"/>
            </a:endParaRPr>
          </a:p>
          <a:p>
            <a:pPr marL="342900" lvl="0" indent="-342900" algn="l" fontAlgn="base">
              <a:buFont typeface="Segoe UI" panose="020B0502040204020203" pitchFamily="34" charset="0"/>
              <a:buChar char="-"/>
            </a:pPr>
            <a:r>
              <a:rPr lang="en-US" sz="1800">
                <a:effectLst/>
                <a:latin typeface="Calibri" panose="020F0502020204030204" pitchFamily="34" charset="0"/>
                <a:ea typeface="Times New Roman" panose="02020603050405020304" pitchFamily="18" charset="0"/>
              </a:rPr>
              <a:t>It is deliberately sequenced to enable students to build knowledge, skills, and competencies systematically over time.</a:t>
            </a:r>
            <a:r>
              <a:rPr lang="en-NZ" sz="1800">
                <a:effectLst/>
                <a:latin typeface="Calibri" panose="020F0502020204030204" pitchFamily="34" charset="0"/>
                <a:ea typeface="Yu Gothic Light" panose="020B0300000000000000" pitchFamily="34" charset="-128"/>
              </a:rPr>
              <a:t> </a:t>
            </a:r>
            <a:endParaRPr lang="en-NZ" sz="1800">
              <a:effectLst/>
              <a:latin typeface="Times New Roman" panose="02020603050405020304" pitchFamily="18" charset="0"/>
              <a:ea typeface="Times New Roman" panose="02020603050405020304" pitchFamily="18" charset="0"/>
            </a:endParaRPr>
          </a:p>
          <a:p>
            <a:pPr marL="342900" lvl="0" indent="-342900" algn="l" fontAlgn="base">
              <a:buFont typeface="Segoe UI" panose="020B0502040204020203" pitchFamily="34" charset="0"/>
              <a:buChar char="-"/>
            </a:pPr>
            <a:r>
              <a:rPr lang="en-US" sz="1800">
                <a:effectLst/>
                <a:latin typeface="Calibri" panose="020F0502020204030204" pitchFamily="34" charset="0"/>
                <a:ea typeface="Times New Roman" panose="02020603050405020304" pitchFamily="18" charset="0"/>
              </a:rPr>
              <a:t>It supports teachers to design teaching and learning </a:t>
            </a:r>
            <a:r>
              <a:rPr lang="en-US" sz="1800" err="1">
                <a:effectLst/>
                <a:latin typeface="Calibri" panose="020F0502020204030204" pitchFamily="34" charset="0"/>
                <a:ea typeface="Times New Roman" panose="02020603050405020304" pitchFamily="18" charset="0"/>
              </a:rPr>
              <a:t>programmes</a:t>
            </a:r>
            <a:r>
              <a:rPr lang="en-US" sz="1800">
                <a:effectLst/>
                <a:latin typeface="Calibri" panose="020F0502020204030204" pitchFamily="34" charset="0"/>
                <a:ea typeface="Times New Roman" panose="02020603050405020304" pitchFamily="18" charset="0"/>
              </a:rPr>
              <a:t> that bring it to life in the classroom, through local, national, and global contexts.</a:t>
            </a:r>
            <a:r>
              <a:rPr lang="en-NZ" sz="1800">
                <a:effectLst/>
                <a:latin typeface="Calibri" panose="020F0502020204030204" pitchFamily="34" charset="0"/>
                <a:ea typeface="Yu Gothic Light" panose="020B0300000000000000" pitchFamily="34" charset="-128"/>
              </a:rPr>
              <a:t> </a:t>
            </a:r>
            <a:endParaRPr lang="en-NZ" sz="1800">
              <a:effectLst/>
              <a:latin typeface="Times New Roman" panose="02020603050405020304" pitchFamily="18" charset="0"/>
              <a:ea typeface="Times New Roman" panose="02020603050405020304" pitchFamily="18" charset="0"/>
            </a:endParaRPr>
          </a:p>
          <a:p>
            <a:endParaRPr lang="en-NZ"/>
          </a:p>
          <a:p>
            <a:pPr algn="l" fontAlgn="base"/>
            <a:r>
              <a:rPr lang="en-NZ" sz="1800" b="1">
                <a:solidFill>
                  <a:srgbClr val="000000"/>
                </a:solidFill>
                <a:effectLst/>
                <a:latin typeface="Calibri" panose="020F0502020204030204" pitchFamily="34" charset="0"/>
                <a:ea typeface="Times New Roman" panose="02020603050405020304" pitchFamily="18" charset="0"/>
              </a:rPr>
              <a:t>Explain</a:t>
            </a:r>
            <a:r>
              <a:rPr lang="en-NZ" sz="1800">
                <a:solidFill>
                  <a:srgbClr val="000000"/>
                </a:solidFill>
                <a:effectLst/>
                <a:latin typeface="Calibri" panose="020F0502020204030204" pitchFamily="34" charset="0"/>
                <a:ea typeface="Times New Roman" panose="02020603050405020304" pitchFamily="18" charset="0"/>
              </a:rPr>
              <a:t> that the new parts add the ‘clear and ease of use’ – that is, the planning and teaching guidance year-by-year teaching sequences and the teaching considerations.  These have been added to reduce teachers workload by providing clarity on what should be taught, when and how.</a:t>
            </a:r>
            <a:r>
              <a:rPr lang="en-US" sz="1800">
                <a:effectLst/>
                <a:latin typeface="Calibri" panose="020F0502020204030204" pitchFamily="34" charset="0"/>
                <a:ea typeface="Times New Roman" panose="02020603050405020304" pitchFamily="18" charset="0"/>
              </a:rPr>
              <a:t>​ </a:t>
            </a:r>
            <a:endParaRPr lang="en-NZ" sz="1800">
              <a:effectLst/>
              <a:latin typeface="Times New Roman" panose="02020603050405020304" pitchFamily="18" charset="0"/>
              <a:ea typeface="Times New Roman" panose="02020603050405020304" pitchFamily="18" charset="0"/>
            </a:endParaRPr>
          </a:p>
          <a:p>
            <a:pPr algn="l" fontAlgn="base"/>
            <a:r>
              <a:rPr lang="en-US" sz="1800" b="1">
                <a:effectLst/>
                <a:latin typeface="Calibri" panose="020F0502020204030204" pitchFamily="34" charset="0"/>
                <a:ea typeface="Times New Roman" panose="02020603050405020304" pitchFamily="18" charset="0"/>
              </a:rPr>
              <a:t>Give</a:t>
            </a:r>
            <a:r>
              <a:rPr lang="en-US" sz="1800">
                <a:effectLst/>
                <a:latin typeface="Calibri" panose="020F0502020204030204" pitchFamily="34" charset="0"/>
                <a:ea typeface="Times New Roman" panose="02020603050405020304" pitchFamily="18" charset="0"/>
              </a:rPr>
              <a:t> teachers a moment to look through the learning areas and add to their ‘wonderings’.</a:t>
            </a:r>
          </a:p>
          <a:p>
            <a:pPr algn="l" fontAlgn="base"/>
            <a:endParaRPr lang="en-US" sz="1800">
              <a:effectLst/>
              <a:latin typeface="Calibri" panose="020F0502020204030204" pitchFamily="34" charset="0"/>
              <a:ea typeface="Times New Roman" panose="02020603050405020304" pitchFamily="18" charset="0"/>
            </a:endParaRPr>
          </a:p>
          <a:p>
            <a:pPr algn="l" fontAlgn="base">
              <a:lnSpc>
                <a:spcPct val="107000"/>
              </a:lnSpc>
              <a:spcAft>
                <a:spcPts val="800"/>
              </a:spcAft>
            </a:pPr>
            <a:r>
              <a:rPr lang="en-US" sz="1800" kern="0">
                <a:effectLst/>
                <a:latin typeface="Calibri" panose="020F0502020204030204" pitchFamily="34" charset="0"/>
                <a:ea typeface="Times New Roman" panose="02020603050405020304" pitchFamily="18" charset="0"/>
              </a:rPr>
              <a:t>Building from the familiar</a:t>
            </a:r>
            <a:r>
              <a:rPr lang="en-US" sz="1800" b="1" kern="0">
                <a:effectLst/>
                <a:latin typeface="Calibri" panose="020F0502020204030204" pitchFamily="34" charset="0"/>
                <a:ea typeface="Times New Roman" panose="02020603050405020304" pitchFamily="18" charset="0"/>
              </a:rPr>
              <a:t> </a:t>
            </a:r>
            <a:r>
              <a:rPr lang="en-US" sz="1800" kern="0">
                <a:effectLst/>
                <a:latin typeface="Calibri" panose="020F0502020204030204" pitchFamily="34" charset="0"/>
                <a:ea typeface="Times New Roman" panose="02020603050405020304" pitchFamily="18" charset="0"/>
              </a:rPr>
              <a:t>– the teaching sequence, </a:t>
            </a:r>
            <a:endParaRPr lang="en-US" sz="1800" kern="0">
              <a:effectLst/>
              <a:latin typeface="Calibri" panose="020F0502020204030204" pitchFamily="34" charset="0"/>
              <a:ea typeface="Times New Roman" panose="02020603050405020304" pitchFamily="18" charset="0"/>
              <a:cs typeface="Calibri" panose="020F0502020204030204" pitchFamily="34" charset="0"/>
            </a:endParaRPr>
          </a:p>
          <a:p>
            <a:pPr algn="l" fontAlgn="base">
              <a:lnSpc>
                <a:spcPct val="107000"/>
              </a:lnSpc>
              <a:spcAft>
                <a:spcPts val="800"/>
              </a:spcAft>
            </a:pPr>
            <a:r>
              <a:rPr lang="en-US" sz="1800" kern="0">
                <a:effectLst/>
                <a:latin typeface="Calibri" panose="020F0502020204030204" pitchFamily="34" charset="0"/>
                <a:ea typeface="Times New Roman" panose="02020603050405020304" pitchFamily="18" charset="0"/>
                <a:cs typeface="Calibri" panose="020F0502020204030204" pitchFamily="34" charset="0"/>
              </a:rPr>
              <a:t>familiar with the draft of Te Mātaiaho, note familiarity with the whakapapa, designing from the UKD, progress outcome - UKDs, critical focus </a:t>
            </a:r>
            <a:r>
              <a:rPr lang="en-US" sz="1800" kern="100" spc="-25">
                <a:solidFill>
                  <a:srgbClr val="1E2229"/>
                </a:solidFill>
                <a:effectLst/>
                <a:latin typeface="Calibri" panose="020F0502020204030204" pitchFamily="34" charset="0"/>
                <a:ea typeface="Calibri" panose="020F0502020204030204" pitchFamily="34" charset="0"/>
                <a:cs typeface="Calibri" panose="020F0502020204030204" pitchFamily="34" charset="0"/>
              </a:rPr>
              <a:t> </a:t>
            </a:r>
            <a:r>
              <a:rPr lang="en-NZ" sz="1800" kern="100" spc="-25">
                <a:solidFill>
                  <a:srgbClr val="1E2229"/>
                </a:solidFill>
                <a:effectLst/>
                <a:latin typeface="Calibri" panose="020F0502020204030204" pitchFamily="34" charset="0"/>
                <a:ea typeface="Calibri" panose="020F0502020204030204" pitchFamily="34" charset="0"/>
                <a:cs typeface="Calibri" panose="020F0502020204030204" pitchFamily="34" charset="0"/>
              </a:rPr>
              <a:t>that guides designing</a:t>
            </a:r>
            <a:r>
              <a:rPr lang="en-NZ" sz="1800" kern="100">
                <a:effectLst/>
                <a:latin typeface="Calibri" panose="020F0502020204030204" pitchFamily="34" charset="0"/>
                <a:ea typeface="Calibri" panose="020F0502020204030204" pitchFamily="34" charset="0"/>
                <a:cs typeface="Arial" panose="020B0604020202020204" pitchFamily="34" charset="0"/>
              </a:rPr>
              <a:t> curriculum from the big ideas, rich contexts, and critical thinking practices.</a:t>
            </a:r>
            <a:r>
              <a:rPr lang="en-NZ" sz="1800" kern="100" spc="-25">
                <a:solidFill>
                  <a:srgbClr val="1E2229"/>
                </a:solidFill>
                <a:effectLst/>
                <a:latin typeface="Calibri" panose="020F0502020204030204" pitchFamily="34" charset="0"/>
                <a:ea typeface="Calibri" panose="020F0502020204030204" pitchFamily="34" charset="0"/>
                <a:cs typeface="Calibri" panose="020F0502020204030204" pitchFamily="34" charset="0"/>
              </a:rPr>
              <a:t> </a:t>
            </a:r>
          </a:p>
          <a:p>
            <a:pPr algn="l" fontAlgn="base"/>
            <a:endParaRPr lang="en-NZ" sz="1800">
              <a:effectLst/>
              <a:latin typeface="Times New Roman" panose="02020603050405020304" pitchFamily="18" charset="0"/>
              <a:ea typeface="Times New Roman" panose="02020603050405020304" pitchFamily="18" charset="0"/>
            </a:endParaRPr>
          </a:p>
          <a:p>
            <a:pPr algn="l" fontAlgn="base"/>
            <a:r>
              <a:rPr lang="en-US" sz="1800">
                <a:effectLst/>
                <a:latin typeface="Arial" panose="020B0604020202020204" pitchFamily="34" charset="0"/>
                <a:ea typeface="Times New Roman" panose="02020603050405020304" pitchFamily="18" charset="0"/>
              </a:rPr>
              <a:t> </a:t>
            </a:r>
            <a:endParaRPr lang="en-NZ" sz="1800">
              <a:effectLst/>
              <a:latin typeface="Times New Roman" panose="02020603050405020304" pitchFamily="18" charset="0"/>
              <a:ea typeface="Times New Roman" panose="02020603050405020304" pitchFamily="18" charset="0"/>
            </a:endParaRPr>
          </a:p>
          <a:p>
            <a:pPr algn="l" fontAlgn="base"/>
            <a:r>
              <a:rPr lang="en-NZ" sz="1800" b="1">
                <a:solidFill>
                  <a:srgbClr val="000000"/>
                </a:solidFill>
                <a:effectLst/>
                <a:latin typeface="Calibri" panose="020F0502020204030204" pitchFamily="34" charset="0"/>
                <a:ea typeface="Times New Roman" panose="02020603050405020304" pitchFamily="18" charset="0"/>
              </a:rPr>
              <a:t>Say:</a:t>
            </a:r>
            <a:r>
              <a:rPr lang="en-NZ" sz="1800" i="1">
                <a:solidFill>
                  <a:srgbClr val="000000"/>
                </a:solidFill>
                <a:effectLst/>
                <a:latin typeface="Calibri" panose="020F0502020204030204" pitchFamily="34" charset="0"/>
                <a:ea typeface="Times New Roman" panose="02020603050405020304" pitchFamily="18" charset="0"/>
              </a:rPr>
              <a:t> You may have heard of a Ministry of Education resource that was developed (but not published) last year called the Common Practice Model. It was decided, that instead of having a curriculum (‘the What to teach’) and a separate resource on the ‘How to teach’ that the new learning areas will include key components from the Common Practice Model to provide guidance on the best teaching approaches to use. </a:t>
            </a:r>
            <a:endParaRPr lang="en-NZ" sz="1800">
              <a:effectLst/>
              <a:latin typeface="Times New Roman" panose="02020603050405020304" pitchFamily="18" charset="0"/>
              <a:ea typeface="Times New Roman" panose="02020603050405020304" pitchFamily="18" charset="0"/>
            </a:endParaRPr>
          </a:p>
          <a:p>
            <a:pPr algn="l" fontAlgn="base"/>
            <a:r>
              <a:rPr lang="en-NZ" sz="1800" b="1">
                <a:solidFill>
                  <a:srgbClr val="4472C4"/>
                </a:solidFill>
                <a:effectLst/>
                <a:latin typeface="Calibri" panose="020F0502020204030204" pitchFamily="34" charset="0"/>
                <a:ea typeface="Times New Roman" panose="02020603050405020304" pitchFamily="18" charset="0"/>
              </a:rPr>
              <a:t> </a:t>
            </a:r>
            <a:endParaRPr lang="en-NZ" sz="1800">
              <a:effectLst/>
              <a:latin typeface="Times New Roman" panose="02020603050405020304" pitchFamily="18" charset="0"/>
              <a:ea typeface="Times New Roman" panose="02020603050405020304" pitchFamily="18" charset="0"/>
            </a:endParaRPr>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16</a:t>
            </a:fld>
            <a:endParaRPr lang="en-NZ"/>
          </a:p>
        </p:txBody>
      </p:sp>
    </p:spTree>
    <p:extLst>
      <p:ext uri="{BB962C8B-B14F-4D97-AF65-F5344CB8AC3E}">
        <p14:creationId xmlns:p14="http://schemas.microsoft.com/office/powerpoint/2010/main" val="3596182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NZ" sz="1800">
                <a:solidFill>
                  <a:srgbClr val="4472C4"/>
                </a:solidFill>
                <a:effectLst/>
                <a:latin typeface="Calibri" panose="020F0502020204030204" pitchFamily="34" charset="0"/>
                <a:ea typeface="Times New Roman" panose="02020603050405020304" pitchFamily="18" charset="0"/>
              </a:rPr>
              <a:t>Progress outcome - UKD </a:t>
            </a:r>
            <a:r>
              <a:rPr lang="en-NZ" sz="1800">
                <a:effectLst/>
                <a:latin typeface="Calibri" panose="020F0502020204030204" pitchFamily="34" charset="0"/>
                <a:ea typeface="Times New Roman" panose="02020603050405020304" pitchFamily="18" charset="0"/>
              </a:rPr>
              <a:t>– signposts at the end of each phase of learning and indicate what students understand, know and can do sufficiently at key points in the schooling pathway.  </a:t>
            </a:r>
          </a:p>
          <a:p>
            <a:pPr algn="l" fontAlgn="base"/>
            <a:r>
              <a:rPr lang="en-NZ" sz="1800">
                <a:effectLst/>
                <a:latin typeface="Calibri" panose="020F0502020204030204" pitchFamily="34" charset="0"/>
                <a:ea typeface="Times New Roman" panose="02020603050405020304" pitchFamily="18" charset="0"/>
              </a:rPr>
              <a:t>Progress outcome - UKD – the knowledge students will experience at the end of a phase</a:t>
            </a:r>
          </a:p>
          <a:p>
            <a:pPr algn="l" fontAlgn="base"/>
            <a:r>
              <a:rPr lang="en-NZ" sz="1800" b="1" kern="0">
                <a:effectLst/>
                <a:latin typeface="Calibri" panose="020F0502020204030204" pitchFamily="34" charset="0"/>
                <a:ea typeface="Calibri" panose="020F0502020204030204" pitchFamily="34" charset="0"/>
                <a:cs typeface="Calibri" panose="020F0502020204030204" pitchFamily="34" charset="0"/>
              </a:rPr>
              <a:t>Understand </a:t>
            </a:r>
            <a:r>
              <a:rPr lang="en-NZ" sz="1800" kern="0">
                <a:effectLst/>
                <a:latin typeface="Calibri" panose="020F0502020204030204" pitchFamily="34" charset="0"/>
                <a:ea typeface="Calibri" panose="020F0502020204030204" pitchFamily="34" charset="0"/>
                <a:cs typeface="Calibri" panose="020F0502020204030204" pitchFamily="34" charset="0"/>
              </a:rPr>
              <a:t>– the deep and enduring big ideas and themes that students</a:t>
            </a:r>
            <a:r>
              <a:rPr lang="en-NZ" sz="1800" kern="100">
                <a:effectLst/>
                <a:latin typeface="Calibri" panose="020F0502020204030204" pitchFamily="34" charset="0"/>
                <a:ea typeface="Calibri" panose="020F0502020204030204" pitchFamily="34" charset="0"/>
                <a:cs typeface="Arial" panose="020B0604020202020204" pitchFamily="34" charset="0"/>
              </a:rPr>
              <a:t> </a:t>
            </a:r>
            <a:r>
              <a:rPr lang="en-NZ" sz="1800" kern="0">
                <a:effectLst/>
                <a:latin typeface="Calibri" panose="020F0502020204030204" pitchFamily="34" charset="0"/>
                <a:ea typeface="Calibri" panose="020F0502020204030204" pitchFamily="34" charset="0"/>
                <a:cs typeface="Calibri" panose="020F0502020204030204" pitchFamily="34" charset="0"/>
              </a:rPr>
              <a:t>develop understanding of over the phases.</a:t>
            </a:r>
            <a:endParaRPr lang="en-NZ" sz="1800" kern="100">
              <a:effectLst/>
              <a:latin typeface="Calibri" panose="020F0502020204030204" pitchFamily="34" charset="0"/>
              <a:ea typeface="Calibri" panose="020F0502020204030204" pitchFamily="34" charset="0"/>
              <a:cs typeface="Arial" panose="020B0604020202020204" pitchFamily="34" charset="0"/>
            </a:endParaRPr>
          </a:p>
          <a:p>
            <a:pPr algn="l" fontAlgn="base"/>
            <a:r>
              <a:rPr lang="en-NZ" sz="1800" kern="0">
                <a:effectLst/>
                <a:latin typeface="Calibri" panose="020F0502020204030204" pitchFamily="34" charset="0"/>
                <a:ea typeface="Calibri" panose="020F0502020204030204" pitchFamily="34" charset="0"/>
                <a:cs typeface="Calibri" panose="020F0502020204030204" pitchFamily="34" charset="0"/>
              </a:rPr>
              <a:t> </a:t>
            </a:r>
            <a:r>
              <a:rPr lang="en-NZ" sz="1800" b="1" kern="0">
                <a:effectLst/>
                <a:latin typeface="Calibri" panose="020F0502020204030204" pitchFamily="34" charset="0"/>
                <a:ea typeface="Calibri" panose="020F0502020204030204" pitchFamily="34" charset="0"/>
                <a:cs typeface="Calibri" panose="020F0502020204030204" pitchFamily="34" charset="0"/>
              </a:rPr>
              <a:t>Know </a:t>
            </a:r>
            <a:r>
              <a:rPr lang="en-NZ" sz="1800" kern="0">
                <a:effectLst/>
                <a:latin typeface="Calibri" panose="020F0502020204030204" pitchFamily="34" charset="0"/>
                <a:ea typeface="Calibri" panose="020F0502020204030204" pitchFamily="34" charset="0"/>
                <a:cs typeface="Calibri" panose="020F0502020204030204" pitchFamily="34" charset="0"/>
              </a:rPr>
              <a:t>– the meaningful and important content, concepts, and topics at</a:t>
            </a:r>
            <a:r>
              <a:rPr lang="en-NZ" sz="1800" kern="100">
                <a:effectLst/>
                <a:latin typeface="Calibri" panose="020F0502020204030204" pitchFamily="34" charset="0"/>
                <a:ea typeface="Calibri" panose="020F0502020204030204" pitchFamily="34" charset="0"/>
                <a:cs typeface="Arial" panose="020B0604020202020204" pitchFamily="34" charset="0"/>
              </a:rPr>
              <a:t> </a:t>
            </a:r>
            <a:r>
              <a:rPr lang="en-NZ" sz="1800" kern="0">
                <a:effectLst/>
                <a:latin typeface="Calibri" panose="020F0502020204030204" pitchFamily="34" charset="0"/>
                <a:ea typeface="Calibri" panose="020F0502020204030204" pitchFamily="34" charset="0"/>
                <a:cs typeface="Calibri" panose="020F0502020204030204" pitchFamily="34" charset="0"/>
              </a:rPr>
              <a:t>each phase that enrich students’ understanding of the big ideas and themes and that students study using the practices.</a:t>
            </a:r>
            <a:endParaRPr lang="en-NZ" sz="1800" b="0" kern="100">
              <a:effectLst/>
              <a:latin typeface="Calibri" panose="020F0502020204030204" pitchFamily="34" charset="0"/>
              <a:ea typeface="Calibri" panose="020F0502020204030204" pitchFamily="34" charset="0"/>
              <a:cs typeface="Arial" panose="020B0604020202020204" pitchFamily="34" charset="0"/>
            </a:endParaRPr>
          </a:p>
          <a:p>
            <a:pPr algn="l" fontAlgn="base"/>
            <a:r>
              <a:rPr lang="en-NZ" sz="1800" b="1" kern="0">
                <a:effectLst/>
                <a:latin typeface="Calibri" panose="020F0502020204030204" pitchFamily="34" charset="0"/>
                <a:ea typeface="Calibri" panose="020F0502020204030204" pitchFamily="34" charset="0"/>
                <a:cs typeface="Calibri" panose="020F0502020204030204" pitchFamily="34" charset="0"/>
              </a:rPr>
              <a:t>Do </a:t>
            </a:r>
            <a:r>
              <a:rPr lang="en-NZ" sz="1800" kern="0">
                <a:effectLst/>
                <a:latin typeface="Calibri" panose="020F0502020204030204" pitchFamily="34" charset="0"/>
                <a:ea typeface="Calibri" panose="020F0502020204030204" pitchFamily="34" charset="0"/>
                <a:cs typeface="Calibri" panose="020F0502020204030204" pitchFamily="34" charset="0"/>
              </a:rPr>
              <a:t>– the practices (skills, strategies, and processes) that bring rigour to</a:t>
            </a:r>
            <a:r>
              <a:rPr lang="en-NZ" sz="1800" kern="100">
                <a:effectLst/>
                <a:latin typeface="Calibri" panose="020F0502020204030204" pitchFamily="34" charset="0"/>
                <a:ea typeface="Calibri" panose="020F0502020204030204" pitchFamily="34" charset="0"/>
                <a:cs typeface="Arial" panose="020B0604020202020204" pitchFamily="34" charset="0"/>
              </a:rPr>
              <a:t> </a:t>
            </a:r>
            <a:r>
              <a:rPr lang="en-NZ" sz="1800">
                <a:effectLst/>
                <a:latin typeface="Calibri" panose="020F0502020204030204" pitchFamily="34" charset="0"/>
                <a:ea typeface="Times New Roman" panose="02020603050405020304" pitchFamily="18" charset="0"/>
              </a:rPr>
              <a:t>learning and support the development of the key competencies.</a:t>
            </a:r>
            <a:endParaRPr lang="en-NZ" sz="1800">
              <a:effectLst/>
              <a:latin typeface="Times New Roman" panose="02020603050405020304" pitchFamily="18" charset="0"/>
              <a:ea typeface="Times New Roman" panose="02020603050405020304" pitchFamily="18" charset="0"/>
            </a:endParaRPr>
          </a:p>
          <a:p>
            <a:pPr algn="l" fontAlgn="base">
              <a:lnSpc>
                <a:spcPct val="107000"/>
              </a:lnSpc>
              <a:spcAft>
                <a:spcPts val="800"/>
              </a:spcAft>
            </a:pPr>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17</a:t>
            </a:fld>
            <a:endParaRPr lang="en-NZ"/>
          </a:p>
        </p:txBody>
      </p:sp>
    </p:spTree>
    <p:extLst>
      <p:ext uri="{BB962C8B-B14F-4D97-AF65-F5344CB8AC3E}">
        <p14:creationId xmlns:p14="http://schemas.microsoft.com/office/powerpoint/2010/main" val="3731818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NZ" sz="1800" b="1">
                <a:solidFill>
                  <a:srgbClr val="1F1F1F"/>
                </a:solidFill>
                <a:effectLst/>
                <a:latin typeface="Calibri" panose="020F0502020204030204" pitchFamily="34" charset="0"/>
                <a:ea typeface="Times New Roman" panose="02020603050405020304" pitchFamily="18" charset="0"/>
              </a:rPr>
              <a:t>Create </a:t>
            </a:r>
            <a:r>
              <a:rPr lang="en-NZ" sz="1800">
                <a:solidFill>
                  <a:srgbClr val="1F1F1F"/>
                </a:solidFill>
                <a:effectLst/>
                <a:latin typeface="Calibri" panose="020F0502020204030204" pitchFamily="34" charset="0"/>
                <a:ea typeface="Times New Roman" panose="02020603050405020304" pitchFamily="18" charset="0"/>
              </a:rPr>
              <a:t>a </a:t>
            </a:r>
            <a:r>
              <a:rPr lang="en-NZ" sz="1800" b="1">
                <a:solidFill>
                  <a:srgbClr val="1F1F1F"/>
                </a:solidFill>
                <a:effectLst/>
                <a:latin typeface="Calibri" panose="020F0502020204030204" pitchFamily="34" charset="0"/>
                <a:ea typeface="Times New Roman" panose="02020603050405020304" pitchFamily="18" charset="0"/>
              </a:rPr>
              <a:t>SWOT graphic organiser </a:t>
            </a:r>
            <a:r>
              <a:rPr lang="en-NZ" sz="1800">
                <a:solidFill>
                  <a:srgbClr val="1F1F1F"/>
                </a:solidFill>
                <a:effectLst/>
                <a:latin typeface="Calibri" panose="020F0502020204030204" pitchFamily="34" charset="0"/>
                <a:ea typeface="Times New Roman" panose="02020603050405020304" pitchFamily="18" charset="0"/>
              </a:rPr>
              <a:t>(strengths, weaknesses, opportunities, threats analysis tool)</a:t>
            </a:r>
            <a:r>
              <a:rPr lang="en-NZ" sz="1800" b="1">
                <a:solidFill>
                  <a:srgbClr val="1F1F1F"/>
                </a:solidFill>
                <a:effectLst/>
                <a:latin typeface="Calibri" panose="020F0502020204030204" pitchFamily="34" charset="0"/>
                <a:ea typeface="Times New Roman" panose="02020603050405020304" pitchFamily="18" charset="0"/>
              </a:rPr>
              <a:t> </a:t>
            </a:r>
            <a:r>
              <a:rPr lang="en-NZ" sz="1800">
                <a:solidFill>
                  <a:srgbClr val="1F1F1F"/>
                </a:solidFill>
                <a:effectLst/>
                <a:latin typeface="Calibri" panose="020F0502020204030204" pitchFamily="34" charset="0"/>
                <a:ea typeface="Times New Roman" panose="02020603050405020304" pitchFamily="18" charset="0"/>
              </a:rPr>
              <a:t>on the white board or on large paper of key tactics and approaches teachers mention that were effective to support implementation.</a:t>
            </a:r>
            <a:endParaRPr lang="en-NZ" sz="1800">
              <a:effectLst/>
              <a:latin typeface="Times New Roman" panose="02020603050405020304" pitchFamily="18" charset="0"/>
              <a:ea typeface="Times New Roman" panose="02020603050405020304" pitchFamily="18" charset="0"/>
            </a:endParaRPr>
          </a:p>
          <a:p>
            <a:pPr algn="l" fontAlgn="base"/>
            <a:r>
              <a:rPr lang="en-NZ" sz="1800">
                <a:solidFill>
                  <a:srgbClr val="1F1F1F"/>
                </a:solidFill>
                <a:effectLst/>
                <a:latin typeface="Calibri" panose="020F0502020204030204" pitchFamily="34" charset="0"/>
                <a:ea typeface="Times New Roman" panose="02020603050405020304" pitchFamily="18" charset="0"/>
              </a:rPr>
              <a:t> </a:t>
            </a:r>
            <a:endParaRPr lang="en-NZ" sz="1800">
              <a:effectLst/>
              <a:latin typeface="Times New Roman" panose="02020603050405020304" pitchFamily="18" charset="0"/>
              <a:ea typeface="Times New Roman" panose="02020603050405020304" pitchFamily="18" charset="0"/>
            </a:endParaRPr>
          </a:p>
          <a:p>
            <a:pPr marL="342900" lvl="0" indent="-342900" fontAlgn="base">
              <a:buFont typeface="Courier New" panose="02070309020205020404" pitchFamily="49" charset="0"/>
              <a:buChar char="o"/>
              <a:tabLst>
                <a:tab pos="228600" algn="l"/>
              </a:tabLst>
            </a:pPr>
            <a:r>
              <a:rPr lang="en-US" sz="1800" b="1">
                <a:effectLst/>
                <a:latin typeface="Calibri" panose="020F0502020204030204" pitchFamily="34" charset="0"/>
                <a:ea typeface="Times New Roman" panose="02020603050405020304" pitchFamily="18" charset="0"/>
              </a:rPr>
              <a:t>Strengths: </a:t>
            </a:r>
            <a:r>
              <a:rPr lang="en-US" sz="1800">
                <a:effectLst/>
                <a:latin typeface="Calibri" panose="020F0502020204030204" pitchFamily="34" charset="0"/>
                <a:ea typeface="Times New Roman" panose="02020603050405020304" pitchFamily="18" charset="0"/>
              </a:rPr>
              <a:t> Collaboration, resources, </a:t>
            </a:r>
            <a:r>
              <a:rPr lang="en-NZ" sz="1800">
                <a:solidFill>
                  <a:srgbClr val="1F1F1F"/>
                </a:solidFill>
                <a:effectLst/>
                <a:latin typeface="Calibri" panose="020F0502020204030204" pitchFamily="34" charset="0"/>
                <a:ea typeface="Times New Roman" panose="02020603050405020304" pitchFamily="18" charset="0"/>
              </a:rPr>
              <a:t>shared reading of content, looking for connections and building on what they were already doing, using the progress outcome  to ensure the teaching was pitched at the right level, leaders championing the change, attending professional learning sessions and discussions (external or in-school), syndicate-wide planning, having a go, evaluating one’s practice and making changes as you went, … etc.</a:t>
            </a:r>
            <a:endParaRPr lang="en-NZ" sz="1800">
              <a:effectLst/>
              <a:latin typeface="Times New Roman" panose="02020603050405020304" pitchFamily="18" charset="0"/>
              <a:ea typeface="Times New Roman" panose="02020603050405020304" pitchFamily="18" charset="0"/>
            </a:endParaRPr>
          </a:p>
          <a:p>
            <a:pPr marL="342900" lvl="0" indent="-342900" algn="l" fontAlgn="base">
              <a:lnSpc>
                <a:spcPct val="107000"/>
              </a:lnSpc>
              <a:buFont typeface="Courier New" panose="02070309020205020404" pitchFamily="49" charset="0"/>
              <a:buChar char="o"/>
              <a:tabLst>
                <a:tab pos="228600" algn="l"/>
              </a:tabLst>
            </a:pPr>
            <a:r>
              <a:rPr lang="en-US" sz="1800" b="1" kern="0">
                <a:effectLst/>
                <a:latin typeface="Calibri" panose="020F0502020204030204" pitchFamily="34" charset="0"/>
                <a:ea typeface="Times New Roman" panose="02020603050405020304" pitchFamily="18" charset="0"/>
                <a:cs typeface="Calibri" panose="020F0502020204030204" pitchFamily="34" charset="0"/>
              </a:rPr>
              <a:t>Weaknesses:</a:t>
            </a:r>
            <a:r>
              <a:rPr lang="en-US" sz="1800" kern="0">
                <a:effectLst/>
                <a:latin typeface="Calibri" panose="020F0502020204030204" pitchFamily="34" charset="0"/>
                <a:ea typeface="Times New Roman" panose="02020603050405020304" pitchFamily="18" charset="0"/>
                <a:cs typeface="Calibri" panose="020F0502020204030204" pitchFamily="34" charset="0"/>
              </a:rPr>
              <a:t>  What prevented progress? What were the barriers </a:t>
            </a:r>
            <a:endParaRPr lang="en-NZ" sz="1800" kern="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fontAlgn="base">
              <a:lnSpc>
                <a:spcPct val="107000"/>
              </a:lnSpc>
              <a:buFont typeface="Courier New" panose="02070309020205020404" pitchFamily="49" charset="0"/>
              <a:buChar char="o"/>
              <a:tabLst>
                <a:tab pos="228600" algn="l"/>
              </a:tabLst>
            </a:pPr>
            <a:r>
              <a:rPr lang="en-US" sz="1800" b="1" kern="0">
                <a:effectLst/>
                <a:latin typeface="Calibri" panose="020F0502020204030204" pitchFamily="34" charset="0"/>
                <a:ea typeface="Times New Roman" panose="02020603050405020304" pitchFamily="18" charset="0"/>
                <a:cs typeface="Calibri" panose="020F0502020204030204" pitchFamily="34" charset="0"/>
              </a:rPr>
              <a:t>Opportunities:  </a:t>
            </a:r>
            <a:r>
              <a:rPr lang="en-US" sz="1800" kern="0">
                <a:effectLst/>
                <a:latin typeface="Calibri" panose="020F0502020204030204" pitchFamily="34" charset="0"/>
                <a:ea typeface="Times New Roman" panose="02020603050405020304" pitchFamily="18" charset="0"/>
                <a:cs typeface="Calibri" panose="020F0502020204030204" pitchFamily="34" charset="0"/>
              </a:rPr>
              <a:t>What opportunities did we look to, learn from, connect from – learning from and connecting from teachers in our Kāhui Ako </a:t>
            </a:r>
            <a:endParaRPr lang="en-NZ" sz="1800" kern="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fontAlgn="base">
              <a:lnSpc>
                <a:spcPct val="107000"/>
              </a:lnSpc>
              <a:spcAft>
                <a:spcPts val="800"/>
              </a:spcAft>
              <a:buFont typeface="Courier New" panose="02070309020205020404" pitchFamily="49" charset="0"/>
              <a:buChar char="o"/>
              <a:tabLst>
                <a:tab pos="228600" algn="l"/>
              </a:tabLst>
            </a:pPr>
            <a:r>
              <a:rPr lang="en-US" sz="1800" b="1" kern="0">
                <a:effectLst/>
                <a:latin typeface="Calibri" panose="020F0502020204030204" pitchFamily="34" charset="0"/>
                <a:ea typeface="Times New Roman" panose="02020603050405020304" pitchFamily="18" charset="0"/>
                <a:cs typeface="Calibri" panose="020F0502020204030204" pitchFamily="34" charset="0"/>
              </a:rPr>
              <a:t>Threats:  </a:t>
            </a:r>
            <a:r>
              <a:rPr lang="en-US" sz="1800" kern="0">
                <a:effectLst/>
                <a:latin typeface="Calibri" panose="020F0502020204030204" pitchFamily="34" charset="0"/>
                <a:ea typeface="Times New Roman" panose="02020603050405020304" pitchFamily="18" charset="0"/>
                <a:cs typeface="Calibri" panose="020F0502020204030204" pitchFamily="34" charset="0"/>
              </a:rPr>
              <a:t>  What hindered progress, and how did you work through this?</a:t>
            </a:r>
            <a:endParaRPr lang="en-NZ" sz="1800" kern="100">
              <a:effectLst/>
              <a:latin typeface="Calibri" panose="020F0502020204030204" pitchFamily="34" charset="0"/>
              <a:ea typeface="Calibri" panose="020F0502020204030204" pitchFamily="34" charset="0"/>
              <a:cs typeface="Arial" panose="020B0604020202020204" pitchFamily="34" charset="0"/>
            </a:endParaRPr>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18</a:t>
            </a:fld>
            <a:endParaRPr lang="en-NZ"/>
          </a:p>
        </p:txBody>
      </p:sp>
    </p:spTree>
    <p:extLst>
      <p:ext uri="{BB962C8B-B14F-4D97-AF65-F5344CB8AC3E}">
        <p14:creationId xmlns:p14="http://schemas.microsoft.com/office/powerpoint/2010/main" val="2761068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Create arrow size to reflect the weight of the force (strong force = wide arrow, weak force, small arrow).</a:t>
            </a:r>
          </a:p>
        </p:txBody>
      </p:sp>
      <p:sp>
        <p:nvSpPr>
          <p:cNvPr id="4" name="Slide Number Placeholder 3"/>
          <p:cNvSpPr>
            <a:spLocks noGrp="1"/>
          </p:cNvSpPr>
          <p:nvPr>
            <p:ph type="sldNum" sz="quarter" idx="5"/>
          </p:nvPr>
        </p:nvSpPr>
        <p:spPr/>
        <p:txBody>
          <a:bodyPr/>
          <a:lstStyle/>
          <a:p>
            <a:fld id="{732A1FBF-7EB0-480E-98DA-A10430D36293}" type="slidenum">
              <a:rPr lang="en-NZ" smtClean="0"/>
              <a:pPr/>
              <a:t>19</a:t>
            </a:fld>
            <a:endParaRPr lang="en-NZ"/>
          </a:p>
        </p:txBody>
      </p:sp>
    </p:spTree>
    <p:extLst>
      <p:ext uri="{BB962C8B-B14F-4D97-AF65-F5344CB8AC3E}">
        <p14:creationId xmlns:p14="http://schemas.microsoft.com/office/powerpoint/2010/main" val="349706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Karakia </a:t>
            </a:r>
          </a:p>
        </p:txBody>
      </p:sp>
      <p:sp>
        <p:nvSpPr>
          <p:cNvPr id="4" name="Slide Number Placeholder 3"/>
          <p:cNvSpPr>
            <a:spLocks noGrp="1"/>
          </p:cNvSpPr>
          <p:nvPr>
            <p:ph type="sldNum" sz="quarter" idx="5"/>
          </p:nvPr>
        </p:nvSpPr>
        <p:spPr/>
        <p:txBody>
          <a:bodyPr/>
          <a:lstStyle/>
          <a:p>
            <a:fld id="{732A1FBF-7EB0-480E-98DA-A10430D36293}" type="slidenum">
              <a:rPr lang="en-NZ" smtClean="0"/>
              <a:pPr/>
              <a:t>2</a:t>
            </a:fld>
            <a:endParaRPr lang="en-NZ"/>
          </a:p>
        </p:txBody>
      </p:sp>
    </p:spTree>
    <p:extLst>
      <p:ext uri="{BB962C8B-B14F-4D97-AF65-F5344CB8AC3E}">
        <p14:creationId xmlns:p14="http://schemas.microsoft.com/office/powerpoint/2010/main" val="212259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cap="none" normalizeH="0" baseline="0">
                <a:ln>
                  <a:noFill/>
                </a:ln>
                <a:solidFill>
                  <a:schemeClr val="bg1"/>
                </a:solidFill>
                <a:effectLst/>
                <a:latin typeface="+mj-lt"/>
                <a:ea typeface="Calibri" panose="020F0502020204030204" pitchFamily="34" charset="0"/>
                <a:cs typeface="Calibri" panose="020F0502020204030204" pitchFamily="34" charset="0"/>
              </a:rPr>
              <a:t>Aim</a:t>
            </a:r>
            <a:r>
              <a:rPr kumimoji="0" lang="en-US" altLang="en-US" sz="1200" i="0" u="none" strike="noStrike" cap="none" normalizeH="0" baseline="0">
                <a:ln>
                  <a:noFill/>
                </a:ln>
                <a:solidFill>
                  <a:schemeClr val="bg1"/>
                </a:solidFill>
                <a:effectLst/>
                <a:latin typeface="+mj-lt"/>
                <a:ea typeface="Calibri" panose="020F0502020204030204" pitchFamily="34" charset="0"/>
                <a:cs typeface="Calibri" panose="020F0502020204030204" pitchFamily="34" charset="0"/>
              </a:rPr>
              <a:t>:</a:t>
            </a:r>
            <a:r>
              <a:rPr kumimoji="0" lang="en-US" altLang="en-US" sz="1200" i="0" u="none" strike="noStrike" cap="none" normalizeH="0" baseline="0">
                <a:ln>
                  <a:noFill/>
                </a:ln>
                <a:solidFill>
                  <a:schemeClr val="bg1"/>
                </a:solidFill>
                <a:effectLst/>
                <a:latin typeface="+mj-lt"/>
                <a:ea typeface="Times New Roman" panose="02020603050405020304" pitchFamily="18" charset="0"/>
                <a:cs typeface="Calibri" panose="020F0502020204030204" pitchFamily="34" charset="0"/>
              </a:rPr>
              <a:t> </a:t>
            </a:r>
            <a:r>
              <a:rPr kumimoji="0" lang="en-NZ" altLang="en-US" sz="1200" b="0" i="0" u="none" strike="noStrike" cap="none" normalizeH="0" baseline="0">
                <a:ln>
                  <a:noFill/>
                </a:ln>
                <a:solidFill>
                  <a:schemeClr val="bg1"/>
                </a:solidFill>
                <a:effectLst/>
                <a:latin typeface="+mj-lt"/>
                <a:ea typeface="Times New Roman" panose="02020603050405020304" pitchFamily="18" charset="0"/>
                <a:cs typeface="Calibri" panose="020F0502020204030204" pitchFamily="34" charset="0"/>
              </a:rPr>
              <a:t>Notice, recognise and respond to the </a:t>
            </a:r>
            <a:r>
              <a:rPr kumimoji="0" lang="en-US" altLang="en-US" sz="1200" b="0" i="0" u="none" strike="noStrike" cap="none" normalizeH="0" baseline="0">
                <a:ln>
                  <a:noFill/>
                </a:ln>
                <a:solidFill>
                  <a:schemeClr val="bg1"/>
                </a:solidFill>
                <a:effectLst/>
                <a:latin typeface="+mj-lt"/>
                <a:ea typeface="Times New Roman" panose="02020603050405020304" pitchFamily="18" charset="0"/>
                <a:cs typeface="Calibri" panose="020F0502020204030204" pitchFamily="34" charset="0"/>
              </a:rPr>
              <a:t>English Years 0-6 and mathematics and statistics Years 0-8 </a:t>
            </a:r>
            <a:r>
              <a:rPr kumimoji="0" lang="en-NZ" altLang="en-US" sz="1200" b="0" i="0" u="none" strike="noStrike" cap="none" normalizeH="0" baseline="0">
                <a:ln>
                  <a:noFill/>
                </a:ln>
                <a:solidFill>
                  <a:schemeClr val="bg1"/>
                </a:solidFill>
                <a:effectLst/>
                <a:latin typeface="+mj-lt"/>
                <a:ea typeface="Times New Roman" panose="02020603050405020304" pitchFamily="18" charset="0"/>
                <a:cs typeface="Calibri" panose="020F0502020204030204" pitchFamily="34" charset="0"/>
              </a:rPr>
              <a:t>learning areas.</a:t>
            </a:r>
            <a:endParaRPr lang="en-NZ" altLang="en-US" sz="1050" b="0">
              <a:solidFill>
                <a:schemeClr val="bg1"/>
              </a:solidFill>
              <a:latin typeface="+mj-lt"/>
              <a:ea typeface="Times New Roman" panose="02020603050405020304" pitchFamily="18" charset="0"/>
              <a:cs typeface="Calibri" panose="020F0502020204030204" pitchFamily="34" charset="0"/>
            </a:endParaRPr>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20</a:t>
            </a:fld>
            <a:endParaRPr lang="en-NZ"/>
          </a:p>
        </p:txBody>
      </p:sp>
    </p:spTree>
    <p:extLst>
      <p:ext uri="{BB962C8B-B14F-4D97-AF65-F5344CB8AC3E}">
        <p14:creationId xmlns:p14="http://schemas.microsoft.com/office/powerpoint/2010/main" val="10246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Times New Roman" panose="02020603050405020304" pitchFamily="18" charset="0"/>
              </a:rPr>
              <a:t>Use the K-W-H-L graphic </a:t>
            </a:r>
            <a:r>
              <a:rPr lang="en-US" sz="1800" err="1">
                <a:effectLst/>
                <a:latin typeface="Calibri" panose="020F0502020204030204" pitchFamily="34" charset="0"/>
                <a:ea typeface="Times New Roman" panose="02020603050405020304" pitchFamily="18" charset="0"/>
              </a:rPr>
              <a:t>organiser</a:t>
            </a:r>
            <a:r>
              <a:rPr lang="en-US" sz="1800">
                <a:effectLst/>
                <a:latin typeface="Calibri" panose="020F0502020204030204" pitchFamily="34" charset="0"/>
                <a:ea typeface="Times New Roman" panose="02020603050405020304" pitchFamily="18" charset="0"/>
              </a:rPr>
              <a:t> to note teacher reflections after they explore each component of the learning area through this session.  K- what we already know/do, W – what do we want to know/do, and who may help, H – how will we approach our new learning, and L -  What I learned and what impact has this had on student learning?</a:t>
            </a:r>
            <a:endParaRPr lang="en-NZ" sz="1800">
              <a:effectLst/>
              <a:latin typeface="Times New Roman" panose="02020603050405020304" pitchFamily="18" charset="0"/>
              <a:ea typeface="Times New Roman" panose="02020603050405020304" pitchFamily="18" charset="0"/>
            </a:endParaRPr>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21</a:t>
            </a:fld>
            <a:endParaRPr lang="en-NZ"/>
          </a:p>
        </p:txBody>
      </p:sp>
    </p:spTree>
    <p:extLst>
      <p:ext uri="{BB962C8B-B14F-4D97-AF65-F5344CB8AC3E}">
        <p14:creationId xmlns:p14="http://schemas.microsoft.com/office/powerpoint/2010/main" val="1789803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000000"/>
                </a:solidFill>
                <a:effectLst/>
                <a:latin typeface="Calibri" panose="020F0502020204030204" pitchFamily="34" charset="0"/>
              </a:rPr>
              <a:t>The Progression model</a:t>
            </a:r>
            <a:r>
              <a:rPr lang="en-US" sz="1800" b="0" i="0">
                <a:solidFill>
                  <a:srgbClr val="000000"/>
                </a:solidFill>
                <a:effectLst/>
                <a:latin typeface="Calibri" panose="020F0502020204030204" pitchFamily="34" charset="0"/>
              </a:rPr>
              <a:t> provides the structure that sequences the knowledge. It supports all students to develop greater: </a:t>
            </a:r>
            <a:endParaRPr lang="en-US" sz="1800"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breadth and depth of knowledge and understanding, through engaging with more complex and ambiguous contexts </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refinement and sophistication in their use of competencies, practices, strategies, and processes and skills </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ability to connect, transfer, and apply new learning in meaningful contexts </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knowledge and awareness of themselves as learners </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effectiveness when working with others. </a:t>
            </a:r>
          </a:p>
          <a:p>
            <a:pPr algn="l" rtl="0" fontAlgn="base"/>
            <a:r>
              <a:rPr lang="en-US" sz="1800" b="0" i="0">
                <a:solidFill>
                  <a:srgbClr val="2E74B5"/>
                </a:solidFill>
                <a:effectLst/>
                <a:latin typeface="Calibri Light" panose="020F0302020204030204" pitchFamily="34" charset="0"/>
              </a:rPr>
              <a:t> </a:t>
            </a:r>
            <a:endParaRPr lang="en-US" sz="1800" b="0" i="0">
              <a:solidFill>
                <a:srgbClr val="2E74B5"/>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a:t>Have teachers </a:t>
            </a:r>
            <a:r>
              <a:rPr lang="en-NZ" sz="1800" b="1" kern="100">
                <a:solidFill>
                  <a:srgbClr val="FF0000"/>
                </a:solidFill>
                <a:effectLst/>
                <a:latin typeface="Calibri" panose="020F0502020204030204" pitchFamily="34" charset="0"/>
                <a:ea typeface="Calibri" panose="020F0502020204030204" pitchFamily="34" charset="0"/>
                <a:cs typeface="Calibri" panose="020F0502020204030204" pitchFamily="34" charset="0"/>
              </a:rPr>
              <a:t>Recognise </a:t>
            </a:r>
            <a:r>
              <a:rPr lang="en-NZ" sz="1800" kern="100">
                <a:effectLst/>
                <a:latin typeface="Calibri" panose="020F0502020204030204" pitchFamily="34" charset="0"/>
                <a:ea typeface="Calibri" panose="020F0502020204030204" pitchFamily="34" charset="0"/>
                <a:cs typeface="Calibri" panose="020F0502020204030204" pitchFamily="34" charset="0"/>
              </a:rPr>
              <a:t>the craft of teaching by weaving the richness of learning using  the learning area structure to design rich learning.</a:t>
            </a:r>
            <a:endParaRPr lang="en-NZ" sz="1800" kern="100">
              <a:effectLst/>
              <a:latin typeface="Calibri" panose="020F0502020204030204" pitchFamily="34" charset="0"/>
              <a:ea typeface="Calibri" panose="020F0502020204030204" pitchFamily="34" charset="0"/>
              <a:cs typeface="Arial" panose="020B0604020202020204" pitchFamily="34" charset="0"/>
            </a:endParaRPr>
          </a:p>
          <a:p>
            <a:pPr algn="l" rtl="0" fontAlgn="base"/>
            <a:r>
              <a:rPr lang="en-US" sz="1800" b="0" i="0">
                <a:solidFill>
                  <a:srgbClr val="000000"/>
                </a:solidFill>
                <a:effectLst/>
                <a:latin typeface="Calibri" panose="020F0502020204030204" pitchFamily="34" charset="0"/>
              </a:rPr>
              <a:t>The learning areas are organised by: </a:t>
            </a:r>
            <a:endParaRPr lang="en-US" sz="1200" b="0" i="0">
              <a:solidFill>
                <a:srgbClr val="000000"/>
              </a:solidFill>
              <a:effectLst/>
              <a:latin typeface="Calibri" panose="020F0502020204030204" pitchFamily="34" charset="0"/>
            </a:endParaRPr>
          </a:p>
          <a:p>
            <a:pPr algn="l" rtl="0" fontAlgn="base"/>
            <a:endParaRPr lang="en-US" sz="1800" b="1" i="0">
              <a:solidFill>
                <a:srgbClr val="000000"/>
              </a:solidFill>
              <a:effectLst/>
              <a:latin typeface="Calibri" panose="020F0502020204030204" pitchFamily="34" charset="0"/>
            </a:endParaRPr>
          </a:p>
          <a:p>
            <a:pPr algn="l"/>
            <a:r>
              <a:rPr lang="en-US" sz="1800" b="1" i="0">
                <a:solidFill>
                  <a:srgbClr val="000000"/>
                </a:solidFill>
                <a:effectLst/>
                <a:latin typeface="Calibri" panose="020F0502020204030204" pitchFamily="34" charset="0"/>
              </a:rPr>
              <a:t>A critical focus for each phase </a:t>
            </a:r>
            <a:r>
              <a:rPr lang="en-NZ" sz="1800" b="0" i="0" u="none" strike="noStrike" baseline="0">
                <a:latin typeface="Gotham-Book"/>
              </a:rPr>
              <a:t>establishes a sustained, strengths-based, </a:t>
            </a:r>
            <a:r>
              <a:rPr lang="en-US" sz="1800" b="0" i="0" u="none" strike="noStrike" baseline="0">
                <a:latin typeface="Gotham-Book"/>
              </a:rPr>
              <a:t>focus on the student and their social, emotional, and cognitive learning at this stage of their schooling journey. Each critical focus builds on the phase before and is reflected in the content of the learning area for the phase.</a:t>
            </a:r>
            <a:endParaRPr lang="en-US" sz="1800" b="0" i="0">
              <a:solidFill>
                <a:srgbClr val="000000"/>
              </a:solidFill>
              <a:effectLst/>
              <a:latin typeface="Calibri" panose="020F0502020204030204" pitchFamily="34" charset="0"/>
            </a:endParaRPr>
          </a:p>
          <a:p>
            <a:pPr defTabSz="609567">
              <a:defRPr/>
            </a:pPr>
            <a:endParaRPr lang="en-US" sz="1800" b="0" i="0">
              <a:solidFill>
                <a:srgbClr val="000000"/>
              </a:solidFill>
              <a:effectLst/>
              <a:latin typeface="Calibri" panose="020F0502020204030204" pitchFamily="34" charset="0"/>
            </a:endParaRPr>
          </a:p>
          <a:p>
            <a:pPr algn="l"/>
            <a:r>
              <a:rPr lang="en-US" sz="1800" b="1" i="0" u="none" strike="noStrike" baseline="0">
                <a:latin typeface="Gotham-Bold"/>
              </a:rPr>
              <a:t>Purpose statement and UKD overview </a:t>
            </a:r>
            <a:r>
              <a:rPr lang="en-US" sz="1800" b="0" i="0">
                <a:solidFill>
                  <a:srgbClr val="000000"/>
                </a:solidFill>
                <a:effectLst/>
                <a:latin typeface="Calibri" panose="020F0502020204030204" pitchFamily="34" charset="0"/>
              </a:rPr>
              <a:t>describing the </a:t>
            </a:r>
            <a:r>
              <a:rPr lang="en-US" sz="1800" b="0" i="0" u="none" strike="noStrike" baseline="0">
                <a:latin typeface="Gotham-Book"/>
              </a:rPr>
              <a:t>learning area’s contribution to the lives of students. It is followed by an overview of </a:t>
            </a:r>
            <a:r>
              <a:rPr lang="en-US" sz="1800" b="1" i="0" u="none" strike="noStrike" baseline="0">
                <a:latin typeface="Gotham-Book"/>
              </a:rPr>
              <a:t>Understand, Know, </a:t>
            </a:r>
            <a:r>
              <a:rPr lang="en-US" sz="1800" b="0" i="0" u="none" strike="noStrike" baseline="0">
                <a:latin typeface="Gotham-Book"/>
              </a:rPr>
              <a:t>and</a:t>
            </a:r>
            <a:r>
              <a:rPr lang="en-US" sz="1800" b="1" i="0" u="none" strike="noStrike" baseline="0">
                <a:latin typeface="Gotham-Book"/>
              </a:rPr>
              <a:t> Do</a:t>
            </a:r>
            <a:r>
              <a:rPr lang="en-US" sz="1800" b="0" i="0" u="none" strike="noStrike" baseline="0">
                <a:latin typeface="Gotham-Book"/>
              </a:rPr>
              <a:t>. This gives a view of the big ideas, themes, concepts, topics, and practices that </a:t>
            </a:r>
            <a:r>
              <a:rPr lang="en-NZ" sz="1800" b="0" i="0" u="none" strike="noStrike" baseline="0">
                <a:latin typeface="Gotham-Book"/>
              </a:rPr>
              <a:t>underpin the learning area.</a:t>
            </a:r>
          </a:p>
          <a:p>
            <a:pPr algn="l"/>
            <a:endParaRPr lang="en-US" sz="1800" b="0" i="0">
              <a:solidFill>
                <a:srgbClr val="000000"/>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Each phase has </a:t>
            </a:r>
            <a:r>
              <a:rPr lang="en-US" sz="1800" b="0" i="0">
                <a:solidFill>
                  <a:srgbClr val="000000"/>
                </a:solidFill>
                <a:effectLst/>
                <a:latin typeface="Arial" panose="020B0604020202020204" pitchFamily="34" charset="0"/>
              </a:rPr>
              <a:t>a </a:t>
            </a:r>
            <a:r>
              <a:rPr lang="en-US" sz="1800" b="1" i="0">
                <a:solidFill>
                  <a:srgbClr val="000000"/>
                </a:solidFill>
                <a:effectLst/>
                <a:latin typeface="Arial" panose="020B0604020202020204" pitchFamily="34" charset="0"/>
              </a:rPr>
              <a:t>progress outcome - UKD </a:t>
            </a:r>
            <a:r>
              <a:rPr lang="en-US" sz="1800" b="0" i="0">
                <a:solidFill>
                  <a:srgbClr val="000000"/>
                </a:solidFill>
                <a:effectLst/>
                <a:latin typeface="Arial" panose="020B0604020202020204" pitchFamily="34" charset="0"/>
              </a:rPr>
              <a:t>describing what students understand, know and can do by the end of the phase </a:t>
            </a:r>
          </a:p>
          <a:p>
            <a:pPr algn="l" rtl="0" fontAlgn="base"/>
            <a:r>
              <a:rPr lang="en-US" sz="1800" b="0" i="0">
                <a:solidFill>
                  <a:srgbClr val="000000"/>
                </a:solidFill>
                <a:effectLst/>
                <a:latin typeface="Arial" panose="020B0604020202020204" pitchFamily="34" charset="0"/>
              </a:rPr>
              <a:t>• an </a:t>
            </a:r>
            <a:r>
              <a:rPr lang="en-US" sz="1800" b="1" i="0">
                <a:solidFill>
                  <a:srgbClr val="000000"/>
                </a:solidFill>
                <a:effectLst/>
                <a:latin typeface="Arial" panose="020B0604020202020204" pitchFamily="34" charset="0"/>
              </a:rPr>
              <a:t>introduction</a:t>
            </a:r>
            <a:r>
              <a:rPr lang="en-US" sz="1800" b="0" i="0">
                <a:solidFill>
                  <a:srgbClr val="000000"/>
                </a:solidFill>
                <a:effectLst/>
                <a:latin typeface="Arial" panose="020B0604020202020204" pitchFamily="34" charset="0"/>
              </a:rPr>
              <a:t> to the </a:t>
            </a:r>
            <a:r>
              <a:rPr lang="en-US" sz="1800" b="1" i="0">
                <a:solidFill>
                  <a:srgbClr val="000000"/>
                </a:solidFill>
                <a:effectLst/>
                <a:latin typeface="Arial" panose="020B0604020202020204" pitchFamily="34" charset="0"/>
              </a:rPr>
              <a:t>teaching sequence </a:t>
            </a:r>
            <a:r>
              <a:rPr lang="en-US" sz="1800" b="0" i="0">
                <a:solidFill>
                  <a:srgbClr val="000000"/>
                </a:solidFill>
                <a:effectLst/>
                <a:latin typeface="Arial" panose="020B0604020202020204" pitchFamily="34" charset="0"/>
              </a:rPr>
              <a:t>highlighting </a:t>
            </a:r>
            <a:r>
              <a:rPr lang="en-US" sz="1800" b="1" i="0">
                <a:solidFill>
                  <a:srgbClr val="000000"/>
                </a:solidFill>
                <a:effectLst/>
                <a:latin typeface="Arial" panose="020B0604020202020204" pitchFamily="34" charset="0"/>
              </a:rPr>
              <a:t>how to teach </a:t>
            </a:r>
            <a:endParaRPr lang="en-US" sz="2800" b="1" i="0">
              <a:solidFill>
                <a:srgbClr val="000000"/>
              </a:solidFill>
              <a:effectLst/>
              <a:latin typeface="Segoe UI" panose="020B0502040204020203" pitchFamily="34" charset="0"/>
            </a:endParaRPr>
          </a:p>
          <a:p>
            <a:pPr algn="l" rtl="0" fontAlgn="base"/>
            <a:r>
              <a:rPr lang="en-US" sz="1800" b="0" i="0">
                <a:solidFill>
                  <a:srgbClr val="000000"/>
                </a:solidFill>
                <a:effectLst/>
                <a:latin typeface="Arial" panose="020B0604020202020204" pitchFamily="34" charset="0"/>
              </a:rPr>
              <a:t>• a </a:t>
            </a:r>
            <a:r>
              <a:rPr lang="en-US" sz="1800" b="1" i="0">
                <a:solidFill>
                  <a:srgbClr val="000000"/>
                </a:solidFill>
                <a:effectLst/>
                <a:latin typeface="Arial" panose="020B0604020202020204" pitchFamily="34" charset="0"/>
              </a:rPr>
              <a:t>year-by-year teaching sequence </a:t>
            </a:r>
            <a:r>
              <a:rPr lang="en-US" sz="1800" b="0" i="0">
                <a:solidFill>
                  <a:srgbClr val="000000"/>
                </a:solidFill>
                <a:effectLst/>
                <a:latin typeface="Arial" panose="020B0604020202020204" pitchFamily="34" charset="0"/>
              </a:rPr>
              <a:t>highlighting </a:t>
            </a:r>
            <a:r>
              <a:rPr lang="en-US" sz="1800" b="1" i="0">
                <a:solidFill>
                  <a:srgbClr val="000000"/>
                </a:solidFill>
                <a:effectLst/>
                <a:latin typeface="Arial" panose="020B0604020202020204" pitchFamily="34" charset="0"/>
              </a:rPr>
              <a:t>what to teach </a:t>
            </a:r>
            <a:r>
              <a:rPr lang="en-US" sz="1800" b="0" i="0">
                <a:solidFill>
                  <a:srgbClr val="000000"/>
                </a:solidFill>
                <a:effectLst/>
                <a:latin typeface="Arial" panose="020B0604020202020204" pitchFamily="34" charset="0"/>
              </a:rPr>
              <a:t>along with </a:t>
            </a:r>
            <a:r>
              <a:rPr lang="en-US" sz="1800" b="1" i="0">
                <a:solidFill>
                  <a:srgbClr val="000000"/>
                </a:solidFill>
                <a:effectLst/>
                <a:latin typeface="Arial" panose="020B0604020202020204" pitchFamily="34" charset="0"/>
              </a:rPr>
              <a:t>teaching considerations </a:t>
            </a:r>
            <a:r>
              <a:rPr lang="en-US" sz="1800" b="0" i="0">
                <a:solidFill>
                  <a:srgbClr val="000000"/>
                </a:solidFill>
                <a:effectLst/>
                <a:latin typeface="Arial" panose="020B0604020202020204" pitchFamily="34" charset="0"/>
              </a:rPr>
              <a:t>for particular aspects of content </a:t>
            </a:r>
          </a:p>
          <a:p>
            <a:pPr algn="l" rtl="0" fontAlgn="base"/>
            <a:endParaRPr lang="en-US" sz="1800" b="0" i="0">
              <a:solidFill>
                <a:srgbClr val="000000"/>
              </a:solidFill>
              <a:effectLst/>
              <a:latin typeface="Arial" panose="020B0604020202020204" pitchFamily="34" charset="0"/>
            </a:endParaRPr>
          </a:p>
          <a:p>
            <a:pPr algn="l" rtl="0" fontAlgn="base"/>
            <a:endParaRPr lang="en-US" sz="2800" b="0" i="0">
              <a:solidFill>
                <a:srgbClr val="000000"/>
              </a:solidFill>
              <a:effectLst/>
              <a:latin typeface="Segoe UI" panose="020B0502040204020203" pitchFamily="34" charset="0"/>
            </a:endParaRPr>
          </a:p>
          <a:p>
            <a:pPr algn="l" rtl="0" fontAlgn="base"/>
            <a:r>
              <a:rPr lang="en-US" b="1" i="0">
                <a:solidFill>
                  <a:srgbClr val="000000"/>
                </a:solidFill>
                <a:effectLst/>
                <a:latin typeface="Montserrat" panose="00000500000000000000" pitchFamily="2" charset="0"/>
              </a:rPr>
              <a:t>Teaching Guidance: </a:t>
            </a:r>
            <a:r>
              <a:rPr lang="en-US" sz="1800" b="0" i="0">
                <a:solidFill>
                  <a:srgbClr val="000000"/>
                </a:solidFill>
                <a:effectLst/>
                <a:latin typeface="Arial" panose="020B0604020202020204" pitchFamily="34" charset="0"/>
              </a:rPr>
              <a:t>Each learning area draws from the science of learning and wider education theory to provide a knowledge base and guidance for teachers. Teachers use this to help them make purposeful decisions about how to teach the learning area’s content in ways that are inclusive of all students. </a:t>
            </a:r>
            <a:endParaRPr lang="en-US" b="0" i="0">
              <a:solidFill>
                <a:srgbClr val="000000"/>
              </a:solidFill>
              <a:effectLst/>
              <a:latin typeface="Arial" panose="020B0604020202020204" pitchFamily="34" charset="0"/>
            </a:endParaRPr>
          </a:p>
          <a:p>
            <a:pPr algn="l" rtl="0" fontAlgn="base"/>
            <a:r>
              <a:rPr lang="en-US" sz="1800" b="0" i="0">
                <a:solidFill>
                  <a:srgbClr val="000000"/>
                </a:solidFill>
                <a:effectLst/>
                <a:latin typeface="Arial" panose="020B0604020202020204" pitchFamily="34" charset="0"/>
              </a:rPr>
              <a:t>The guidance is organised under three headings: </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a:solidFill>
                  <a:srgbClr val="000000"/>
                </a:solidFill>
                <a:effectLst/>
                <a:latin typeface="Arial" panose="020B0604020202020204" pitchFamily="34" charset="0"/>
              </a:rPr>
              <a:t>Designing a comprehensive teaching and learning </a:t>
            </a:r>
            <a:r>
              <a:rPr lang="en-US" sz="1800" b="0" i="0" err="1">
                <a:solidFill>
                  <a:srgbClr val="000000"/>
                </a:solidFill>
                <a:effectLst/>
                <a:latin typeface="Arial" panose="020B0604020202020204" pitchFamily="34" charset="0"/>
              </a:rPr>
              <a:t>programme</a:t>
            </a:r>
            <a:r>
              <a:rPr lang="en-US" sz="1800" b="0" i="0">
                <a:solidFill>
                  <a:srgbClr val="000000"/>
                </a:solidFill>
                <a:effectLst/>
                <a:latin typeface="Arial" panose="020B0604020202020204" pitchFamily="34" charset="0"/>
              </a:rPr>
              <a:t> </a:t>
            </a:r>
          </a:p>
          <a:p>
            <a:pPr algn="l" rtl="0" fontAlgn="base">
              <a:buFont typeface="Arial" panose="020B0604020202020204" pitchFamily="34" charset="0"/>
              <a:buChar char="•"/>
            </a:pPr>
            <a:r>
              <a:rPr lang="en-US" sz="1800" b="0" i="0">
                <a:solidFill>
                  <a:srgbClr val="000000"/>
                </a:solidFill>
                <a:effectLst/>
                <a:latin typeface="Arial" panose="020B0604020202020204" pitchFamily="34" charset="0"/>
              </a:rPr>
              <a:t>Using assessment to inform teaching </a:t>
            </a:r>
          </a:p>
          <a:p>
            <a:pPr algn="l" rtl="0" fontAlgn="base">
              <a:buFont typeface="Arial" panose="020B0604020202020204" pitchFamily="34" charset="0"/>
              <a:buChar char="•"/>
            </a:pPr>
            <a:r>
              <a:rPr lang="en-US" sz="1800" b="0" i="0">
                <a:solidFill>
                  <a:srgbClr val="000000"/>
                </a:solidFill>
                <a:effectLst/>
                <a:latin typeface="Arial" panose="020B0604020202020204" pitchFamily="34" charset="0"/>
              </a:rPr>
              <a:t>Planning </a:t>
            </a:r>
          </a:p>
          <a:p>
            <a:pPr defTabSz="609567">
              <a:defRPr/>
            </a:pPr>
            <a:endParaRPr lang="en-US" b="1" i="0">
              <a:solidFill>
                <a:srgbClr val="000000"/>
              </a:solidFill>
              <a:effectLst/>
              <a:latin typeface="Montserrat" panose="00000500000000000000" pitchFamily="2" charset="0"/>
            </a:endParaRPr>
          </a:p>
          <a:p>
            <a:endParaRPr lang="en-NZ"/>
          </a:p>
          <a:p>
            <a:endParaRPr lang="en-NZ" sz="1800">
              <a:effectLst/>
              <a:latin typeface="Calibri" panose="020F0502020204030204" pitchFamily="34" charset="0"/>
              <a:cs typeface="Times New Roman" panose="02020603050405020304" pitchFamily="18" charset="0"/>
            </a:endParaRPr>
          </a:p>
          <a:p>
            <a:pPr algn="l" rtl="0" fontAlgn="base"/>
            <a:r>
              <a:rPr lang="en-US" sz="1200" b="0" i="0">
                <a:solidFill>
                  <a:srgbClr val="000000"/>
                </a:solidFill>
                <a:effectLst/>
                <a:latin typeface="Calibri" panose="020F0502020204030204" pitchFamily="34" charset="0"/>
              </a:rPr>
              <a:t> </a:t>
            </a:r>
            <a:endParaRPr lang="en-US" sz="1800" b="0" i="0">
              <a:solidFill>
                <a:srgbClr val="000000"/>
              </a:solidFill>
              <a:effectLst/>
              <a:latin typeface="Segoe UI" panose="020B0502040204020203" pitchFamily="34" charset="0"/>
            </a:endParaRPr>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22</a:t>
            </a:fld>
            <a:endParaRPr lang="en-NZ"/>
          </a:p>
        </p:txBody>
      </p:sp>
    </p:spTree>
    <p:extLst>
      <p:ext uri="{BB962C8B-B14F-4D97-AF65-F5344CB8AC3E}">
        <p14:creationId xmlns:p14="http://schemas.microsoft.com/office/powerpoint/2010/main" val="445952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NZ"/>
              <a:t>Pg 9 – Learning area document</a:t>
            </a:r>
          </a:p>
          <a:p>
            <a:pPr algn="l" fontAlgn="base"/>
            <a:endParaRPr lang="en-NZ"/>
          </a:p>
          <a:p>
            <a:pPr algn="l" fontAlgn="base"/>
            <a:r>
              <a:rPr lang="en-NZ"/>
              <a:t>Each learning area has a purpose statement - </a:t>
            </a:r>
            <a:r>
              <a:rPr lang="en-NZ" sz="1800">
                <a:effectLst/>
                <a:latin typeface="Calibri" panose="020F0502020204030204" pitchFamily="34" charset="0"/>
                <a:ea typeface="Times New Roman" panose="02020603050405020304" pitchFamily="18" charset="0"/>
              </a:rPr>
              <a:t>the learning area purpose statements describe the unique contributions, the value, and importance of the learning area to the lives of students.   </a:t>
            </a:r>
            <a:endParaRPr lang="en-NZ" sz="1800">
              <a:effectLst/>
              <a:latin typeface="Times New Roman" panose="02020603050405020304" pitchFamily="18" charset="0"/>
              <a:ea typeface="Times New Roman" panose="02020603050405020304" pitchFamily="18" charset="0"/>
            </a:endParaRPr>
          </a:p>
          <a:p>
            <a:pPr algn="l">
              <a:lnSpc>
                <a:spcPct val="107000"/>
              </a:lnSpc>
              <a:spcAft>
                <a:spcPts val="800"/>
              </a:spcAft>
            </a:pPr>
            <a:r>
              <a:rPr lang="en-NZ" sz="1800" b="1" kern="100">
                <a:effectLst/>
                <a:latin typeface="Calibri" panose="020F0502020204030204" pitchFamily="34" charset="0"/>
                <a:ea typeface="Calibri" panose="020F0502020204030204" pitchFamily="34" charset="0"/>
                <a:cs typeface="Calibri" panose="020F0502020204030204" pitchFamily="34" charset="0"/>
              </a:rPr>
              <a:t> </a:t>
            </a:r>
            <a:endParaRPr lang="en-NZ" sz="1800" kern="100">
              <a:effectLst/>
              <a:latin typeface="Calibri" panose="020F0502020204030204" pitchFamily="34" charset="0"/>
              <a:ea typeface="Calibri" panose="020F0502020204030204" pitchFamily="34" charset="0"/>
              <a:cs typeface="Arial" panose="020B0604020202020204" pitchFamily="34" charset="0"/>
            </a:endParaRPr>
          </a:p>
          <a:p>
            <a:r>
              <a:rPr lang="en-NZ" i="1"/>
              <a:t>It is followed by an overview of Understand, Know, and Do.  This gives a view of the big ideas, themes, concepts, topics and practices that underpin the learning area.</a:t>
            </a:r>
          </a:p>
          <a:p>
            <a:endParaRPr lang="en-NZ" i="1"/>
          </a:p>
          <a:p>
            <a:r>
              <a:rPr lang="en-NZ" i="1"/>
              <a:t>Teachers use the purpose statement and UKD overview to develop an understanding of the learning area, so that they can share its benefits with students.</a:t>
            </a:r>
          </a:p>
        </p:txBody>
      </p:sp>
      <p:sp>
        <p:nvSpPr>
          <p:cNvPr id="4" name="Slide Number Placeholder 3"/>
          <p:cNvSpPr>
            <a:spLocks noGrp="1"/>
          </p:cNvSpPr>
          <p:nvPr>
            <p:ph type="sldNum" sz="quarter" idx="5"/>
          </p:nvPr>
        </p:nvSpPr>
        <p:spPr/>
        <p:txBody>
          <a:bodyPr/>
          <a:lstStyle/>
          <a:p>
            <a:fld id="{732A1FBF-7EB0-480E-98DA-A10430D36293}" type="slidenum">
              <a:rPr lang="en-NZ" smtClean="0"/>
              <a:pPr/>
              <a:t>23</a:t>
            </a:fld>
            <a:endParaRPr lang="en-NZ"/>
          </a:p>
        </p:txBody>
      </p:sp>
    </p:spTree>
    <p:extLst>
      <p:ext uri="{BB962C8B-B14F-4D97-AF65-F5344CB8AC3E}">
        <p14:creationId xmlns:p14="http://schemas.microsoft.com/office/powerpoint/2010/main" val="3712182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Match the titles to the statements </a:t>
            </a:r>
          </a:p>
        </p:txBody>
      </p:sp>
      <p:sp>
        <p:nvSpPr>
          <p:cNvPr id="4" name="Slide Number Placeholder 3"/>
          <p:cNvSpPr>
            <a:spLocks noGrp="1"/>
          </p:cNvSpPr>
          <p:nvPr>
            <p:ph type="sldNum" sz="quarter" idx="5"/>
          </p:nvPr>
        </p:nvSpPr>
        <p:spPr/>
        <p:txBody>
          <a:bodyPr/>
          <a:lstStyle/>
          <a:p>
            <a:fld id="{732A1FBF-7EB0-480E-98DA-A10430D36293}" type="slidenum">
              <a:rPr lang="en-NZ" smtClean="0"/>
              <a:pPr/>
              <a:t>24</a:t>
            </a:fld>
            <a:endParaRPr lang="en-NZ"/>
          </a:p>
        </p:txBody>
      </p:sp>
    </p:spTree>
    <p:extLst>
      <p:ext uri="{BB962C8B-B14F-4D97-AF65-F5344CB8AC3E}">
        <p14:creationId xmlns:p14="http://schemas.microsoft.com/office/powerpoint/2010/main" val="279768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Arial" panose="020B0604020202020204" pitchFamily="34" charset="0"/>
              </a:rPr>
              <a:t>The </a:t>
            </a:r>
            <a:r>
              <a:rPr lang="en-US" sz="1800" b="1" i="0">
                <a:solidFill>
                  <a:srgbClr val="000000"/>
                </a:solidFill>
                <a:effectLst/>
                <a:latin typeface="Arial" panose="020B0604020202020204" pitchFamily="34" charset="0"/>
              </a:rPr>
              <a:t>purpose statement </a:t>
            </a:r>
            <a:r>
              <a:rPr lang="en-US" sz="1800" b="0" i="0">
                <a:solidFill>
                  <a:srgbClr val="000000"/>
                </a:solidFill>
                <a:effectLst/>
                <a:latin typeface="Arial" panose="020B0604020202020204" pitchFamily="34" charset="0"/>
              </a:rPr>
              <a:t>and </a:t>
            </a:r>
            <a:r>
              <a:rPr lang="en-US" sz="1800" b="1" i="0">
                <a:solidFill>
                  <a:srgbClr val="000000"/>
                </a:solidFill>
                <a:effectLst/>
                <a:latin typeface="Arial" panose="020B0604020202020204" pitchFamily="34" charset="0"/>
              </a:rPr>
              <a:t>UKD overview </a:t>
            </a:r>
            <a:r>
              <a:rPr lang="en-US" sz="1800" b="0" i="0">
                <a:solidFill>
                  <a:srgbClr val="000000"/>
                </a:solidFill>
                <a:effectLst/>
                <a:latin typeface="Arial" panose="020B0604020202020204" pitchFamily="34" charset="0"/>
              </a:rPr>
              <a:t>support teachers to develop an understanding of the learning area and its intent across the whole schooling pathway, so that they can share with students the benefits and the knowledge they’ll learn.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Arial" panose="020B0604020202020204" pitchFamily="34" charset="0"/>
              </a:rPr>
              <a:t> </a:t>
            </a:r>
            <a:endParaRPr lang="en-US" sz="2800"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732A1FBF-7EB0-480E-98DA-A10430D36293}" type="slidenum">
              <a:rPr lang="en-NZ" smtClean="0"/>
              <a:pPr/>
              <a:t>25</a:t>
            </a:fld>
            <a:endParaRPr lang="en-NZ"/>
          </a:p>
        </p:txBody>
      </p:sp>
    </p:spTree>
    <p:extLst>
      <p:ext uri="{BB962C8B-B14F-4D97-AF65-F5344CB8AC3E}">
        <p14:creationId xmlns:p14="http://schemas.microsoft.com/office/powerpoint/2010/main" val="2231727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Gotham-Book"/>
              </a:rPr>
              <a:t>In each learning area, there is </a:t>
            </a:r>
            <a:r>
              <a:rPr lang="en-US" sz="1800" b="1" i="0" u="none" strike="noStrike" baseline="0">
                <a:latin typeface="Gotham-Book"/>
              </a:rPr>
              <a:t>one comprehensive progress outcome - UKD </a:t>
            </a:r>
            <a:r>
              <a:rPr lang="en-US" sz="1800" b="0" i="0" u="none" strike="noStrike" baseline="0">
                <a:latin typeface="Gotham-Book"/>
              </a:rPr>
              <a:t>for </a:t>
            </a:r>
            <a:r>
              <a:rPr lang="en-NZ" sz="1800" b="0" i="0" u="none" strike="noStrike" baseline="0">
                <a:latin typeface="Gotham-Book"/>
              </a:rPr>
              <a:t>each phase.</a:t>
            </a:r>
          </a:p>
          <a:p>
            <a:pPr algn="l"/>
            <a:r>
              <a:rPr lang="en-US" sz="1800" b="0" i="0" u="none" strike="noStrike" baseline="0">
                <a:latin typeface="Gotham-Book"/>
              </a:rPr>
              <a:t>The progress outcome - UKDs act as signposts that describe expectations for what students should sufficiently understand, know, and be able to do at key points in the schooling pathway.</a:t>
            </a:r>
          </a:p>
          <a:p>
            <a:pPr algn="l"/>
            <a:r>
              <a:rPr lang="en-US" sz="1800" b="0" i="0" u="none" strike="noStrike" baseline="0">
                <a:latin typeface="Gotham-Book"/>
              </a:rPr>
              <a:t>The content of each </a:t>
            </a:r>
            <a:r>
              <a:rPr lang="en-US" sz="1800" b="1" i="0" u="none" strike="noStrike" baseline="0">
                <a:latin typeface="Gotham-Book"/>
              </a:rPr>
              <a:t>progress outcome - UKD </a:t>
            </a:r>
            <a:r>
              <a:rPr lang="en-US" sz="1800" b="0" i="0" u="none" strike="noStrike" baseline="0">
                <a:latin typeface="Gotham-Book"/>
              </a:rPr>
              <a:t>is organised using the Understand–Know–Do framework. While the Understand statements repeat across the five phases, students’ depth of understanding increases as their knowledge of the learning area’s content (Know) grows and their use of the practices </a:t>
            </a:r>
            <a:r>
              <a:rPr lang="en-NZ" sz="1800" b="0" i="0" u="none" strike="noStrike" baseline="0">
                <a:latin typeface="Gotham-Book"/>
              </a:rPr>
              <a:t>(Do) develops.</a:t>
            </a:r>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26</a:t>
            </a:fld>
            <a:endParaRPr lang="en-NZ"/>
          </a:p>
        </p:txBody>
      </p:sp>
    </p:spTree>
    <p:extLst>
      <p:ext uri="{BB962C8B-B14F-4D97-AF65-F5344CB8AC3E}">
        <p14:creationId xmlns:p14="http://schemas.microsoft.com/office/powerpoint/2010/main" val="2828465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kern="100">
                <a:effectLst/>
                <a:latin typeface="Calibri" panose="020F0502020204030204" pitchFamily="34" charset="0"/>
                <a:ea typeface="Calibri" panose="020F0502020204030204" pitchFamily="34" charset="0"/>
                <a:cs typeface="Calibri" panose="020F0502020204030204" pitchFamily="34" charset="0"/>
              </a:rPr>
              <a:t>UKD quiz answers are 1-C, 2-D, 3-A, 4-E, 5-B</a:t>
            </a:r>
            <a:endParaRPr lang="en-NZ" sz="1800" kern="100">
              <a:effectLst/>
              <a:latin typeface="Calibri" panose="020F0502020204030204" pitchFamily="34" charset="0"/>
              <a:ea typeface="Calibri" panose="020F0502020204030204" pitchFamily="34" charset="0"/>
              <a:cs typeface="Arial" panose="020B0604020202020204" pitchFamily="34" charset="0"/>
            </a:endParaRPr>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27</a:t>
            </a:fld>
            <a:endParaRPr lang="en-NZ"/>
          </a:p>
        </p:txBody>
      </p:sp>
    </p:spTree>
    <p:extLst>
      <p:ext uri="{BB962C8B-B14F-4D97-AF65-F5344CB8AC3E}">
        <p14:creationId xmlns:p14="http://schemas.microsoft.com/office/powerpoint/2010/main" val="1127545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Use the critical focus cards, (found on page 22 of the facilitation notes) to show </a:t>
            </a:r>
            <a:r>
              <a:rPr lang="en-NZ" sz="1800" kern="0">
                <a:effectLst/>
                <a:latin typeface="Calibri" panose="020F0502020204030204" pitchFamily="34" charset="0"/>
                <a:ea typeface="Times New Roman" panose="02020603050405020304" pitchFamily="18" charset="0"/>
              </a:rPr>
              <a:t>critical progressive focus of each phase .</a:t>
            </a:r>
            <a:endParaRPr lang="en-NZ"/>
          </a:p>
          <a:p>
            <a:endParaRPr lang="en-NZ"/>
          </a:p>
          <a:p>
            <a:r>
              <a:rPr lang="en-NZ"/>
              <a:t>Reflect on your school’s vision and values for your students for depth and breadth of educational outcomes?</a:t>
            </a:r>
          </a:p>
        </p:txBody>
      </p:sp>
      <p:sp>
        <p:nvSpPr>
          <p:cNvPr id="4" name="Slide Number Placeholder 3"/>
          <p:cNvSpPr>
            <a:spLocks noGrp="1"/>
          </p:cNvSpPr>
          <p:nvPr>
            <p:ph type="sldNum" sz="quarter" idx="5"/>
          </p:nvPr>
        </p:nvSpPr>
        <p:spPr/>
        <p:txBody>
          <a:bodyPr/>
          <a:lstStyle/>
          <a:p>
            <a:fld id="{732A1FBF-7EB0-480E-98DA-A10430D36293}" type="slidenum">
              <a:rPr lang="en-NZ" smtClean="0"/>
              <a:pPr/>
              <a:t>28</a:t>
            </a:fld>
            <a:endParaRPr lang="en-NZ"/>
          </a:p>
        </p:txBody>
      </p:sp>
    </p:spTree>
    <p:extLst>
      <p:ext uri="{BB962C8B-B14F-4D97-AF65-F5344CB8AC3E}">
        <p14:creationId xmlns:p14="http://schemas.microsoft.com/office/powerpoint/2010/main" val="1813202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kern="100">
                <a:effectLst/>
                <a:latin typeface="Calibri" panose="020F0502020204030204" pitchFamily="34" charset="0"/>
                <a:ea typeface="Calibri" panose="020F0502020204030204" pitchFamily="34" charset="0"/>
                <a:cs typeface="Calibri" panose="020F0502020204030204" pitchFamily="34" charset="0"/>
              </a:rPr>
              <a:t>In English see how the first 2/5 </a:t>
            </a:r>
            <a:r>
              <a:rPr lang="en-NZ" sz="1800" kern="0">
                <a:effectLst/>
                <a:latin typeface="Calibri" panose="020F0502020204030204" pitchFamily="34" charset="0"/>
                <a:ea typeface="Times New Roman" panose="02020603050405020304" pitchFamily="18" charset="0"/>
              </a:rPr>
              <a:t>critical focus cumulatively builds on the phase before.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800" kern="0">
                <a:effectLst/>
                <a:latin typeface="Calibri" panose="020F0502020204030204" pitchFamily="34" charset="0"/>
                <a:ea typeface="Times New Roman" panose="02020603050405020304" pitchFamily="18" charset="0"/>
              </a:rPr>
              <a:t>Have teachers discuss the critical focus – alignment to goals of your learners pathways? </a:t>
            </a:r>
            <a:endParaRPr lang="en-NZ" sz="1800" kern="100">
              <a:effectLst/>
              <a:latin typeface="Calibri" panose="020F0502020204030204" pitchFamily="34" charset="0"/>
              <a:ea typeface="Calibri" panose="020F0502020204030204" pitchFamily="34" charset="0"/>
              <a:cs typeface="Arial" panose="020B0604020202020204" pitchFamily="34" charset="0"/>
            </a:endParaRPr>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29</a:t>
            </a:fld>
            <a:endParaRPr lang="en-NZ"/>
          </a:p>
        </p:txBody>
      </p:sp>
    </p:spTree>
    <p:extLst>
      <p:ext uri="{BB962C8B-B14F-4D97-AF65-F5344CB8AC3E}">
        <p14:creationId xmlns:p14="http://schemas.microsoft.com/office/powerpoint/2010/main" val="561203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00">
                <a:effectLst/>
                <a:ea typeface="Calibri" panose="020F0502020204030204" pitchFamily="34" charset="0"/>
                <a:cs typeface="Arial"/>
              </a:rPr>
              <a:t>Noticing</a:t>
            </a:r>
            <a:r>
              <a:rPr lang="en-NZ" sz="1200" kern="100">
                <a:effectLst/>
                <a:ea typeface="Calibri" panose="020F0502020204030204" pitchFamily="34" charset="0"/>
                <a:cs typeface="Arial"/>
              </a:rPr>
              <a:t> the key updates in the </a:t>
            </a:r>
            <a:r>
              <a:rPr lang="en-US" sz="1200" kern="100">
                <a:effectLst/>
                <a:ea typeface="Calibri" panose="020F0502020204030204" pitchFamily="34" charset="0"/>
                <a:cs typeface="Arial"/>
              </a:rPr>
              <a:t>English Years 0-6 and mathematics and statistics Years 0-8 </a:t>
            </a:r>
            <a:r>
              <a:rPr lang="en-NZ" sz="1200" kern="100">
                <a:ea typeface="Calibri" panose="020F0502020204030204" pitchFamily="34" charset="0"/>
                <a:cs typeface="Arial"/>
              </a:rPr>
              <a:t>learning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00">
                <a:effectLst/>
                <a:ea typeface="Calibri" panose="020F0502020204030204" pitchFamily="34" charset="0"/>
                <a:cs typeface="Arial"/>
              </a:rPr>
              <a:t>Recognising</a:t>
            </a:r>
            <a:r>
              <a:rPr lang="en-NZ" sz="1200" kern="100">
                <a:effectLst/>
                <a:ea typeface="Calibri" panose="020F0502020204030204" pitchFamily="34" charset="0"/>
                <a:cs typeface="Arial"/>
              </a:rPr>
              <a:t> how the science of learning and knowledge-rich approaches are woven together to support student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00">
                <a:ea typeface="Calibri" panose="020F0502020204030204" pitchFamily="34" charset="0"/>
                <a:cs typeface="Arial"/>
              </a:rPr>
              <a:t>Responding</a:t>
            </a:r>
            <a:r>
              <a:rPr lang="en-NZ" sz="1200" kern="100">
                <a:effectLst/>
                <a:ea typeface="Calibri" panose="020F0502020204030204" pitchFamily="34" charset="0"/>
                <a:cs typeface="Arial"/>
              </a:rPr>
              <a:t> by weaving together the progress outcome - UKD elements and  applying evidence-based practices</a:t>
            </a:r>
            <a:endParaRPr lang="en-NZ" sz="160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00">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a:ea typeface="Calibri" panose="020F0502020204030204" pitchFamily="34" charset="0"/>
              <a:cs typeface="Arial"/>
            </a:endParaRPr>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3</a:t>
            </a:fld>
            <a:endParaRPr lang="en-NZ"/>
          </a:p>
        </p:txBody>
      </p:sp>
    </p:spTree>
    <p:extLst>
      <p:ext uri="{BB962C8B-B14F-4D97-AF65-F5344CB8AC3E}">
        <p14:creationId xmlns:p14="http://schemas.microsoft.com/office/powerpoint/2010/main" val="3879702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00">
                <a:effectLst/>
                <a:latin typeface="Calibri" panose="020F0502020204030204" pitchFamily="34" charset="0"/>
                <a:ea typeface="Calibri" panose="020F0502020204030204" pitchFamily="34" charset="0"/>
                <a:cs typeface="Calibri" panose="020F0502020204030204" pitchFamily="34" charset="0"/>
              </a:rPr>
              <a:t>The </a:t>
            </a:r>
            <a:r>
              <a:rPr lang="en-NZ" sz="1200" kern="0">
                <a:effectLst/>
                <a:latin typeface="Calibri" panose="020F0502020204030204" pitchFamily="34" charset="0"/>
                <a:ea typeface="Times New Roman" panose="02020603050405020304" pitchFamily="18" charset="0"/>
              </a:rPr>
              <a:t>critical focus fits across all learning areas - cumulatively builds on the phase before in the first 3 phases.</a:t>
            </a:r>
            <a:endParaRPr lang="en-NZ" sz="1200" kern="100">
              <a:effectLst/>
              <a:latin typeface="Calibri" panose="020F0502020204030204" pitchFamily="34" charset="0"/>
              <a:ea typeface="Calibri" panose="020F0502020204030204" pitchFamily="34" charset="0"/>
              <a:cs typeface="Arial" panose="020B0604020202020204" pitchFamily="34" charset="0"/>
            </a:endParaRPr>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30</a:t>
            </a:fld>
            <a:endParaRPr lang="en-NZ"/>
          </a:p>
        </p:txBody>
      </p:sp>
    </p:spTree>
    <p:extLst>
      <p:ext uri="{BB962C8B-B14F-4D97-AF65-F5344CB8AC3E}">
        <p14:creationId xmlns:p14="http://schemas.microsoft.com/office/powerpoint/2010/main" val="1790155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Facilitators note:</a:t>
            </a:r>
          </a:p>
          <a:p>
            <a:r>
              <a:rPr lang="en-NZ"/>
              <a:t>Quick check in quiz </a:t>
            </a:r>
          </a:p>
          <a:p>
            <a:r>
              <a:rPr lang="en-NZ"/>
              <a:t>Match the letters of the box to the box number </a:t>
            </a:r>
          </a:p>
        </p:txBody>
      </p:sp>
      <p:sp>
        <p:nvSpPr>
          <p:cNvPr id="4" name="Slide Number Placeholder 3"/>
          <p:cNvSpPr>
            <a:spLocks noGrp="1"/>
          </p:cNvSpPr>
          <p:nvPr>
            <p:ph type="sldNum" sz="quarter" idx="5"/>
          </p:nvPr>
        </p:nvSpPr>
        <p:spPr/>
        <p:txBody>
          <a:bodyPr/>
          <a:lstStyle/>
          <a:p>
            <a:fld id="{732A1FBF-7EB0-480E-98DA-A10430D36293}" type="slidenum">
              <a:rPr lang="en-NZ" smtClean="0"/>
              <a:pPr/>
              <a:t>31</a:t>
            </a:fld>
            <a:endParaRPr lang="en-NZ"/>
          </a:p>
        </p:txBody>
      </p:sp>
    </p:spTree>
    <p:extLst>
      <p:ext uri="{BB962C8B-B14F-4D97-AF65-F5344CB8AC3E}">
        <p14:creationId xmlns:p14="http://schemas.microsoft.com/office/powerpoint/2010/main" val="873284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Answers to the learning area quiz</a:t>
            </a:r>
          </a:p>
        </p:txBody>
      </p:sp>
      <p:sp>
        <p:nvSpPr>
          <p:cNvPr id="4" name="Slide Number Placeholder 3"/>
          <p:cNvSpPr>
            <a:spLocks noGrp="1"/>
          </p:cNvSpPr>
          <p:nvPr>
            <p:ph type="sldNum" sz="quarter" idx="5"/>
          </p:nvPr>
        </p:nvSpPr>
        <p:spPr/>
        <p:txBody>
          <a:bodyPr/>
          <a:lstStyle/>
          <a:p>
            <a:fld id="{732A1FBF-7EB0-480E-98DA-A10430D36293}" type="slidenum">
              <a:rPr lang="en-NZ" smtClean="0"/>
              <a:pPr/>
              <a:t>32</a:t>
            </a:fld>
            <a:endParaRPr lang="en-NZ"/>
          </a:p>
        </p:txBody>
      </p:sp>
    </p:spTree>
    <p:extLst>
      <p:ext uri="{BB962C8B-B14F-4D97-AF65-F5344CB8AC3E}">
        <p14:creationId xmlns:p14="http://schemas.microsoft.com/office/powerpoint/2010/main" val="3379494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NZ" sz="1800">
                <a:effectLst/>
                <a:latin typeface="Calibri" panose="020F0502020204030204" pitchFamily="34" charset="0"/>
                <a:ea typeface="Times New Roman" panose="02020603050405020304" pitchFamily="18" charset="0"/>
              </a:rPr>
              <a:t>Get a sense of the revised learning areas……… The content of a learning area within a phase.</a:t>
            </a:r>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33</a:t>
            </a:fld>
            <a:endParaRPr lang="en-NZ"/>
          </a:p>
        </p:txBody>
      </p:sp>
    </p:spTree>
    <p:extLst>
      <p:ext uri="{BB962C8B-B14F-4D97-AF65-F5344CB8AC3E}">
        <p14:creationId xmlns:p14="http://schemas.microsoft.com/office/powerpoint/2010/main" val="2673679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3050" indent="-273050">
              <a:spcAft>
                <a:spcPts val="600"/>
              </a:spcAft>
              <a:buFont typeface="Arial" panose="020B0604020202020204" pitchFamily="34" charset="0"/>
              <a:buChar char="•"/>
            </a:pPr>
            <a:r>
              <a:rPr lang="en-US" b="1"/>
              <a:t>Aim:</a:t>
            </a:r>
            <a:br>
              <a:rPr lang="en-US"/>
            </a:br>
            <a:r>
              <a:rPr lang="en-US" sz="1200">
                <a:solidFill>
                  <a:schemeClr val="bg1"/>
                </a:solidFill>
              </a:rPr>
              <a:t>Explore and apply evidence-based teaching strategies that align with the teaching guidance and sequences for English years 0-6 and mathematics and statistics years 0-8, ensuring clarity on what, when, and how to teach. </a:t>
            </a:r>
          </a:p>
          <a:p>
            <a:pPr marL="273050" indent="-273050">
              <a:spcAft>
                <a:spcPts val="6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rPr>
              <a:t>Recognise how the teaching guidance inform decisions that design rich, engaging, and inclusive learning experiences, fostering essential knowledge, skills, and capabilities</a:t>
            </a:r>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34</a:t>
            </a:fld>
            <a:endParaRPr lang="en-NZ"/>
          </a:p>
        </p:txBody>
      </p:sp>
    </p:spTree>
    <p:extLst>
      <p:ext uri="{BB962C8B-B14F-4D97-AF65-F5344CB8AC3E}">
        <p14:creationId xmlns:p14="http://schemas.microsoft.com/office/powerpoint/2010/main" val="361215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a:latin typeface="Gotham-Book"/>
              </a:rPr>
              <a:t>The teaching guidance highlights the characteristics that come </a:t>
            </a:r>
            <a:r>
              <a:rPr lang="en-NZ" sz="1800">
                <a:effectLst/>
                <a:latin typeface="Calibri" panose="020F0502020204030204" pitchFamily="34" charset="0"/>
                <a:ea typeface="Calibri" panose="020F0502020204030204" pitchFamily="34" charset="0"/>
              </a:rPr>
              <a:t>from scientific understanding, </a:t>
            </a:r>
            <a:r>
              <a:rPr lang="en-US" sz="1800" b="0" i="0" u="none" strike="noStrike" baseline="0">
                <a:latin typeface="Gotham-Book"/>
              </a:rPr>
              <a:t>inform how people learn. Teachers use this to help them make purposeful decisions about how to teach the learning area’s content in ways that are inclusive of all students.</a:t>
            </a:r>
          </a:p>
          <a:p>
            <a:pPr algn="l"/>
            <a:endParaRPr lang="en-US" sz="1800" b="0" i="0" u="none" strike="noStrike" baseline="0">
              <a:latin typeface="Gotham-Book"/>
            </a:endParaRPr>
          </a:p>
          <a:p>
            <a:pPr marL="171450" indent="-171450">
              <a:buFont typeface="Arial" panose="020B0604020202020204" pitchFamily="34" charset="0"/>
              <a:buChar char="•"/>
              <a:defRPr/>
            </a:pPr>
            <a:endParaRPr lang="en-NZ">
              <a:ea typeface="Calibri"/>
              <a:cs typeface="Calibri"/>
            </a:endParaRPr>
          </a:p>
        </p:txBody>
      </p:sp>
      <p:sp>
        <p:nvSpPr>
          <p:cNvPr id="4" name="Slide Number Placeholder 3"/>
          <p:cNvSpPr>
            <a:spLocks noGrp="1"/>
          </p:cNvSpPr>
          <p:nvPr>
            <p:ph type="sldNum" sz="quarter" idx="5"/>
          </p:nvPr>
        </p:nvSpPr>
        <p:spPr/>
        <p:txBody>
          <a:bodyPr/>
          <a:lstStyle/>
          <a:p>
            <a:fld id="{92E5618C-D4B1-4571-8D3F-EB2E47555448}" type="slidenum">
              <a:rPr lang="en-NZ" smtClean="0"/>
              <a:t>35</a:t>
            </a:fld>
            <a:endParaRPr lang="en-NZ"/>
          </a:p>
        </p:txBody>
      </p:sp>
    </p:spTree>
    <p:extLst>
      <p:ext uri="{BB962C8B-B14F-4D97-AF65-F5344CB8AC3E}">
        <p14:creationId xmlns:p14="http://schemas.microsoft.com/office/powerpoint/2010/main" val="791584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Aft>
                <a:spcPts val="800"/>
              </a:spcAft>
            </a:pPr>
            <a:r>
              <a:rPr lang="en-NZ" sz="1800" kern="100">
                <a:effectLst/>
                <a:latin typeface="Calibri" panose="020F0502020204030204" pitchFamily="34" charset="0"/>
                <a:ea typeface="Calibri" panose="020F0502020204030204" pitchFamily="34" charset="0"/>
                <a:cs typeface="Arial" panose="020B0604020202020204" pitchFamily="34" charset="0"/>
              </a:rPr>
              <a:t>The </a:t>
            </a:r>
            <a:r>
              <a:rPr lang="en-NZ" sz="1800" b="1" kern="100">
                <a:effectLst/>
                <a:latin typeface="Calibri" panose="020F0502020204030204" pitchFamily="34" charset="0"/>
                <a:ea typeface="Calibri" panose="020F0502020204030204" pitchFamily="34" charset="0"/>
                <a:cs typeface="Arial" panose="020B0604020202020204" pitchFamily="34" charset="0"/>
              </a:rPr>
              <a:t>planning guidance </a:t>
            </a:r>
            <a:r>
              <a:rPr lang="en-NZ" sz="1800" kern="100">
                <a:effectLst/>
                <a:latin typeface="Calibri" panose="020F0502020204030204" pitchFamily="34" charset="0"/>
                <a:ea typeface="Calibri" panose="020F0502020204030204" pitchFamily="34" charset="0"/>
                <a:cs typeface="Arial" panose="020B0604020202020204" pitchFamily="34" charset="0"/>
              </a:rPr>
              <a:t>for both </a:t>
            </a:r>
            <a:r>
              <a:rPr lang="en-US" sz="1800" kern="100">
                <a:effectLst/>
                <a:latin typeface="Calibri" panose="020F0502020204030204" pitchFamily="34" charset="0"/>
                <a:ea typeface="Calibri" panose="020F0502020204030204" pitchFamily="34" charset="0"/>
                <a:cs typeface="Arial" panose="020B0604020202020204" pitchFamily="34" charset="0"/>
              </a:rPr>
              <a:t>English Years 0-6 and mathematics and statistics Years 0-8 </a:t>
            </a:r>
            <a:r>
              <a:rPr lang="en-NZ" sz="1800" kern="100">
                <a:effectLst/>
                <a:latin typeface="Calibri" panose="020F0502020204030204" pitchFamily="34" charset="0"/>
                <a:ea typeface="Calibri" panose="020F0502020204030204" pitchFamily="34" charset="0"/>
                <a:cs typeface="Arial" panose="020B0604020202020204" pitchFamily="34" charset="0"/>
              </a:rPr>
              <a:t>shares some common elements while also having specific differences unique to each learning area. These elements reflect the characteristics and evidence-based practices embedded in the learning areas for delivering rich, inclusive, engaging, and effective learning experiences.</a:t>
            </a:r>
          </a:p>
          <a:p>
            <a:pPr>
              <a:lnSpc>
                <a:spcPct val="107000"/>
              </a:lnSpc>
              <a:spcAft>
                <a:spcPts val="800"/>
              </a:spcAft>
            </a:pPr>
            <a:endParaRPr lang="en-NZ" sz="1200" kern="10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NZ"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36</a:t>
            </a:fld>
            <a:endParaRPr lang="en-NZ"/>
          </a:p>
        </p:txBody>
      </p:sp>
    </p:spTree>
    <p:extLst>
      <p:ext uri="{BB962C8B-B14F-4D97-AF65-F5344CB8AC3E}">
        <p14:creationId xmlns:p14="http://schemas.microsoft.com/office/powerpoint/2010/main" val="564238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lnSpc>
                <a:spcPct val="107000"/>
              </a:lnSpc>
              <a:spcAft>
                <a:spcPts val="800"/>
              </a:spcAft>
              <a:buFont typeface="Courier New" panose="02070309020205020404" pitchFamily="49" charset="0"/>
              <a:buChar char="o"/>
            </a:pPr>
            <a:r>
              <a:rPr lang="en-NZ" sz="1800">
                <a:effectLst/>
                <a:latin typeface="Calibri" panose="020F0502020204030204" pitchFamily="34" charset="0"/>
                <a:ea typeface="Calibri" panose="020F0502020204030204" pitchFamily="34" charset="0"/>
                <a:cs typeface="Arial" panose="020B0604020202020204" pitchFamily="34" charset="0"/>
              </a:rPr>
              <a:t>The teaching and planning guidance comes to life through the decisions teachers make when designing a comprehensive teaching and learning programme. Each phase has an introduction to the teaching sequence highlighting how to teach with the elements specific to the phase.</a:t>
            </a:r>
          </a:p>
          <a:p>
            <a:pPr marL="285750" marR="0" lvl="0" indent="-28575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r>
              <a:rPr lang="en-NZ" sz="1800">
                <a:effectLst/>
                <a:latin typeface="Calibri" panose="020F0502020204030204" pitchFamily="34" charset="0"/>
                <a:cs typeface="Arial" panose="020B0604020202020204" pitchFamily="34" charset="0"/>
              </a:rPr>
              <a:t>The sequence statements </a:t>
            </a:r>
            <a:r>
              <a:rPr lang="en-US" sz="1800" kern="100">
                <a:effectLst/>
                <a:latin typeface="Calibri" panose="020F0502020204030204" pitchFamily="34" charset="0"/>
                <a:ea typeface="Calibri" panose="020F0502020204030204" pitchFamily="34" charset="0"/>
                <a:cs typeface="Arial" panose="020B0604020202020204" pitchFamily="34" charset="0"/>
              </a:rPr>
              <a:t>which reminds teachers to use their professional judgement and assessment information</a:t>
            </a:r>
            <a:r>
              <a:rPr lang="en-US" sz="1800" b="1" kern="100">
                <a:effectLst/>
                <a:latin typeface="Calibri" panose="020F0502020204030204" pitchFamily="34" charset="0"/>
                <a:ea typeface="Calibri" panose="020F0502020204030204" pitchFamily="34" charset="0"/>
                <a:cs typeface="Arial" panose="020B0604020202020204" pitchFamily="34" charset="0"/>
              </a:rPr>
              <a:t> </a:t>
            </a:r>
            <a:r>
              <a:rPr lang="en-US" sz="1800" kern="100">
                <a:effectLst/>
                <a:latin typeface="Calibri" panose="020F0502020204030204" pitchFamily="34" charset="0"/>
                <a:ea typeface="Calibri" panose="020F0502020204030204" pitchFamily="34" charset="0"/>
                <a:cs typeface="Arial" panose="020B0604020202020204" pitchFamily="34" charset="0"/>
              </a:rPr>
              <a:t>when selecting what content to teach. </a:t>
            </a:r>
          </a:p>
          <a:p>
            <a:pPr marL="285750" marR="0" lvl="0" indent="-28575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r>
              <a:rPr lang="en-US" sz="1800" kern="100">
                <a:effectLst/>
                <a:latin typeface="Calibri" panose="020F0502020204030204" pitchFamily="34" charset="0"/>
                <a:ea typeface="Calibri" panose="020F0502020204030204" pitchFamily="34" charset="0"/>
                <a:cs typeface="Arial" panose="020B0604020202020204" pitchFamily="34" charset="0"/>
              </a:rPr>
              <a:t>The teaching considerations</a:t>
            </a:r>
            <a:r>
              <a:rPr lang="en-US" sz="1800" b="1" kern="100">
                <a:effectLst/>
                <a:latin typeface="Calibri" panose="020F0502020204030204" pitchFamily="34" charset="0"/>
                <a:ea typeface="Calibri" panose="020F0502020204030204" pitchFamily="34" charset="0"/>
                <a:cs typeface="Arial" panose="020B0604020202020204" pitchFamily="34" charset="0"/>
              </a:rPr>
              <a:t> </a:t>
            </a:r>
            <a:r>
              <a:rPr lang="en-US" sz="1800" kern="100">
                <a:effectLst/>
                <a:latin typeface="Calibri" panose="020F0502020204030204" pitchFamily="34" charset="0"/>
                <a:ea typeface="Calibri" panose="020F0502020204030204" pitchFamily="34" charset="0"/>
                <a:cs typeface="Arial" panose="020B0604020202020204" pitchFamily="34" charset="0"/>
              </a:rPr>
              <a:t>help teachers to know ‘</a:t>
            </a:r>
            <a:r>
              <a:rPr lang="en-US" sz="1800" b="1" kern="100">
                <a:effectLst/>
                <a:latin typeface="Calibri" panose="020F0502020204030204" pitchFamily="34" charset="0"/>
                <a:ea typeface="Calibri" panose="020F0502020204030204" pitchFamily="34" charset="0"/>
                <a:cs typeface="Arial" panose="020B0604020202020204" pitchFamily="34" charset="0"/>
              </a:rPr>
              <a:t>how to teach’ </a:t>
            </a:r>
            <a:r>
              <a:rPr lang="en-US" sz="1800" kern="100">
                <a:effectLst/>
                <a:latin typeface="Calibri" panose="020F0502020204030204" pitchFamily="34" charset="0"/>
                <a:ea typeface="Calibri" panose="020F0502020204030204" pitchFamily="34" charset="0"/>
                <a:cs typeface="Arial" panose="020B0604020202020204" pitchFamily="34" charset="0"/>
              </a:rPr>
              <a:t>this content in response to students’ prior knowledge, strengths, and experiences. </a:t>
            </a:r>
            <a:endParaRPr lang="en-NZ" sz="1800" kern="100">
              <a:effectLst/>
              <a:latin typeface="Calibri" panose="020F0502020204030204" pitchFamily="34" charset="0"/>
              <a:ea typeface="Calibri" panose="020F0502020204030204" pitchFamily="34" charset="0"/>
              <a:cs typeface="Arial" panose="020B0604020202020204" pitchFamily="34" charset="0"/>
            </a:endParaRPr>
          </a:p>
          <a:p>
            <a:pPr algn="l">
              <a:lnSpc>
                <a:spcPct val="107000"/>
              </a:lnSpc>
              <a:spcAft>
                <a:spcPts val="800"/>
              </a:spcAft>
            </a:pPr>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37</a:t>
            </a:fld>
            <a:endParaRPr lang="en-NZ"/>
          </a:p>
        </p:txBody>
      </p:sp>
    </p:spTree>
    <p:extLst>
      <p:ext uri="{BB962C8B-B14F-4D97-AF65-F5344CB8AC3E}">
        <p14:creationId xmlns:p14="http://schemas.microsoft.com/office/powerpoint/2010/main" val="3157173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0" i="0">
                <a:solidFill>
                  <a:srgbClr val="000000"/>
                </a:solidFill>
                <a:effectLst/>
                <a:latin typeface="Arial" panose="020B0604020202020204" pitchFamily="34" charset="0"/>
              </a:rPr>
              <a:t>Each phase has a year-by-year teaching sequence. These sequences support teachers to know what to teach and when and how to teach it as students work towards the progress outcome - UKD for the phase. They have been </a:t>
            </a:r>
            <a:r>
              <a:rPr lang="en-US" sz="1800" b="1" i="0">
                <a:solidFill>
                  <a:srgbClr val="000000"/>
                </a:solidFill>
                <a:effectLst/>
                <a:latin typeface="Arial" panose="020B0604020202020204" pitchFamily="34" charset="0"/>
              </a:rPr>
              <a:t>organised </a:t>
            </a:r>
            <a:r>
              <a:rPr lang="en-US" sz="1800" b="0" i="0">
                <a:solidFill>
                  <a:srgbClr val="000000"/>
                </a:solidFill>
                <a:effectLst/>
                <a:latin typeface="Arial" panose="020B0604020202020204" pitchFamily="34" charset="0"/>
              </a:rPr>
              <a:t>to support students to revisit ideas, knowledge, and practices in ways that deepen their learning and enable them to use it at the next phase.</a:t>
            </a:r>
          </a:p>
          <a:p>
            <a:pPr>
              <a:lnSpc>
                <a:spcPct val="107000"/>
              </a:lnSpc>
              <a:spcAft>
                <a:spcPts val="800"/>
              </a:spcAft>
            </a:pPr>
            <a:r>
              <a:rPr lang="en-NZ"/>
              <a:t>The sequence shows each strand, organised into </a:t>
            </a:r>
            <a:r>
              <a:rPr lang="en-NZ" err="1"/>
              <a:t>substrands</a:t>
            </a:r>
            <a:r>
              <a:rPr lang="en-NZ"/>
              <a:t> and focus areas. For example here we can see Oral language, the sub strand communicating ideas and information and the focus area presenting to others. </a:t>
            </a:r>
          </a:p>
          <a:p>
            <a:endParaRPr lang="en-NZ">
              <a:ea typeface="Calibri"/>
              <a:cs typeface="Calibri"/>
            </a:endParaRPr>
          </a:p>
        </p:txBody>
      </p:sp>
      <p:sp>
        <p:nvSpPr>
          <p:cNvPr id="4" name="Slide Number Placeholder 3"/>
          <p:cNvSpPr>
            <a:spLocks noGrp="1"/>
          </p:cNvSpPr>
          <p:nvPr>
            <p:ph type="sldNum" sz="quarter" idx="5"/>
          </p:nvPr>
        </p:nvSpPr>
        <p:spPr/>
        <p:txBody>
          <a:bodyPr/>
          <a:lstStyle/>
          <a:p>
            <a:fld id="{732A1FBF-7EB0-480E-98DA-A10430D36293}" type="slidenum">
              <a:rPr lang="en-NZ" smtClean="0"/>
              <a:pPr/>
              <a:t>38</a:t>
            </a:fld>
            <a:endParaRPr lang="en-NZ"/>
          </a:p>
        </p:txBody>
      </p:sp>
    </p:spTree>
    <p:extLst>
      <p:ext uri="{BB962C8B-B14F-4D97-AF65-F5344CB8AC3E}">
        <p14:creationId xmlns:p14="http://schemas.microsoft.com/office/powerpoint/2010/main" val="2545542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Arial" panose="020B0604020202020204" pitchFamily="34" charset="0"/>
              </a:rPr>
              <a:t>There are two parts in a teaching sequence: statements of </a:t>
            </a:r>
            <a:r>
              <a:rPr lang="en-US" sz="1800" b="1" i="0">
                <a:solidFill>
                  <a:srgbClr val="000000"/>
                </a:solidFill>
                <a:effectLst/>
                <a:latin typeface="Arial" panose="020B0604020202020204" pitchFamily="34" charset="0"/>
              </a:rPr>
              <a:t>what </a:t>
            </a:r>
            <a:r>
              <a:rPr lang="en-US" sz="1800" b="0" i="0">
                <a:solidFill>
                  <a:srgbClr val="000000"/>
                </a:solidFill>
                <a:effectLst/>
                <a:latin typeface="Arial" panose="020B0604020202020204" pitchFamily="34" charset="0"/>
              </a:rPr>
              <a:t>to teach, and ‘teaching considerations’ for </a:t>
            </a:r>
            <a:r>
              <a:rPr lang="en-US" sz="1800" b="1" i="0">
                <a:solidFill>
                  <a:srgbClr val="000000"/>
                </a:solidFill>
                <a:effectLst/>
                <a:latin typeface="Arial" panose="020B0604020202020204" pitchFamily="34" charset="0"/>
              </a:rPr>
              <a:t>how </a:t>
            </a:r>
            <a:r>
              <a:rPr lang="en-US" sz="1800" b="0" i="0">
                <a:solidFill>
                  <a:srgbClr val="000000"/>
                </a:solidFill>
                <a:effectLst/>
                <a:latin typeface="Arial" panose="020B0604020202020204" pitchFamily="34" charset="0"/>
              </a:rPr>
              <a:t>to teach: </a:t>
            </a:r>
            <a:endParaRPr lang="en-US" b="0" i="0">
              <a:solidFill>
                <a:srgbClr val="000000"/>
              </a:solidFill>
              <a:effectLst/>
              <a:latin typeface="Arial" panose="020B0604020202020204" pitchFamily="34" charset="0"/>
            </a:endParaRPr>
          </a:p>
          <a:p>
            <a:pPr algn="l" rtl="0" fontAlgn="base">
              <a:buFont typeface="Arial" panose="020B0604020202020204" pitchFamily="34" charset="0"/>
              <a:buNone/>
            </a:pPr>
            <a:r>
              <a:rPr lang="en-US" sz="1800" b="0" i="0">
                <a:solidFill>
                  <a:srgbClr val="000000"/>
                </a:solidFill>
                <a:effectLst/>
                <a:latin typeface="Arial" panose="020B0604020202020204" pitchFamily="34" charset="0"/>
              </a:rPr>
              <a:t>the ‘</a:t>
            </a:r>
            <a:r>
              <a:rPr lang="en-US" sz="1800" b="1" i="0">
                <a:solidFill>
                  <a:srgbClr val="000000"/>
                </a:solidFill>
                <a:effectLst/>
                <a:latin typeface="Arial" panose="020B0604020202020204" pitchFamily="34" charset="0"/>
              </a:rPr>
              <a:t>what to teach’ </a:t>
            </a:r>
            <a:r>
              <a:rPr lang="en-US" sz="1800" b="0" i="0">
                <a:solidFill>
                  <a:srgbClr val="000000"/>
                </a:solidFill>
                <a:effectLst/>
                <a:latin typeface="Arial" panose="020B0604020202020204" pitchFamily="34" charset="0"/>
              </a:rPr>
              <a:t>statements are preceded by the stem ‘Informed by prior learning ...’, which reminds teachers to use their </a:t>
            </a:r>
            <a:r>
              <a:rPr lang="en-US" sz="1800" b="1" i="0">
                <a:solidFill>
                  <a:srgbClr val="000000"/>
                </a:solidFill>
                <a:effectLst/>
                <a:latin typeface="Arial" panose="020B0604020202020204" pitchFamily="34" charset="0"/>
              </a:rPr>
              <a:t>professional judgement and assessment information </a:t>
            </a:r>
            <a:r>
              <a:rPr lang="en-US" sz="1800" b="0" i="0">
                <a:solidFill>
                  <a:srgbClr val="000000"/>
                </a:solidFill>
                <a:effectLst/>
                <a:latin typeface="Arial" panose="020B0604020202020204" pitchFamily="34" charset="0"/>
              </a:rPr>
              <a:t>when selecting what content to teach </a:t>
            </a:r>
          </a:p>
          <a:p>
            <a:pPr algn="l" rtl="0" fontAlgn="base">
              <a:buFont typeface="Arial" panose="020B0604020202020204" pitchFamily="34" charset="0"/>
              <a:buNone/>
            </a:pPr>
            <a:r>
              <a:rPr lang="en-US" sz="1800" b="0" i="0">
                <a:solidFill>
                  <a:srgbClr val="000000"/>
                </a:solidFill>
                <a:effectLst/>
                <a:latin typeface="Arial" panose="020B0604020202020204" pitchFamily="34" charset="0"/>
              </a:rPr>
              <a:t>the </a:t>
            </a:r>
            <a:r>
              <a:rPr lang="en-US" sz="1800" b="1" i="0">
                <a:solidFill>
                  <a:srgbClr val="000000"/>
                </a:solidFill>
                <a:effectLst/>
                <a:latin typeface="Arial" panose="020B0604020202020204" pitchFamily="34" charset="0"/>
              </a:rPr>
              <a:t>teaching considerations </a:t>
            </a:r>
            <a:r>
              <a:rPr lang="en-US" sz="1800" b="0" i="0">
                <a:solidFill>
                  <a:srgbClr val="000000"/>
                </a:solidFill>
                <a:effectLst/>
                <a:latin typeface="Arial" panose="020B0604020202020204" pitchFamily="34" charset="0"/>
              </a:rPr>
              <a:t>help teachers to know ‘</a:t>
            </a:r>
            <a:r>
              <a:rPr lang="en-US" sz="1800" b="1" i="0">
                <a:solidFill>
                  <a:srgbClr val="000000"/>
                </a:solidFill>
                <a:effectLst/>
                <a:latin typeface="Arial" panose="020B0604020202020204" pitchFamily="34" charset="0"/>
              </a:rPr>
              <a:t>how to teach’ </a:t>
            </a:r>
            <a:r>
              <a:rPr lang="en-US" sz="1800" b="0" i="0">
                <a:solidFill>
                  <a:srgbClr val="000000"/>
                </a:solidFill>
                <a:effectLst/>
                <a:latin typeface="Arial" panose="020B0604020202020204" pitchFamily="34" charset="0"/>
              </a:rPr>
              <a:t>this content in response to students’ prior knowledge, strengths, and experiences. </a:t>
            </a:r>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39</a:t>
            </a:fld>
            <a:endParaRPr lang="en-NZ"/>
          </a:p>
        </p:txBody>
      </p:sp>
    </p:spTree>
    <p:extLst>
      <p:ext uri="{BB962C8B-B14F-4D97-AF65-F5344CB8AC3E}">
        <p14:creationId xmlns:p14="http://schemas.microsoft.com/office/powerpoint/2010/main" val="658358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kern="0">
                <a:effectLst/>
                <a:latin typeface="Calibri" panose="020F0502020204030204" pitchFamily="34" charset="0"/>
                <a:ea typeface="Times New Roman" panose="02020603050405020304" pitchFamily="18" charset="0"/>
              </a:rPr>
              <a:t>The resource pack content and activities are designed to support schools on their implementation journey aligned to actions in the </a:t>
            </a:r>
            <a:r>
              <a:rPr lang="en-NZ" sz="1800" i="1" u="sng">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Implementing the National Curriculum</a:t>
            </a:r>
            <a:r>
              <a:rPr lang="en-NZ" sz="1800" i="1" u="sng">
                <a:solidFill>
                  <a:srgbClr val="0000FF"/>
                </a:solidFill>
                <a:effectLst/>
                <a:latin typeface="Calibri" panose="020F0502020204030204" pitchFamily="34" charset="0"/>
                <a:ea typeface="Calibri" panose="020F0502020204030204" pitchFamily="34" charset="0"/>
              </a:rPr>
              <a:t> </a:t>
            </a:r>
            <a:r>
              <a:rPr lang="en-NZ" sz="1800" i="1" kern="0">
                <a:effectLst/>
                <a:latin typeface="Calibri" panose="020F0502020204030204" pitchFamily="34" charset="0"/>
                <a:ea typeface="Times New Roman" panose="02020603050405020304" pitchFamily="18" charset="0"/>
              </a:rPr>
              <a:t> </a:t>
            </a:r>
            <a:r>
              <a:rPr lang="en-NZ" sz="1800" kern="0">
                <a:effectLst/>
                <a:latin typeface="Calibri" panose="020F0502020204030204" pitchFamily="34" charset="0"/>
                <a:ea typeface="Times New Roman" panose="02020603050405020304" pitchFamily="18" charset="0"/>
              </a:rPr>
              <a:t>to</a:t>
            </a:r>
            <a:r>
              <a:rPr lang="en-NZ" sz="1800" i="1" kern="0">
                <a:effectLst/>
                <a:latin typeface="Calibri" panose="020F0502020204030204" pitchFamily="34" charset="0"/>
                <a:ea typeface="Times New Roman" panose="02020603050405020304" pitchFamily="18" charset="0"/>
              </a:rPr>
              <a:t> </a:t>
            </a:r>
            <a:r>
              <a:rPr lang="en-NZ" sz="1800" b="1" i="1" kern="0">
                <a:effectLst/>
                <a:latin typeface="Calibri" panose="020F0502020204030204" pitchFamily="34" charset="0"/>
                <a:ea typeface="Times New Roman" panose="02020603050405020304" pitchFamily="18" charset="0"/>
              </a:rPr>
              <a:t>get ready</a:t>
            </a:r>
            <a:r>
              <a:rPr lang="en-NZ" sz="1800" i="1" kern="0">
                <a:effectLst/>
                <a:latin typeface="Calibri" panose="020F0502020204030204" pitchFamily="34" charset="0"/>
                <a:ea typeface="Times New Roman" panose="02020603050405020304" pitchFamily="18" charset="0"/>
              </a:rPr>
              <a:t> and </a:t>
            </a:r>
            <a:r>
              <a:rPr lang="en-NZ" sz="1800" b="1" i="1" kern="0">
                <a:effectLst/>
                <a:latin typeface="Calibri" panose="020F0502020204030204" pitchFamily="34" charset="0"/>
                <a:ea typeface="Times New Roman" panose="02020603050405020304" pitchFamily="18" charset="0"/>
              </a:rPr>
              <a:t>prepare.</a:t>
            </a:r>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4</a:t>
            </a:fld>
            <a:endParaRPr lang="en-NZ"/>
          </a:p>
        </p:txBody>
      </p:sp>
    </p:spTree>
    <p:extLst>
      <p:ext uri="{BB962C8B-B14F-4D97-AF65-F5344CB8AC3E}">
        <p14:creationId xmlns:p14="http://schemas.microsoft.com/office/powerpoint/2010/main" val="1514128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Arial" panose="020B0604020202020204" pitchFamily="34" charset="0"/>
              </a:rPr>
              <a:t>The teaching sequence, which describes what should be taught in each year of the phase. View the phase sequence </a:t>
            </a:r>
            <a:r>
              <a:rPr lang="en-US" sz="1800" b="1" i="0">
                <a:solidFill>
                  <a:srgbClr val="000000"/>
                </a:solidFill>
                <a:effectLst/>
                <a:latin typeface="Arial" panose="020B0604020202020204" pitchFamily="34" charset="0"/>
              </a:rPr>
              <a:t>both vertically and horizontally</a:t>
            </a:r>
            <a:r>
              <a:rPr lang="en-US" sz="1800" b="0" i="0">
                <a:solidFill>
                  <a:srgbClr val="000000"/>
                </a:solidFill>
                <a:effectLst/>
                <a:latin typeface="Arial" panose="020B0604020202020204" pitchFamily="34" charset="0"/>
              </a:rPr>
              <a:t>. Looking down the columns helps teachers know what to plan for a year level. Looking across the rows at the statements for the same concept in the preceding and following years helps teachers to recognise prior learning that students may come with and to consider what the next steps in learning will be. It also helps teachers in taking a view of their students’ progress , and it is a strong support when planning for mixed level classes. </a:t>
            </a:r>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40</a:t>
            </a:fld>
            <a:endParaRPr lang="en-NZ"/>
          </a:p>
        </p:txBody>
      </p:sp>
    </p:spTree>
    <p:extLst>
      <p:ext uri="{BB962C8B-B14F-4D97-AF65-F5344CB8AC3E}">
        <p14:creationId xmlns:p14="http://schemas.microsoft.com/office/powerpoint/2010/main" val="24714659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43</a:t>
            </a:fld>
            <a:endParaRPr lang="en-NZ"/>
          </a:p>
        </p:txBody>
      </p:sp>
    </p:spTree>
    <p:extLst>
      <p:ext uri="{BB962C8B-B14F-4D97-AF65-F5344CB8AC3E}">
        <p14:creationId xmlns:p14="http://schemas.microsoft.com/office/powerpoint/2010/main" val="2252748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spc="-75">
                <a:solidFill>
                  <a:srgbClr val="555555"/>
                </a:solidFill>
                <a:effectLst/>
                <a:latin typeface="Calibri" panose="020F0502020204030204" pitchFamily="34" charset="0"/>
                <a:ea typeface="Times New Roman" panose="02020603050405020304" pitchFamily="18" charset="0"/>
              </a:rPr>
              <a:t>We want all children to achieve their potential no matter where they are.</a:t>
            </a:r>
            <a:endParaRPr lang="en-NZ" sz="1800">
              <a:effectLst/>
              <a:latin typeface="Times New Roman" panose="02020603050405020304" pitchFamily="18" charset="0"/>
              <a:ea typeface="Times New Roman" panose="02020603050405020304" pitchFamily="18" charset="0"/>
            </a:endParaRPr>
          </a:p>
          <a:p>
            <a:pPr algn="l"/>
            <a:r>
              <a:rPr lang="en-NZ" sz="1800" spc="-60">
                <a:solidFill>
                  <a:srgbClr val="555555"/>
                </a:solidFill>
                <a:effectLst/>
                <a:latin typeface="Calibri" panose="020F0502020204030204" pitchFamily="34" charset="0"/>
                <a:ea typeface="Times New Roman" panose="02020603050405020304" pitchFamily="18" charset="0"/>
              </a:rPr>
              <a:t>Key to this are strong foundational skills in reading, writing, and maths. These skills enable them to be successful in the broader curriculum learning at school and gain qualifications into further study and employment. This will open doors to fulfilling careers and empower our children to navigate the world confidently.</a:t>
            </a:r>
            <a:endParaRPr lang="en-NZ" sz="180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180340" algn="l"/>
              </a:tabLst>
            </a:pPr>
            <a:endParaRPr lang="en-NZ" sz="1800" kern="0" spc="-60">
              <a:solidFill>
                <a:srgbClr val="555555"/>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180340" algn="l"/>
              </a:tabLst>
            </a:pPr>
            <a:r>
              <a:rPr lang="en-NZ" sz="1800" kern="0" spc="-60">
                <a:solidFill>
                  <a:srgbClr val="555555"/>
                </a:solidFill>
                <a:effectLst/>
                <a:latin typeface="Calibri" panose="020F0502020204030204" pitchFamily="34" charset="0"/>
                <a:ea typeface="Times New Roman" panose="02020603050405020304" pitchFamily="18" charset="0"/>
                <a:cs typeface="Calibri" panose="020F0502020204030204" pitchFamily="34" charset="0"/>
              </a:rPr>
              <a:t>Teachers and schools are supported by a detailed, knowledge-rich curriculum and will know what needs to be taught and when.</a:t>
            </a:r>
            <a:endParaRPr lang="en-NZ"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180340" algn="l"/>
              </a:tabLst>
            </a:pPr>
            <a:r>
              <a:rPr lang="en-NZ" sz="1800" kern="0" spc="-60">
                <a:solidFill>
                  <a:srgbClr val="555555"/>
                </a:solidFill>
                <a:effectLst/>
                <a:latin typeface="Calibri" panose="020F0502020204030204" pitchFamily="34" charset="0"/>
                <a:ea typeface="Times New Roman" panose="02020603050405020304" pitchFamily="18" charset="0"/>
                <a:cs typeface="Calibri" panose="020F0502020204030204" pitchFamily="34" charset="0"/>
              </a:rPr>
              <a:t>All students will be learning literacy and mathematics in a way that evidence tells us best supports students to learn.</a:t>
            </a:r>
            <a:endParaRPr lang="en-NZ"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180340" algn="l"/>
              </a:tabLst>
            </a:pPr>
            <a:r>
              <a:rPr lang="en-NZ" sz="1800" kern="0" spc="-60">
                <a:solidFill>
                  <a:srgbClr val="555555"/>
                </a:solidFill>
                <a:effectLst/>
                <a:latin typeface="Calibri" panose="020F0502020204030204" pitchFamily="34" charset="0"/>
                <a:ea typeface="Times New Roman" panose="02020603050405020304" pitchFamily="18" charset="0"/>
                <a:cs typeface="Calibri" panose="020F0502020204030204" pitchFamily="34" charset="0"/>
              </a:rPr>
              <a:t>Parents will know about their child’s progress and teachers will know about their students’ progress so they can adjust as needed.</a:t>
            </a:r>
            <a:endParaRPr lang="en-NZ"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45</a:t>
            </a:fld>
            <a:endParaRPr lang="en-NZ"/>
          </a:p>
        </p:txBody>
      </p:sp>
    </p:spTree>
    <p:extLst>
      <p:ext uri="{BB962C8B-B14F-4D97-AF65-F5344CB8AC3E}">
        <p14:creationId xmlns:p14="http://schemas.microsoft.com/office/powerpoint/2010/main" val="3696569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NZ" sz="1800" b="1">
                <a:solidFill>
                  <a:srgbClr val="202020"/>
                </a:solidFill>
                <a:effectLst/>
                <a:latin typeface="Helvetica" panose="020B0604020202020204" pitchFamily="34" charset="0"/>
              </a:rPr>
              <a:t>In Term 1, 2025  </a:t>
            </a:r>
            <a:endParaRPr lang="en-NZ" sz="1800">
              <a:solidFill>
                <a:srgbClr val="202020"/>
              </a:solidFill>
              <a:effectLst/>
              <a:latin typeface="Helvetica" panose="020B0604020202020204" pitchFamily="34" charset="0"/>
            </a:endParaRPr>
          </a:p>
          <a:p>
            <a:pPr>
              <a:spcBef>
                <a:spcPts val="700"/>
              </a:spcBef>
              <a:spcAft>
                <a:spcPts val="700"/>
              </a:spcAft>
            </a:pPr>
            <a:r>
              <a:rPr lang="en-NZ" sz="1800">
                <a:solidFill>
                  <a:srgbClr val="202020"/>
                </a:solidFill>
                <a:effectLst/>
                <a:latin typeface="Helvetica" panose="020B0604020202020204" pitchFamily="34" charset="0"/>
              </a:rPr>
              <a:t>Actions for principals and boards are captured in the ‘Getting Ready, Getting Started’ product: </a:t>
            </a:r>
          </a:p>
          <a:p>
            <a:pPr>
              <a:spcBef>
                <a:spcPts val="700"/>
              </a:spcBef>
              <a:spcAft>
                <a:spcPts val="700"/>
              </a:spcAft>
            </a:pPr>
            <a:r>
              <a:rPr lang="en-NZ" sz="1800">
                <a:effectLst/>
                <a:latin typeface="Helvetica" panose="020B0604020202020204" pitchFamily="34" charset="0"/>
                <a:hlinkClick r:id="rId3"/>
              </a:rPr>
              <a:t>Supports for implementing curriculum and assessment changes</a:t>
            </a:r>
            <a:endParaRPr lang="en-NZ" sz="1800">
              <a:effectLst/>
              <a:latin typeface="Helvetica" panose="020B0604020202020204" pitchFamily="34" charset="0"/>
            </a:endParaRPr>
          </a:p>
          <a:p>
            <a:pPr>
              <a:spcBef>
                <a:spcPts val="700"/>
              </a:spcBef>
              <a:spcAft>
                <a:spcPts val="700"/>
              </a:spcAft>
            </a:pPr>
            <a:r>
              <a:rPr lang="en-NZ" sz="1800">
                <a:effectLst/>
                <a:latin typeface="Calibri" panose="020F0502020204030204" pitchFamily="34" charset="0"/>
              </a:rPr>
              <a:t> </a:t>
            </a:r>
          </a:p>
          <a:p>
            <a:pPr>
              <a:spcBef>
                <a:spcPts val="700"/>
              </a:spcBef>
              <a:spcAft>
                <a:spcPts val="700"/>
              </a:spcAft>
            </a:pPr>
            <a:r>
              <a:rPr lang="en-NZ" sz="1800">
                <a:solidFill>
                  <a:srgbClr val="202020"/>
                </a:solidFill>
                <a:effectLst/>
                <a:latin typeface="Helvetica" panose="020B0604020202020204" pitchFamily="34" charset="0"/>
              </a:rPr>
              <a:t>Schools and kura should:  </a:t>
            </a:r>
          </a:p>
          <a:p>
            <a:pPr rtl="0" fontAlgn="ctr">
              <a:spcBef>
                <a:spcPts val="0"/>
              </a:spcBef>
              <a:spcAft>
                <a:spcPts val="0"/>
              </a:spcAft>
              <a:buFont typeface="Arial" panose="020B0604020202020204" pitchFamily="34" charset="0"/>
              <a:buChar char="•"/>
            </a:pPr>
            <a:r>
              <a:rPr lang="en-NZ" sz="1800">
                <a:solidFill>
                  <a:srgbClr val="202020"/>
                </a:solidFill>
                <a:effectLst/>
                <a:latin typeface="Helvetica" panose="020B0604020202020204" pitchFamily="34" charset="0"/>
              </a:rPr>
              <a:t>use the new content for Years 0-6 English and Years 0-8 mathematics and statistics and continue to participate and/or register for structured literacy PLD</a:t>
            </a:r>
            <a:r>
              <a:rPr lang="en-NZ" sz="1800" b="1">
                <a:solidFill>
                  <a:srgbClr val="202020"/>
                </a:solidFill>
                <a:effectLst/>
                <a:latin typeface="Helvetica" panose="020B0604020202020204" pitchFamily="34" charset="0"/>
              </a:rPr>
              <a:t> – check out the ‘how we’re supporting you’ section for more details</a:t>
            </a:r>
            <a:endParaRPr lang="en-NZ" sz="180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NZ" sz="1800">
                <a:solidFill>
                  <a:srgbClr val="202020"/>
                </a:solidFill>
                <a:effectLst/>
                <a:latin typeface="Helvetica" panose="020B0604020202020204" pitchFamily="34" charset="0"/>
              </a:rPr>
              <a:t>use the new teaching resources – e.g. decodables, flashcards, teacher handbooks, student workbooks you have chosen</a:t>
            </a:r>
            <a:endParaRPr lang="en-NZ" sz="180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NZ" sz="1800">
                <a:solidFill>
                  <a:srgbClr val="202020"/>
                </a:solidFill>
                <a:effectLst/>
                <a:latin typeface="Helvetica" panose="020B0604020202020204" pitchFamily="34" charset="0"/>
              </a:rPr>
              <a:t>begin to use the new curricula and teaching practice expectations to underpin your approaches to assessment, </a:t>
            </a:r>
            <a:r>
              <a:rPr lang="en-NZ" sz="1800" err="1">
                <a:solidFill>
                  <a:srgbClr val="202020"/>
                </a:solidFill>
                <a:effectLst/>
                <a:latin typeface="Helvetica" panose="020B0604020202020204" pitchFamily="34" charset="0"/>
              </a:rPr>
              <a:t>aromatawai</a:t>
            </a:r>
            <a:r>
              <a:rPr lang="en-NZ" sz="1800">
                <a:solidFill>
                  <a:srgbClr val="202020"/>
                </a:solidFill>
                <a:effectLst/>
                <a:latin typeface="Helvetica" panose="020B0604020202020204" pitchFamily="34" charset="0"/>
              </a:rPr>
              <a:t> and reporting in 2025</a:t>
            </a:r>
            <a:r>
              <a:rPr lang="en-NZ" sz="1800" b="1">
                <a:solidFill>
                  <a:srgbClr val="202020"/>
                </a:solidFill>
                <a:effectLst/>
                <a:latin typeface="Helvetica" panose="020B0604020202020204" pitchFamily="34" charset="0"/>
              </a:rPr>
              <a:t> – we’ve included more information on assessment and </a:t>
            </a:r>
            <a:r>
              <a:rPr lang="en-NZ" sz="1800" b="1" err="1">
                <a:solidFill>
                  <a:srgbClr val="202020"/>
                </a:solidFill>
                <a:effectLst/>
                <a:latin typeface="Helvetica" panose="020B0604020202020204" pitchFamily="34" charset="0"/>
              </a:rPr>
              <a:t>aromatawai</a:t>
            </a:r>
            <a:r>
              <a:rPr lang="en-NZ" sz="1800" b="1">
                <a:solidFill>
                  <a:srgbClr val="202020"/>
                </a:solidFill>
                <a:effectLst/>
                <a:latin typeface="Helvetica" panose="020B0604020202020204" pitchFamily="34" charset="0"/>
              </a:rPr>
              <a:t> below</a:t>
            </a:r>
            <a:endParaRPr lang="en-NZ" sz="180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NZ" sz="1800">
                <a:solidFill>
                  <a:srgbClr val="202020"/>
                </a:solidFill>
                <a:effectLst/>
                <a:latin typeface="Helvetica" panose="020B0604020202020204" pitchFamily="34" charset="0"/>
              </a:rPr>
              <a:t>get familiar with the assessment tools including the phonics checks and twice-yearly testing for Years 3-8 using standardised tools to understand learners’ progress.    </a:t>
            </a:r>
            <a:endParaRPr lang="en-NZ" sz="1800">
              <a:effectLst/>
              <a:latin typeface="Calibri" panose="020F0502020204030204" pitchFamily="34" charset="0"/>
            </a:endParaRPr>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5</a:t>
            </a:fld>
            <a:endParaRPr lang="en-NZ"/>
          </a:p>
        </p:txBody>
      </p:sp>
    </p:spTree>
    <p:extLst>
      <p:ext uri="{BB962C8B-B14F-4D97-AF65-F5344CB8AC3E}">
        <p14:creationId xmlns:p14="http://schemas.microsoft.com/office/powerpoint/2010/main" val="3761384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kern="100">
                <a:solidFill>
                  <a:srgbClr val="000000"/>
                </a:solidFill>
                <a:effectLst/>
                <a:latin typeface="Calibri" panose="020F0502020204030204" pitchFamily="34" charset="0"/>
                <a:ea typeface="Montserrat" panose="00000500000000000000" pitchFamily="2" charset="0"/>
                <a:cs typeface="Arial" panose="020B0604020202020204" pitchFamily="34" charset="0"/>
              </a:rPr>
              <a:t>Further resources can be found on </a:t>
            </a:r>
            <a:r>
              <a:rPr lang="en-NZ" sz="1800" kern="100">
                <a:solidFill>
                  <a:srgbClr val="2F5496"/>
                </a:solidFill>
                <a:effectLst/>
                <a:latin typeface="Calibri" panose="020F0502020204030204" pitchFamily="34" charset="0"/>
                <a:ea typeface="Calibri Light" panose="020F0302020204030204" pitchFamily="34" charset="0"/>
                <a:cs typeface="Arial" panose="020B0604020202020204" pitchFamily="34" charset="0"/>
              </a:rPr>
              <a:t> </a:t>
            </a:r>
            <a:r>
              <a:rPr lang="en-NZ" sz="1800" u="sng" kern="100">
                <a:solidFill>
                  <a:srgbClr val="0000BF"/>
                </a:solidFill>
                <a:effectLst/>
                <a:latin typeface="Calibri" panose="020F0502020204030204" pitchFamily="34" charset="0"/>
                <a:ea typeface="Montserrat" panose="00000500000000000000" pitchFamily="2" charset="0"/>
                <a:cs typeface="Arial" panose="020B0604020202020204" pitchFamily="34" charset="0"/>
                <a:hlinkClick r:id="rId3"/>
              </a:rPr>
              <a:t>Tāhūrangi - New Zealand </a:t>
            </a:r>
            <a:r>
              <a:rPr lang="en-NZ" sz="1800" u="sng" kern="100">
                <a:solidFill>
                  <a:srgbClr val="0000FF"/>
                </a:solidFill>
                <a:effectLst/>
                <a:latin typeface="Calibri" panose="020F0502020204030204" pitchFamily="34" charset="0"/>
                <a:ea typeface="Montserrat" panose="00000500000000000000" pitchFamily="2" charset="0"/>
                <a:cs typeface="Arial" panose="020B0604020202020204" pitchFamily="34" charset="0"/>
                <a:hlinkClick r:id="rId3"/>
              </a:rPr>
              <a:t>curriculum</a:t>
            </a:r>
            <a:endParaRPr lang="en-NZ" sz="1800" kern="100">
              <a:effectLst/>
              <a:latin typeface="Calibri" panose="020F0502020204030204" pitchFamily="34" charset="0"/>
              <a:ea typeface="Calibri" panose="020F0502020204030204" pitchFamily="34" charset="0"/>
              <a:cs typeface="Arial" panose="020B0604020202020204" pitchFamily="34" charset="0"/>
            </a:endParaRPr>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6</a:t>
            </a:fld>
            <a:endParaRPr lang="en-NZ"/>
          </a:p>
        </p:txBody>
      </p:sp>
    </p:spTree>
    <p:extLst>
      <p:ext uri="{BB962C8B-B14F-4D97-AF65-F5344CB8AC3E}">
        <p14:creationId xmlns:p14="http://schemas.microsoft.com/office/powerpoint/2010/main" val="125153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700"/>
              </a:spcBef>
              <a:spcAft>
                <a:spcPts val="700"/>
              </a:spcAft>
            </a:pPr>
            <a:r>
              <a:rPr lang="en-NZ" sz="1800">
                <a:solidFill>
                  <a:srgbClr val="222222"/>
                </a:solidFill>
                <a:effectLst/>
                <a:latin typeface="Helvetica" panose="020B0604020202020204" pitchFamily="34" charset="0"/>
              </a:rPr>
              <a:t>Our work with you over the last few years has helped us to reach important milestones on the road to strengthening our national curriculum for schooling (New Zealand Curriculum). </a:t>
            </a:r>
          </a:p>
          <a:p>
            <a:pPr>
              <a:spcBef>
                <a:spcPts val="700"/>
              </a:spcBef>
              <a:spcAft>
                <a:spcPts val="700"/>
              </a:spcAft>
            </a:pPr>
            <a:r>
              <a:rPr lang="en-NZ" sz="1800">
                <a:solidFill>
                  <a:srgbClr val="222222"/>
                </a:solidFill>
                <a:effectLst/>
                <a:latin typeface="Helvetica" panose="020B0604020202020204" pitchFamily="34" charset="0"/>
              </a:rPr>
              <a:t>Thanks to valuable input from the education sector, we have been able to shape the content for recently released revised learning areas for English years 0-6 and mathematics years 0-8 so they now include evidence-based teaching practices and year-by-year sequences. These inclusions respond to calls from teachers, </a:t>
            </a:r>
            <a:r>
              <a:rPr lang="en-NZ" sz="1800" err="1">
                <a:solidFill>
                  <a:srgbClr val="222222"/>
                </a:solidFill>
                <a:effectLst/>
                <a:latin typeface="Helvetica" panose="020B0604020202020204" pitchFamily="34" charset="0"/>
              </a:rPr>
              <a:t>kaiako</a:t>
            </a:r>
            <a:r>
              <a:rPr lang="en-NZ" sz="1800">
                <a:solidFill>
                  <a:srgbClr val="222222"/>
                </a:solidFill>
                <a:effectLst/>
                <a:latin typeface="Helvetica" panose="020B0604020202020204" pitchFamily="34" charset="0"/>
              </a:rPr>
              <a:t> and leaders for a curriculum and supports that are clearer, more consistent, and easier to use and access. </a:t>
            </a:r>
          </a:p>
          <a:p>
            <a:pPr>
              <a:spcBef>
                <a:spcPts val="700"/>
              </a:spcBef>
              <a:spcAft>
                <a:spcPts val="700"/>
              </a:spcAft>
            </a:pPr>
            <a:r>
              <a:rPr lang="en-NZ" sz="1800">
                <a:solidFill>
                  <a:srgbClr val="222222"/>
                </a:solidFill>
                <a:effectLst/>
                <a:highlight>
                  <a:srgbClr val="FFFF00"/>
                </a:highlight>
                <a:latin typeface="Helvetica" panose="020B0604020202020204" pitchFamily="34" charset="0"/>
              </a:rPr>
              <a:t>The Government has prioritised the implementation of these learning areas and rephasing other areas. This decision supports the focus on lifting progress and achievement in these foundational areas which are so important for all learning. </a:t>
            </a:r>
            <a:endParaRPr lang="en-NZ" sz="1800">
              <a:solidFill>
                <a:srgbClr val="222222"/>
              </a:solidFill>
              <a:effectLst/>
              <a:latin typeface="Helvetica" panose="020B0604020202020204" pitchFamily="34" charset="0"/>
            </a:endParaRPr>
          </a:p>
          <a:p>
            <a:pPr marL="171450" indent="-171450">
              <a:buFont typeface="Calibri"/>
              <a:buChar char="-"/>
            </a:pPr>
            <a:endParaRPr lang="en-US">
              <a:cs typeface="Calibri"/>
            </a:endParaRPr>
          </a:p>
          <a:p>
            <a:pPr marL="171450" indent="-171450">
              <a:buFont typeface="Calibri"/>
              <a:buChar char="-"/>
            </a:pPr>
            <a:r>
              <a:rPr lang="en-US">
                <a:cs typeface="Calibri"/>
              </a:rPr>
              <a:t>All students are expected to develop knowledge from local, national and global contexts.  Therefore, when thinking about local and national contexts, some of this knowledge will be mātauranga Māori.  People can expect to see evidence of this in the revised NZC framework which will be available for feedback and use next year. </a:t>
            </a:r>
          </a:p>
          <a:p>
            <a:pPr marL="171450" indent="-171450">
              <a:buFont typeface="Calibri"/>
              <a:buChar char="-"/>
            </a:pPr>
            <a:endParaRPr lang="en-US">
              <a:cs typeface="Calibri"/>
            </a:endParaRPr>
          </a:p>
          <a:p>
            <a:pPr marL="171450" indent="-171450">
              <a:buFont typeface="Calibri"/>
              <a:buChar char="-"/>
            </a:pPr>
            <a:r>
              <a:rPr lang="en-US">
                <a:cs typeface="Calibri"/>
              </a:rPr>
              <a:t>The revised curriculum:</a:t>
            </a:r>
          </a:p>
          <a:p>
            <a:pPr marL="171450" indent="-171450">
              <a:buFont typeface="Calibri"/>
              <a:buChar char="-"/>
            </a:pPr>
            <a:endParaRPr lang="en-US">
              <a:cs typeface="Calibri"/>
            </a:endParaRPr>
          </a:p>
          <a:p>
            <a:pPr marL="0" indent="0">
              <a:buFont typeface="Calibri"/>
              <a:buNone/>
            </a:pPr>
            <a:r>
              <a:rPr lang="en-US">
                <a:cs typeface="Calibri"/>
              </a:rPr>
              <a:t>1. Drawing on cognitive psychology neuroscience &amp; educators research - the curriculum builds on understandings of how we learn from the science of learning </a:t>
            </a:r>
          </a:p>
          <a:p>
            <a:pPr marL="0" indent="0">
              <a:buFont typeface="Calibri"/>
              <a:buNone/>
            </a:pPr>
            <a:r>
              <a:rPr lang="en-US">
                <a:cs typeface="Calibri"/>
              </a:rPr>
              <a:t>2. Knowledge-rich - </a:t>
            </a:r>
            <a:r>
              <a:rPr lang="en-US" err="1">
                <a:cs typeface="Calibri"/>
              </a:rPr>
              <a:t>prioritises</a:t>
            </a:r>
            <a:r>
              <a:rPr lang="en-US">
                <a:cs typeface="Calibri"/>
              </a:rPr>
              <a:t> and explicitly describes the teaching that must be taught each year.</a:t>
            </a:r>
          </a:p>
          <a:p>
            <a:pPr marL="171450" indent="-171450">
              <a:buFont typeface="Calibri"/>
              <a:buChar char="-"/>
            </a:pPr>
            <a:r>
              <a:rPr lang="en-US">
                <a:cs typeface="Calibri"/>
              </a:rPr>
              <a:t>Coherent across Learning Area within a phase</a:t>
            </a:r>
          </a:p>
          <a:p>
            <a:pPr marL="171450" indent="-171450">
              <a:buFont typeface="Calibri"/>
              <a:buChar char="-"/>
            </a:pPr>
            <a:r>
              <a:rPr lang="en-US">
                <a:cs typeface="Calibri"/>
              </a:rPr>
              <a:t>Sequenced - to enable students to build knowledge, skills and competencies systematically over time.</a:t>
            </a:r>
          </a:p>
          <a:p>
            <a:pPr marL="171450" indent="-171450">
              <a:buFont typeface="Calibri"/>
              <a:buChar char="-"/>
            </a:pPr>
            <a:endParaRPr lang="en-US">
              <a:cs typeface="Calibri"/>
            </a:endParaRPr>
          </a:p>
          <a:p>
            <a:pPr marL="0" indent="0">
              <a:buFont typeface="Calibri"/>
              <a:buNone/>
            </a:pPr>
            <a:r>
              <a:rPr lang="en-US">
                <a:cs typeface="Calibri"/>
              </a:rPr>
              <a:t>3. Clear for teachers - it supports teachers to design teaching and learning </a:t>
            </a:r>
            <a:r>
              <a:rPr lang="en-US" err="1">
                <a:cs typeface="Calibri"/>
              </a:rPr>
              <a:t>programmes</a:t>
            </a:r>
            <a:r>
              <a:rPr lang="en-US">
                <a:cs typeface="Calibri"/>
              </a:rPr>
              <a:t> that bring it to life in the classroom, through local, national and global contexts.</a:t>
            </a:r>
          </a:p>
          <a:p>
            <a:pPr marL="171450" indent="-171450">
              <a:buFont typeface="Calibri"/>
              <a:buChar char="-"/>
            </a:pPr>
            <a:r>
              <a:rPr lang="en-US">
                <a:cs typeface="Calibri"/>
              </a:rPr>
              <a:t>- clear for schools- their obligations</a:t>
            </a:r>
          </a:p>
          <a:p>
            <a:endParaRPr lang="en-US">
              <a:cs typeface="Calibri"/>
            </a:endParaRPr>
          </a:p>
          <a:p>
            <a:r>
              <a:rPr lang="en-US">
                <a:cs typeface="Calibri"/>
              </a:rPr>
              <a:t>4. Internationally comparable - use of OECD/PISA/PIRLS/TIMSS jurisdiction </a:t>
            </a:r>
          </a:p>
          <a:p>
            <a:endParaRPr lang="en-US">
              <a:cs typeface="Calibri"/>
            </a:endParaRPr>
          </a:p>
          <a:p>
            <a:endParaRPr lang="en-US">
              <a:cs typeface="Calibri"/>
            </a:endParaRPr>
          </a:p>
          <a:p>
            <a:pPr marL="0" marR="0">
              <a:spcBef>
                <a:spcPts val="0"/>
              </a:spcBef>
              <a:spcAft>
                <a:spcPts val="0"/>
              </a:spcAft>
            </a:pPr>
            <a:r>
              <a:rPr lang="en-NZ" sz="1800">
                <a:effectLst/>
                <a:latin typeface="Calibri" panose="020F0502020204030204" pitchFamily="34" charset="0"/>
              </a:rPr>
              <a:t>Education Minister Erica Stanford has outlined six education priorities to deliver a world-leading education system that sets Kiwi kids up for future success.</a:t>
            </a:r>
          </a:p>
          <a:p>
            <a:pPr marL="0" marR="0">
              <a:spcBef>
                <a:spcPts val="0"/>
              </a:spcBef>
              <a:spcAft>
                <a:spcPts val="0"/>
              </a:spcAft>
            </a:pPr>
            <a:r>
              <a:rPr lang="en-NZ" sz="1800">
                <a:effectLst/>
                <a:latin typeface="Calibri" panose="020F0502020204030204" pitchFamily="34" charset="0"/>
              </a:rPr>
              <a:t>“I’m putting </a:t>
            </a:r>
            <a:r>
              <a:rPr lang="en-NZ" sz="1800" b="1">
                <a:effectLst/>
                <a:latin typeface="Calibri" panose="020F0502020204030204" pitchFamily="34" charset="0"/>
              </a:rPr>
              <a:t>ambition, achievement and outcomes </a:t>
            </a:r>
            <a:r>
              <a:rPr lang="en-NZ" sz="1800">
                <a:effectLst/>
                <a:latin typeface="Calibri" panose="020F0502020204030204" pitchFamily="34" charset="0"/>
              </a:rPr>
              <a:t>at the heart of our education system. I want every child to be inspired and engaged in their learning so they can achieve to the best of their ability and gain skills and qualifications that will support them into further study and employment,” Ms Stanford says.</a:t>
            </a:r>
          </a:p>
          <a:p>
            <a:pPr marL="0" marR="0">
              <a:spcBef>
                <a:spcPts val="0"/>
              </a:spcBef>
              <a:spcAft>
                <a:spcPts val="0"/>
              </a:spcAft>
            </a:pPr>
            <a:r>
              <a:rPr lang="en-NZ" sz="1800">
                <a:effectLst/>
                <a:latin typeface="Calibri" panose="020F0502020204030204" pitchFamily="34" charset="0"/>
              </a:rPr>
              <a:t>“Children and young people at school today are New Zealand’s future. Receiving a world-leading education not only sets children up for success, it sets New Zealand up for success – economically and socially.</a:t>
            </a:r>
          </a:p>
          <a:p>
            <a:pPr marL="0" marR="0">
              <a:spcBef>
                <a:spcPts val="0"/>
              </a:spcBef>
              <a:spcAft>
                <a:spcPts val="0"/>
              </a:spcAft>
            </a:pPr>
            <a:r>
              <a:rPr lang="en-NZ" sz="1800">
                <a:effectLst/>
                <a:latin typeface="Calibri" panose="020F0502020204030204" pitchFamily="34" charset="0"/>
              </a:rPr>
              <a:t>“But our declining achievement statistics clearly show that the school system is not delivering for all students. To turn this around, we need to make fundamental changes, including getting back to basics.”</a:t>
            </a:r>
          </a:p>
          <a:p>
            <a:pPr marL="0" marR="0">
              <a:spcBef>
                <a:spcPts val="0"/>
              </a:spcBef>
              <a:spcAft>
                <a:spcPts val="0"/>
              </a:spcAft>
            </a:pPr>
            <a:r>
              <a:rPr lang="en-NZ" sz="1800">
                <a:effectLst/>
                <a:latin typeface="Calibri" panose="020F0502020204030204" pitchFamily="34" charset="0"/>
              </a:rPr>
              <a:t>Our Government’s six education priorities:</a:t>
            </a:r>
          </a:p>
          <a:p>
            <a:pPr rtl="0" fontAlgn="ctr">
              <a:spcBef>
                <a:spcPts val="0"/>
              </a:spcBef>
              <a:spcAft>
                <a:spcPts val="0"/>
              </a:spcAft>
              <a:buFont typeface="Arial" panose="020B0604020202020204" pitchFamily="34" charset="0"/>
              <a:buChar char="•"/>
            </a:pPr>
            <a:r>
              <a:rPr lang="en-NZ" sz="1800" b="1">
                <a:effectLst/>
                <a:latin typeface="Calibri" panose="020F0502020204030204" pitchFamily="34" charset="0"/>
              </a:rPr>
              <a:t>Clearer curriculum:</a:t>
            </a:r>
            <a:r>
              <a:rPr lang="en-NZ" sz="1800">
                <a:effectLst/>
                <a:latin typeface="Calibri" panose="020F0502020204030204" pitchFamily="34" charset="0"/>
              </a:rPr>
              <a:t> Establishing a knowledge-rich curriculum grounded in the science of learning.</a:t>
            </a:r>
          </a:p>
          <a:p>
            <a:pPr rtl="0" fontAlgn="ctr">
              <a:spcBef>
                <a:spcPts val="0"/>
              </a:spcBef>
              <a:spcAft>
                <a:spcPts val="0"/>
              </a:spcAft>
              <a:buFont typeface="Arial" panose="020B0604020202020204" pitchFamily="34" charset="0"/>
              <a:buChar char="•"/>
            </a:pPr>
            <a:r>
              <a:rPr lang="en-NZ" sz="1800" b="1">
                <a:effectLst/>
                <a:latin typeface="Calibri" panose="020F0502020204030204" pitchFamily="34" charset="0"/>
              </a:rPr>
              <a:t>Better approach to literacy and numeracy:</a:t>
            </a:r>
            <a:r>
              <a:rPr lang="en-NZ" sz="1800">
                <a:effectLst/>
                <a:latin typeface="Calibri" panose="020F0502020204030204" pitchFamily="34" charset="0"/>
              </a:rPr>
              <a:t> Implementing evidence-based instruction in early literacy and mathematics.</a:t>
            </a:r>
          </a:p>
          <a:p>
            <a:pPr rtl="0" fontAlgn="ctr">
              <a:spcBef>
                <a:spcPts val="0"/>
              </a:spcBef>
              <a:spcAft>
                <a:spcPts val="0"/>
              </a:spcAft>
              <a:buFont typeface="Arial" panose="020B0604020202020204" pitchFamily="34" charset="0"/>
              <a:buChar char="•"/>
            </a:pPr>
            <a:r>
              <a:rPr lang="en-NZ" sz="1800" b="1">
                <a:effectLst/>
                <a:latin typeface="Calibri" panose="020F0502020204030204" pitchFamily="34" charset="0"/>
              </a:rPr>
              <a:t>Smarter assessment and reporting:</a:t>
            </a:r>
            <a:r>
              <a:rPr lang="en-NZ" sz="1800">
                <a:effectLst/>
                <a:latin typeface="Calibri" panose="020F0502020204030204" pitchFamily="34" charset="0"/>
              </a:rPr>
              <a:t> Implementing consistent modes of monitoring student progress and achievement.</a:t>
            </a:r>
          </a:p>
          <a:p>
            <a:pPr rtl="0" fontAlgn="ctr">
              <a:spcBef>
                <a:spcPts val="0"/>
              </a:spcBef>
              <a:spcAft>
                <a:spcPts val="0"/>
              </a:spcAft>
              <a:buFont typeface="Arial" panose="020B0604020202020204" pitchFamily="34" charset="0"/>
              <a:buChar char="•"/>
            </a:pPr>
            <a:r>
              <a:rPr lang="en-NZ" sz="1800" b="1">
                <a:effectLst/>
                <a:latin typeface="Calibri" panose="020F0502020204030204" pitchFamily="34" charset="0"/>
              </a:rPr>
              <a:t>Improved teacher training:</a:t>
            </a:r>
            <a:r>
              <a:rPr lang="en-NZ" sz="1800">
                <a:effectLst/>
                <a:latin typeface="Calibri" panose="020F0502020204030204" pitchFamily="34" charset="0"/>
              </a:rPr>
              <a:t> Developing the workforce of the future, including leadership development pathways.</a:t>
            </a:r>
          </a:p>
          <a:p>
            <a:pPr rtl="0" fontAlgn="ctr">
              <a:spcBef>
                <a:spcPts val="0"/>
              </a:spcBef>
              <a:spcAft>
                <a:spcPts val="0"/>
              </a:spcAft>
              <a:buFont typeface="Arial" panose="020B0604020202020204" pitchFamily="34" charset="0"/>
              <a:buChar char="•"/>
            </a:pPr>
            <a:r>
              <a:rPr lang="en-NZ" sz="1800" b="1">
                <a:effectLst/>
                <a:latin typeface="Calibri" panose="020F0502020204030204" pitchFamily="34" charset="0"/>
              </a:rPr>
              <a:t>Stronger learning support:</a:t>
            </a:r>
            <a:r>
              <a:rPr lang="en-NZ" sz="1800">
                <a:effectLst/>
                <a:latin typeface="Calibri" panose="020F0502020204030204" pitchFamily="34" charset="0"/>
              </a:rPr>
              <a:t> Targeting effective learning support interventions for students with additional needs.</a:t>
            </a:r>
          </a:p>
          <a:p>
            <a:pPr rtl="0" fontAlgn="ctr">
              <a:spcBef>
                <a:spcPts val="0"/>
              </a:spcBef>
              <a:spcAft>
                <a:spcPts val="0"/>
              </a:spcAft>
              <a:buFont typeface="Arial" panose="020B0604020202020204" pitchFamily="34" charset="0"/>
              <a:buChar char="•"/>
            </a:pPr>
            <a:r>
              <a:rPr lang="en-NZ" sz="1800" b="1">
                <a:effectLst/>
                <a:latin typeface="Calibri" panose="020F0502020204030204" pitchFamily="34" charset="0"/>
              </a:rPr>
              <a:t>Greater use of data:</a:t>
            </a:r>
            <a:r>
              <a:rPr lang="en-NZ" sz="1800">
                <a:effectLst/>
                <a:latin typeface="Calibri" panose="020F0502020204030204" pitchFamily="34" charset="0"/>
              </a:rPr>
              <a:t> Using data and evidence to drive consistent improvement in achievement.</a:t>
            </a:r>
          </a:p>
          <a:p>
            <a:pPr marL="0" marR="0">
              <a:spcBef>
                <a:spcPts val="0"/>
              </a:spcBef>
              <a:spcAft>
                <a:spcPts val="0"/>
              </a:spcAft>
            </a:pPr>
            <a:r>
              <a:rPr lang="en-NZ" sz="1800">
                <a:effectLst/>
                <a:latin typeface="Calibri" panose="020F0502020204030204" pitchFamily="34" charset="0"/>
              </a:rPr>
              <a:t>“These priorities are focused on lifting achievement and reflect the changes our Government has already made in education, including the requirement to teach one hour a day of reading, writing and maths in primary and intermediate school, and the ban of cell phone use in classrooms,” Ms Stanford says.</a:t>
            </a:r>
          </a:p>
          <a:p>
            <a:pPr marL="0" marR="0">
              <a:spcBef>
                <a:spcPts val="0"/>
              </a:spcBef>
              <a:spcAft>
                <a:spcPts val="0"/>
              </a:spcAft>
            </a:pPr>
            <a:r>
              <a:rPr lang="en-NZ" sz="1800">
                <a:effectLst/>
                <a:latin typeface="Calibri" panose="020F0502020204030204" pitchFamily="34" charset="0"/>
              </a:rPr>
              <a:t>“We have set an ambitious target to reach 80 per cent of Year 8 students at or above the expected curriculum level for their age in reading, writing and maths by December 2030.</a:t>
            </a:r>
          </a:p>
          <a:p>
            <a:pPr marL="0" marR="0">
              <a:spcBef>
                <a:spcPts val="0"/>
              </a:spcBef>
              <a:spcAft>
                <a:spcPts val="0"/>
              </a:spcAft>
            </a:pPr>
            <a:r>
              <a:rPr lang="en-NZ" sz="1800">
                <a:effectLst/>
                <a:latin typeface="Calibri" panose="020F0502020204030204" pitchFamily="34" charset="0"/>
              </a:rPr>
              <a:t>“Since becoming the Minister, I have met with several Māori education representatives and organisations. Expectations for strengthened educational outcomes and achievement for </a:t>
            </a:r>
            <a:r>
              <a:rPr lang="en-NZ" sz="1800" err="1">
                <a:effectLst/>
                <a:latin typeface="Calibri" panose="020F0502020204030204" pitchFamily="34" charset="0"/>
              </a:rPr>
              <a:t>tamariki</a:t>
            </a:r>
            <a:r>
              <a:rPr lang="en-NZ" sz="1800">
                <a:effectLst/>
                <a:latin typeface="Calibri" panose="020F0502020204030204" pitchFamily="34" charset="0"/>
              </a:rPr>
              <a:t> and rangatahi Māori is a shared bottom line.</a:t>
            </a:r>
          </a:p>
          <a:p>
            <a:pPr marL="0" marR="0">
              <a:spcBef>
                <a:spcPts val="0"/>
              </a:spcBef>
              <a:spcAft>
                <a:spcPts val="0"/>
              </a:spcAft>
            </a:pPr>
            <a:r>
              <a:rPr lang="en-NZ" sz="1800">
                <a:effectLst/>
                <a:latin typeface="Calibri" panose="020F0502020204030204" pitchFamily="34" charset="0"/>
              </a:rPr>
              <a:t>“With that in mind, it is my intention to work collaboratively with Māori education representatives and organisations to develop a Māori education work programme. Initially, the focus will be on enhancing achievement, attendance, engagement.</a:t>
            </a:r>
          </a:p>
          <a:p>
            <a:pPr marL="0" marR="0">
              <a:spcBef>
                <a:spcPts val="0"/>
              </a:spcBef>
              <a:spcAft>
                <a:spcPts val="0"/>
              </a:spcAft>
            </a:pPr>
            <a:r>
              <a:rPr lang="en-NZ" sz="1800">
                <a:effectLst/>
                <a:latin typeface="Calibri" panose="020F0502020204030204" pitchFamily="34" charset="0"/>
              </a:rPr>
              <a:t>“For parents, these priorities will give them confidence their children are receiving quality education that will set them up for future success in further study or employment.</a:t>
            </a:r>
          </a:p>
          <a:p>
            <a:pPr marL="0" marR="0">
              <a:spcBef>
                <a:spcPts val="0"/>
              </a:spcBef>
              <a:spcAft>
                <a:spcPts val="0"/>
              </a:spcAft>
            </a:pPr>
            <a:r>
              <a:rPr lang="en-NZ" sz="1800">
                <a:effectLst/>
                <a:latin typeface="Calibri" panose="020F0502020204030204" pitchFamily="34" charset="0"/>
              </a:rPr>
              <a:t>“Ultimately this will result in an education system where all students are getting quality learning and skills to succeed no matter where they live, our teachers are supported with a detailed national curriculum parents are aware of their child’s progress, and evidence-based supports and interventions are provided where they are needed.</a:t>
            </a:r>
          </a:p>
          <a:p>
            <a:endParaRPr lang="en-US">
              <a:cs typeface="Calibri"/>
            </a:endParaRPr>
          </a:p>
          <a:p>
            <a:pPr marR="9525" fontAlgn="base">
              <a:lnSpc>
                <a:spcPct val="115000"/>
              </a:lnSpc>
              <a:spcAft>
                <a:spcPts val="800"/>
              </a:spcAft>
            </a:pPr>
            <a:r>
              <a:rPr lang="en-NZ" sz="1200" b="1">
                <a:effectLst/>
                <a:latin typeface="Arial" panose="020B0604020202020204" pitchFamily="34" charset="0"/>
                <a:ea typeface="Times New Roman" panose="02020603050405020304" pitchFamily="18" charset="0"/>
                <a:cs typeface="Times New Roman" panose="02020603050405020304" pitchFamily="18" charset="0"/>
              </a:rPr>
              <a:t>Narrative – Curriculum and Assessment Updates</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marR="9525" fontAlgn="base">
              <a:lnSpc>
                <a:spcPct val="115000"/>
              </a:lnSpc>
              <a:spcAft>
                <a:spcPts val="800"/>
              </a:spcAft>
            </a:pPr>
            <a:r>
              <a:rPr lang="en-NZ"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Priority 1:  Establishing a knowledge-rich curriculum grounded in the science of learning</a:t>
            </a:r>
            <a:r>
              <a:rPr lang="en-NZ"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15000"/>
              </a:lnSpc>
              <a:spcAft>
                <a:spcPts val="800"/>
              </a:spcAft>
            </a:pPr>
            <a:r>
              <a:rPr lang="en-NZ" sz="120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15000"/>
              </a:lnSpc>
              <a:spcAft>
                <a:spcPts val="800"/>
              </a:spcAft>
            </a:pPr>
            <a:r>
              <a:rPr lang="en-NZ"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Since December 2017, the Ministry of Education has been working with the sector to strengthen the National Curriculum to be clear what should be taught, and when, to reduce teacher workload and provide for students to progress and achieve.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15000"/>
              </a:lnSpc>
              <a:spcAft>
                <a:spcPts val="800"/>
              </a:spcAft>
            </a:pPr>
            <a:r>
              <a:rPr lang="en-NZ" sz="120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15000"/>
              </a:lnSpc>
              <a:spcAft>
                <a:spcPts val="800"/>
              </a:spcAft>
            </a:pPr>
            <a:r>
              <a:rPr lang="en-NZ" sz="1200" b="1">
                <a:effectLst/>
                <a:latin typeface="Arial" panose="020B0604020202020204" pitchFamily="34" charset="0"/>
                <a:ea typeface="Times New Roman" panose="02020603050405020304" pitchFamily="18" charset="0"/>
                <a:cs typeface="Times New Roman" panose="02020603050405020304" pitchFamily="18" charset="0"/>
              </a:rPr>
              <a:t>Background/historical context for strengthening the national curriculum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15000"/>
              </a:lnSpc>
              <a:spcAft>
                <a:spcPts val="800"/>
              </a:spcAft>
            </a:pPr>
            <a:r>
              <a:rPr lang="en-NZ" sz="1200" b="1">
                <a:solidFill>
                  <a:srgbClr val="063248"/>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15000"/>
              </a:lnSpc>
              <a:buFont typeface="Symbol" panose="05050102010706020507" pitchFamily="18" charset="2"/>
              <a:buChar char=""/>
            </a:pPr>
            <a:r>
              <a:rPr lang="mi-NZ" sz="1200" err="1">
                <a:effectLst/>
                <a:latin typeface="Arial" panose="020B0604020202020204" pitchFamily="34" charset="0"/>
                <a:ea typeface="Times New Roman" panose="02020603050405020304" pitchFamily="18" charset="0"/>
                <a:cs typeface="Times New Roman" panose="02020603050405020304" pitchFamily="18" charset="0"/>
              </a:rPr>
              <a:t>An</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independent</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Ministerial</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Advisory</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Group</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was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established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in</a:t>
            </a:r>
            <a:r>
              <a:rPr lang="mi-NZ" sz="1200">
                <a:effectLst/>
                <a:latin typeface="Arial" panose="020B0604020202020204" pitchFamily="34" charset="0"/>
                <a:ea typeface="Times New Roman" panose="02020603050405020304" pitchFamily="18" charset="0"/>
                <a:cs typeface="Times New Roman" panose="02020603050405020304" pitchFamily="18" charset="0"/>
              </a:rPr>
              <a:t> 2017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developed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recommendations</a:t>
            </a:r>
            <a:r>
              <a:rPr lang="mi-NZ" sz="1200">
                <a:effectLst/>
                <a:latin typeface="Arial" panose="020B0604020202020204" pitchFamily="34" charset="0"/>
                <a:ea typeface="Times New Roman" panose="02020603050405020304" pitchFamily="18" charset="0"/>
                <a:cs typeface="Times New Roman" panose="02020603050405020304" pitchFamily="18" charset="0"/>
              </a:rPr>
              <a:t> for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strengthening</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curricula</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en-NZ" sz="120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US" sz="1200">
                <a:effectLst/>
                <a:latin typeface="Arial" panose="020B0604020202020204" pitchFamily="34" charset="0"/>
                <a:ea typeface="Times New Roman" panose="02020603050405020304" pitchFamily="18" charset="0"/>
                <a:cs typeface="Times New Roman" panose="02020603050405020304" pitchFamily="18" charset="0"/>
              </a:rPr>
              <a:t>In 2017, a Ministerial Advisory Group was established in 2017 and developed recommendations for strengthening curricula.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US" sz="1200">
                <a:effectLst/>
                <a:latin typeface="Arial" panose="020B0604020202020204" pitchFamily="34" charset="0"/>
                <a:ea typeface="Times New Roman" panose="02020603050405020304" pitchFamily="18" charset="0"/>
                <a:cs typeface="Times New Roman" panose="02020603050405020304" pitchFamily="18" charset="0"/>
              </a:rPr>
              <a:t>At the time, the curriculum’s flexibility was contributing to variable outcomes across and within schools and kura, potentially burdening teachers who had to act as curriculum designers.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15000"/>
              </a:lnSpc>
              <a:buFont typeface="Symbol" panose="05050102010706020507" pitchFamily="18" charset="2"/>
              <a:buChar char=""/>
            </a:pPr>
            <a:r>
              <a:rPr lang="mi-NZ" sz="1200" err="1">
                <a:effectLst/>
                <a:latin typeface="Arial" panose="020B0604020202020204" pitchFamily="34" charset="0"/>
                <a:ea typeface="Times New Roman" panose="02020603050405020304" pitchFamily="18" charset="0"/>
                <a:cs typeface="Times New Roman" panose="02020603050405020304" pitchFamily="18" charset="0"/>
              </a:rPr>
              <a:t>As</a:t>
            </a:r>
            <a:r>
              <a:rPr lang="mi-NZ" sz="1200">
                <a:effectLst/>
                <a:latin typeface="Arial" panose="020B0604020202020204" pitchFamily="34" charset="0"/>
                <a:ea typeface="Times New Roman" panose="02020603050405020304" pitchFamily="18" charset="0"/>
                <a:cs typeface="Times New Roman" panose="02020603050405020304" pitchFamily="18" charset="0"/>
              </a:rPr>
              <a:t> a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result</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of</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flexible</a:t>
            </a:r>
            <a:r>
              <a:rPr lang="mi-NZ" sz="1200">
                <a:effectLst/>
                <a:latin typeface="Arial" panose="020B0604020202020204" pitchFamily="34" charset="0"/>
                <a:ea typeface="Times New Roman" panose="02020603050405020304" pitchFamily="18" charset="0"/>
                <a:cs typeface="Times New Roman" panose="02020603050405020304" pitchFamily="18" charset="0"/>
              </a:rPr>
              <a:t> 2007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curriculum</a:t>
            </a:r>
            <a:r>
              <a:rPr lang="mi-NZ" sz="1200">
                <a:effectLst/>
                <a:latin typeface="Arial" panose="020B0604020202020204" pitchFamily="34" charset="0"/>
                <a:ea typeface="Times New Roman" panose="02020603050405020304" pitchFamily="18" charset="0"/>
                <a:cs typeface="Times New Roman" panose="02020603050405020304" pitchFamily="18" charset="0"/>
              </a:rPr>
              <a:t> 2500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schools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developed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their</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own</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varied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local</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curriculum</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progressions</a:t>
            </a:r>
            <a:r>
              <a:rPr lang="mi-NZ" sz="1200">
                <a:effectLst/>
                <a:latin typeface="Arial" panose="020B0604020202020204" pitchFamily="34" charset="0"/>
                <a:ea typeface="Times New Roman" panose="02020603050405020304" pitchFamily="18" charset="0"/>
                <a:cs typeface="Times New Roman" panose="02020603050405020304" pitchFamily="18" charset="0"/>
              </a:rPr>
              <a:t>.</a:t>
            </a:r>
            <a:r>
              <a:rPr lang="en-NZ" sz="120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15000"/>
              </a:lnSpc>
              <a:buFont typeface="Symbol" panose="05050102010706020507" pitchFamily="18" charset="2"/>
              <a:buChar char=""/>
            </a:pPr>
            <a:r>
              <a:rPr lang="mi-NZ" sz="1200" err="1">
                <a:effectLst/>
                <a:latin typeface="Arial" panose="020B0604020202020204" pitchFamily="34" charset="0"/>
                <a:ea typeface="Times New Roman" panose="02020603050405020304" pitchFamily="18" charset="0"/>
                <a:cs typeface="Times New Roman" panose="02020603050405020304" pitchFamily="18" charset="0"/>
              </a:rPr>
              <a:t>There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was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not</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enough</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clarity</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on</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what</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how</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to</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teach</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what</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progress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learners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should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have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made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on</a:t>
            </a:r>
            <a:r>
              <a:rPr lang="mi-NZ" sz="1200">
                <a:effectLst/>
                <a:latin typeface="Arial" panose="020B0604020202020204" pitchFamily="34" charset="0"/>
                <a:ea typeface="Times New Roman" panose="02020603050405020304" pitchFamily="18" charset="0"/>
                <a:cs typeface="Times New Roman" panose="02020603050405020304" pitchFamily="18" charset="0"/>
              </a:rPr>
              <a:t> a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year-by-year</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basis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There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was</a:t>
            </a:r>
            <a:r>
              <a:rPr lang="mi-NZ" sz="1200">
                <a:effectLst/>
                <a:latin typeface="Arial" panose="020B0604020202020204" pitchFamily="34" charset="0"/>
                <a:ea typeface="Times New Roman" panose="02020603050405020304" pitchFamily="18" charset="0"/>
                <a:cs typeface="Times New Roman" panose="02020603050405020304" pitchFamily="18" charset="0"/>
              </a:rPr>
              <a:t> a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need</a:t>
            </a:r>
            <a:r>
              <a:rPr lang="mi-NZ" sz="1200">
                <a:effectLst/>
                <a:latin typeface="Arial" panose="020B0604020202020204" pitchFamily="34" charset="0"/>
                <a:ea typeface="Times New Roman" panose="02020603050405020304" pitchFamily="18" charset="0"/>
                <a:cs typeface="Times New Roman" panose="02020603050405020304" pitchFamily="18" charset="0"/>
              </a:rPr>
              <a:t> for more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granular</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guidance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to</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reduce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teachers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cognitive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load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These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issues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have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resulted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in</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variance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in</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teaching</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practice</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inequitable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outcomes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across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New</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Zealand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en-NZ" sz="120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15000"/>
              </a:lnSpc>
              <a:buFont typeface="Symbol" panose="05050102010706020507" pitchFamily="18" charset="2"/>
              <a:buChar char=""/>
            </a:pPr>
            <a:r>
              <a:rPr lang="mi-NZ" sz="1200">
                <a:effectLst/>
                <a:latin typeface="Arial" panose="020B0604020202020204" pitchFamily="34" charset="0"/>
                <a:ea typeface="Times New Roman" panose="02020603050405020304" pitchFamily="18" charset="0"/>
                <a:cs typeface="Times New Roman" panose="02020603050405020304" pitchFamily="18" charset="0"/>
              </a:rPr>
              <a:t>A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decision</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was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made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to</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revised</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redesign</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a:effectLst/>
                <a:latin typeface="Arial" panose="020B0604020202020204" pitchFamily="34" charset="0"/>
                <a:ea typeface="Times New Roman" panose="02020603050405020304" pitchFamily="18" charset="0"/>
                <a:cs typeface="Times New Roman" panose="02020603050405020304" pitchFamily="18" charset="0"/>
              </a:rPr>
              <a:t> National Curriculum (NZ Curriculum and Te Marautanga o Aotearoa)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to</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address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these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concerns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en-NZ" sz="120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15000"/>
              </a:lnSpc>
              <a:buFont typeface="Symbol" panose="05050102010706020507" pitchFamily="18" charset="2"/>
              <a:buChar char=""/>
            </a:pPr>
            <a:r>
              <a:rPr lang="mi-NZ" sz="1200" err="1">
                <a:effectLst/>
                <a:latin typeface="Arial" panose="020B0604020202020204" pitchFamily="34" charset="0"/>
                <a:ea typeface="Times New Roman" panose="02020603050405020304" pitchFamily="18" charset="0"/>
                <a:cs typeface="Times New Roman" panose="02020603050405020304" pitchFamily="18" charset="0"/>
              </a:rPr>
              <a:t>We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consulted</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engaged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widely</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across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New</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Zealand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reflecting</a:t>
            </a:r>
            <a:r>
              <a:rPr lang="mi-NZ" sz="1200">
                <a:effectLst/>
                <a:latin typeface="Arial" panose="020B0604020202020204" pitchFamily="34" charset="0"/>
                <a:ea typeface="Times New Roman" panose="02020603050405020304" pitchFamily="18" charset="0"/>
                <a:cs typeface="Times New Roman" panose="02020603050405020304" pitchFamily="18" charset="0"/>
              </a:rPr>
              <a:t> a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range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of</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voices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including</a:t>
            </a:r>
            <a:r>
              <a:rPr lang="mi-NZ" sz="1200">
                <a:effectLst/>
                <a:latin typeface="Arial" panose="020B0604020202020204" pitchFamily="34" charset="0"/>
                <a:ea typeface="Times New Roman" panose="02020603050405020304" pitchFamily="18" charset="0"/>
                <a:cs typeface="Times New Roman" panose="02020603050405020304" pitchFamily="18" charset="0"/>
              </a:rPr>
              <a:t> iwi,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sector</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peak</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bodies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academics</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experts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groups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with</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learning</a:t>
            </a:r>
            <a:r>
              <a:rPr lang="mi-NZ" sz="1200">
                <a:effectLst/>
                <a:latin typeface="Arial" panose="020B0604020202020204" pitchFamily="34" charset="0"/>
                <a:ea typeface="Times New Roman" panose="02020603050405020304" pitchFamily="18" charset="0"/>
                <a:cs typeface="Times New Roman" panose="02020603050405020304" pitchFamily="18" charset="0"/>
              </a:rPr>
              <a:t> support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needs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organisations</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agencies</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general-public</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en-NZ" sz="120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15000"/>
              </a:lnSpc>
              <a:buFont typeface="Symbol" panose="05050102010706020507" pitchFamily="18" charset="2"/>
              <a:buChar char=""/>
            </a:pPr>
            <a:r>
              <a:rPr lang="mi-NZ" sz="1200">
                <a:effectLst/>
                <a:latin typeface="Arial" panose="020B0604020202020204" pitchFamily="34" charset="0"/>
                <a:ea typeface="Times New Roman" panose="02020603050405020304" pitchFamily="18" charset="0"/>
                <a:cs typeface="Times New Roman" panose="02020603050405020304" pitchFamily="18" charset="0"/>
              </a:rPr>
              <a:t>For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New</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Zealand</a:t>
            </a:r>
            <a:r>
              <a:rPr lang="mi-NZ" sz="1200">
                <a:effectLst/>
                <a:latin typeface="Arial" panose="020B0604020202020204" pitchFamily="34" charset="0"/>
                <a:ea typeface="Times New Roman" panose="02020603050405020304" pitchFamily="18" charset="0"/>
                <a:cs typeface="Times New Roman" panose="02020603050405020304" pitchFamily="18" charset="0"/>
              </a:rPr>
              <a:t> Curriculum (NZC)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developed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en-US" sz="1200" b="1">
                <a:effectLst/>
                <a:latin typeface="Arial" panose="020B0604020202020204" pitchFamily="34" charset="0"/>
                <a:ea typeface="Times New Roman" panose="02020603050405020304" pitchFamily="18" charset="0"/>
                <a:cs typeface="Times New Roman" panose="02020603050405020304" pitchFamily="18" charset="0"/>
              </a:rPr>
              <a:t>Te Mātaiaho | The New Zealand Curriculum | The New Zealand Curriculum </a:t>
            </a:r>
            <a:r>
              <a:rPr lang="mi-NZ" sz="1200" b="1">
                <a:effectLst/>
                <a:latin typeface="Arial" panose="020B0604020202020204" pitchFamily="34" charset="0"/>
                <a:ea typeface="Times New Roman" panose="02020603050405020304" pitchFamily="18" charset="0"/>
                <a:cs typeface="Times New Roman" panose="02020603050405020304" pitchFamily="18" charset="0"/>
              </a:rPr>
              <a:t>|</a:t>
            </a:r>
            <a:r>
              <a:rPr lang="mi-NZ" sz="1200" b="1"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b="1">
                <a:effectLst/>
                <a:latin typeface="Arial" panose="020B0604020202020204" pitchFamily="34" charset="0"/>
                <a:ea typeface="Times New Roman" panose="02020603050405020304" pitchFamily="18" charset="0"/>
                <a:cs typeface="Times New Roman" panose="02020603050405020304" pitchFamily="18" charset="0"/>
              </a:rPr>
              <a:t> </a:t>
            </a:r>
            <a:r>
              <a:rPr lang="mi-NZ" sz="1200" b="1" err="1">
                <a:effectLst/>
                <a:latin typeface="Arial" panose="020B0604020202020204" pitchFamily="34" charset="0"/>
                <a:ea typeface="Times New Roman" panose="02020603050405020304" pitchFamily="18" charset="0"/>
                <a:cs typeface="Times New Roman" panose="02020603050405020304" pitchFamily="18" charset="0"/>
              </a:rPr>
              <a:t>New</a:t>
            </a:r>
            <a:r>
              <a:rPr lang="mi-NZ" sz="1200" b="1">
                <a:effectLst/>
                <a:latin typeface="Arial" panose="020B0604020202020204" pitchFamily="34" charset="0"/>
                <a:ea typeface="Times New Roman" panose="02020603050405020304" pitchFamily="18" charset="0"/>
                <a:cs typeface="Times New Roman" panose="02020603050405020304" pitchFamily="18" charset="0"/>
              </a:rPr>
              <a:t> </a:t>
            </a:r>
            <a:r>
              <a:rPr lang="mi-NZ" sz="1200" b="1" err="1">
                <a:effectLst/>
                <a:latin typeface="Arial" panose="020B0604020202020204" pitchFamily="34" charset="0"/>
                <a:ea typeface="Times New Roman" panose="02020603050405020304" pitchFamily="18" charset="0"/>
                <a:cs typeface="Times New Roman" panose="02020603050405020304" pitchFamily="18" charset="0"/>
              </a:rPr>
              <a:t>Zealand</a:t>
            </a:r>
            <a:r>
              <a:rPr lang="mi-NZ" sz="1200" b="1">
                <a:effectLst/>
                <a:latin typeface="Arial" panose="020B0604020202020204" pitchFamily="34" charset="0"/>
                <a:ea typeface="Times New Roman" panose="02020603050405020304" pitchFamily="18" charset="0"/>
                <a:cs typeface="Times New Roman" panose="02020603050405020304" pitchFamily="18" charset="0"/>
              </a:rPr>
              <a:t> Curriculum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as</a:t>
            </a:r>
            <a:r>
              <a:rPr lang="mi-NZ" sz="1200">
                <a:effectLst/>
                <a:latin typeface="Arial" panose="020B0604020202020204" pitchFamily="34" charset="0"/>
                <a:ea typeface="Times New Roman" panose="02020603050405020304" pitchFamily="18" charset="0"/>
                <a:cs typeface="Times New Roman" panose="02020603050405020304" pitchFamily="18" charset="0"/>
              </a:rPr>
              <a:t> a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framework</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which</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has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been</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widely</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consulted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on</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en-NZ" sz="120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15000"/>
              </a:lnSpc>
              <a:buFont typeface="Symbol" panose="05050102010706020507" pitchFamily="18" charset="2"/>
              <a:buChar char=""/>
            </a:pPr>
            <a:r>
              <a:rPr lang="en-US" sz="1200">
                <a:effectLst/>
                <a:latin typeface="Arial" panose="020B0604020202020204" pitchFamily="34" charset="0"/>
                <a:ea typeface="Times New Roman" panose="02020603050405020304" pitchFamily="18" charset="0"/>
                <a:cs typeface="Times New Roman" panose="02020603050405020304" pitchFamily="18" charset="0"/>
              </a:rPr>
              <a:t>Te Mātaiaho | The New Zealand Curriculum | The New Zealand Curriculum </a:t>
            </a:r>
            <a:r>
              <a:rPr lang="mi-NZ" sz="1200">
                <a:effectLst/>
                <a:latin typeface="Arial" panose="020B0604020202020204" pitchFamily="34" charset="0"/>
                <a:ea typeface="Times New Roman" panose="02020603050405020304" pitchFamily="18" charset="0"/>
                <a:cs typeface="Times New Roman" panose="02020603050405020304" pitchFamily="18" charset="0"/>
              </a:rPr>
              <a:t>|</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New</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Zealand</a:t>
            </a:r>
            <a:r>
              <a:rPr lang="mi-NZ" sz="1200">
                <a:effectLst/>
                <a:latin typeface="Arial" panose="020B0604020202020204" pitchFamily="34" charset="0"/>
                <a:ea typeface="Times New Roman" panose="02020603050405020304" pitchFamily="18" charset="0"/>
                <a:cs typeface="Times New Roman" panose="02020603050405020304" pitchFamily="18" charset="0"/>
              </a:rPr>
              <a:t> Curriculum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clear</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curriculum</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national</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that</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teachers</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kaiako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bring</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it</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to</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full</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life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in</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classroom</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through</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local</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national</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global</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contexts</a:t>
            </a:r>
            <a:r>
              <a:rPr lang="mi-NZ" sz="1200">
                <a:effectLst/>
                <a:latin typeface="Arial" panose="020B0604020202020204" pitchFamily="34" charset="0"/>
                <a:ea typeface="Times New Roman" panose="02020603050405020304" pitchFamily="18" charset="0"/>
                <a:cs typeface="Times New Roman" panose="02020603050405020304" pitchFamily="18" charset="0"/>
              </a:rPr>
              <a:t>.</a:t>
            </a:r>
            <a:r>
              <a:rPr lang="en-NZ" sz="120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15000"/>
              </a:lnSpc>
              <a:buFont typeface="Symbol" panose="05050102010706020507" pitchFamily="18" charset="2"/>
              <a:buChar char=""/>
            </a:pPr>
            <a:r>
              <a:rPr lang="en-US" sz="1200">
                <a:effectLst/>
                <a:latin typeface="Arial" panose="020B0604020202020204" pitchFamily="34" charset="0"/>
                <a:ea typeface="Times New Roman" panose="02020603050405020304" pitchFamily="18" charset="0"/>
                <a:cs typeface="Times New Roman" panose="02020603050405020304" pitchFamily="18" charset="0"/>
              </a:rPr>
              <a:t>Te Mātaiaho | The New Zealand Curriculum | The New Zealand Curriculum </a:t>
            </a:r>
            <a:r>
              <a:rPr lang="mi-NZ" sz="1200">
                <a:effectLst/>
                <a:latin typeface="Arial" panose="020B0604020202020204" pitchFamily="34" charset="0"/>
                <a:ea typeface="Times New Roman" panose="02020603050405020304" pitchFamily="18" charset="0"/>
                <a:cs typeface="Times New Roman" panose="02020603050405020304" pitchFamily="18" charset="0"/>
              </a:rPr>
              <a:t>|</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New</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Zealand</a:t>
            </a:r>
            <a:r>
              <a:rPr lang="mi-NZ" sz="1200">
                <a:effectLst/>
                <a:latin typeface="Arial" panose="020B0604020202020204" pitchFamily="34" charset="0"/>
                <a:ea typeface="Times New Roman" panose="02020603050405020304" pitchFamily="18" charset="0"/>
                <a:cs typeface="Times New Roman" panose="02020603050405020304" pitchFamily="18" charset="0"/>
              </a:rPr>
              <a:t> Curriculum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remains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as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framework</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but</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with</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some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key</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changes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to</a:t>
            </a:r>
            <a:r>
              <a:rPr lang="mi-NZ" sz="1200">
                <a:effectLst/>
                <a:latin typeface="Arial" panose="020B0604020202020204" pitchFamily="34" charset="0"/>
                <a:ea typeface="Times New Roman" panose="02020603050405020304" pitchFamily="18" charset="0"/>
                <a:cs typeface="Times New Roman" panose="02020603050405020304" pitchFamily="18" charset="0"/>
              </a:rPr>
              <a:t> make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it</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clearer</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easier</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to</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use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following</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your</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feedback</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to</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work</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with</a:t>
            </a:r>
            <a:r>
              <a:rPr lang="mi-NZ" sz="1200">
                <a:effectLst/>
                <a:latin typeface="Arial" panose="020B0604020202020204" pitchFamily="34" charset="0"/>
                <a:ea typeface="Times New Roman" panose="02020603050405020304" pitchFamily="18" charset="0"/>
                <a:cs typeface="Times New Roman" panose="02020603050405020304" pitchFamily="18" charset="0"/>
              </a:rPr>
              <a:t> a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knowledge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rich</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evidence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based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national</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curriculum</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en-NZ" sz="120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15000"/>
              </a:lnSpc>
              <a:buFont typeface="Symbol" panose="05050102010706020507" pitchFamily="18" charset="2"/>
              <a:buChar char=""/>
            </a:pPr>
            <a:r>
              <a:rPr lang="mi-NZ" sz="1200">
                <a:effectLst/>
                <a:latin typeface="Arial" panose="020B0604020202020204" pitchFamily="34" charset="0"/>
                <a:ea typeface="Times New Roman" panose="02020603050405020304" pitchFamily="18" charset="0"/>
                <a:cs typeface="Times New Roman" panose="02020603050405020304" pitchFamily="18" charset="0"/>
              </a:rPr>
              <a:t>The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implications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of</a:t>
            </a:r>
            <a:r>
              <a:rPr lang="mi-NZ" sz="1200">
                <a:effectLst/>
                <a:latin typeface="Arial" panose="020B0604020202020204" pitchFamily="34" charset="0"/>
                <a:ea typeface="Times New Roman" panose="02020603050405020304" pitchFamily="18" charset="0"/>
                <a:cs typeface="Times New Roman" panose="02020603050405020304" pitchFamily="18" charset="0"/>
              </a:rPr>
              <a:t> a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highly</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flexible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national</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curricula</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burden</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on</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teachers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was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beginning</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to</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show</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Results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from</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national</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international</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studies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e.g</a:t>
            </a:r>
            <a:r>
              <a:rPr lang="mi-NZ" sz="1200">
                <a:effectLst/>
                <a:latin typeface="Arial" panose="020B0604020202020204" pitchFamily="34" charset="0"/>
                <a:ea typeface="Times New Roman" panose="02020603050405020304" pitchFamily="18" charset="0"/>
                <a:cs typeface="Times New Roman" panose="02020603050405020304" pitchFamily="18" charset="0"/>
              </a:rPr>
              <a:t>., NMSSA, PISA, TIMSS and PIRLS)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demonstrated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persistent</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inequities</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decade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of</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declining</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maths</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literacy</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results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en-NZ" sz="120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15000"/>
              </a:lnSpc>
              <a:buFont typeface="Symbol" panose="05050102010706020507" pitchFamily="18" charset="2"/>
              <a:buChar char=""/>
            </a:pPr>
            <a:r>
              <a:rPr lang="mi-NZ" sz="1200">
                <a:effectLst/>
                <a:latin typeface="Arial" panose="020B0604020202020204" pitchFamily="34" charset="0"/>
                <a:ea typeface="Times New Roman" panose="02020603050405020304" pitchFamily="18" charset="0"/>
                <a:cs typeface="Times New Roman" panose="02020603050405020304" pitchFamily="18" charset="0"/>
              </a:rPr>
              <a:t>A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new</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independent</a:t>
            </a:r>
            <a:r>
              <a:rPr lang="mi-NZ" sz="1200">
                <a:effectLst/>
                <a:latin typeface="Arial" panose="020B0604020202020204" pitchFamily="34" charset="0"/>
                <a:ea typeface="Times New Roman" panose="02020603050405020304" pitchFamily="18" charset="0"/>
                <a:cs typeface="Times New Roman" panose="02020603050405020304" pitchFamily="18" charset="0"/>
              </a:rPr>
              <a:t> MAG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was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appointed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in</a:t>
            </a:r>
            <a:r>
              <a:rPr lang="mi-NZ" sz="1200">
                <a:effectLst/>
                <a:latin typeface="Arial" panose="020B0604020202020204" pitchFamily="34" charset="0"/>
                <a:ea typeface="Times New Roman" panose="02020603050405020304" pitchFamily="18" charset="0"/>
                <a:cs typeface="Times New Roman" panose="02020603050405020304" pitchFamily="18" charset="0"/>
              </a:rPr>
              <a:t> 2023,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to</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review</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a:effectLst/>
                <a:latin typeface="Arial" panose="020B0604020202020204" pitchFamily="34" charset="0"/>
                <a:ea typeface="Times New Roman" panose="02020603050405020304" pitchFamily="18" charset="0"/>
                <a:cs typeface="Times New Roman" panose="02020603050405020304" pitchFamily="18" charset="0"/>
              </a:rPr>
              <a:t> NZC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revised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to</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date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as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well</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as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draft</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Common</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Practice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Model</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15000"/>
              </a:lnSpc>
              <a:buFont typeface="Symbol" panose="05050102010706020507" pitchFamily="18" charset="2"/>
              <a:buChar char=""/>
            </a:pPr>
            <a:r>
              <a:rPr lang="mi-NZ" sz="1200">
                <a:effectLst/>
                <a:latin typeface="Arial" panose="020B0604020202020204" pitchFamily="34" charset="0"/>
                <a:ea typeface="Times New Roman" panose="02020603050405020304" pitchFamily="18" charset="0"/>
                <a:cs typeface="Times New Roman" panose="02020603050405020304" pitchFamily="18" charset="0"/>
              </a:rPr>
              <a:t>The MAG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recommended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it</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would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be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most</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useful</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to</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have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these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combined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into</a:t>
            </a:r>
            <a:r>
              <a:rPr lang="mi-NZ" sz="1200">
                <a:effectLst/>
                <a:latin typeface="Arial" panose="020B0604020202020204" pitchFamily="34" charset="0"/>
                <a:ea typeface="Times New Roman" panose="02020603050405020304" pitchFamily="18" charset="0"/>
                <a:cs typeface="Times New Roman" panose="02020603050405020304" pitchFamily="18" charset="0"/>
              </a:rPr>
              <a:t> one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document</a:t>
            </a:r>
            <a:r>
              <a:rPr lang="mi-NZ" sz="1200">
                <a:effectLst/>
                <a:latin typeface="Arial" panose="020B0604020202020204" pitchFamily="34" charset="0"/>
                <a:ea typeface="Times New Roman" panose="02020603050405020304" pitchFamily="18" charset="0"/>
                <a:cs typeface="Times New Roman" panose="02020603050405020304" pitchFamily="18" charset="0"/>
              </a:rPr>
              <a:t> for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each</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curriculum</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en-NZ" sz="120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15000"/>
              </a:lnSpc>
              <a:buFont typeface="Symbol" panose="05050102010706020507" pitchFamily="18" charset="2"/>
              <a:buChar char=""/>
            </a:pPr>
            <a:r>
              <a:rPr lang="mi-NZ" sz="1200" err="1">
                <a:effectLst/>
                <a:latin typeface="Arial" panose="020B0604020202020204" pitchFamily="34" charset="0"/>
                <a:ea typeface="Times New Roman" panose="02020603050405020304" pitchFamily="18" charset="0"/>
                <a:cs typeface="Times New Roman" panose="02020603050405020304" pitchFamily="18" charset="0"/>
              </a:rPr>
              <a:t>That</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means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combining</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ed</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redesigned</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knowledge-rich</a:t>
            </a:r>
            <a:r>
              <a:rPr lang="mi-NZ" sz="1200">
                <a:effectLst/>
                <a:latin typeface="Arial" panose="020B0604020202020204" pitchFamily="34" charset="0"/>
                <a:ea typeface="Times New Roman" panose="02020603050405020304" pitchFamily="18" charset="0"/>
                <a:cs typeface="Times New Roman" panose="02020603050405020304" pitchFamily="18" charset="0"/>
              </a:rPr>
              <a:t> NZC for </a:t>
            </a:r>
            <a:r>
              <a:rPr lang="en-US" sz="1200">
                <a:effectLst/>
                <a:latin typeface="Arial" panose="020B0604020202020204" pitchFamily="34" charset="0"/>
                <a:ea typeface="Times New Roman" panose="02020603050405020304" pitchFamily="18" charset="0"/>
                <a:cs typeface="Times New Roman" panose="02020603050405020304" pitchFamily="18" charset="0"/>
              </a:rPr>
              <a:t>English Years 0-6 and mathematics and statistics Years 0-8</a:t>
            </a:r>
            <a:r>
              <a:rPr lang="mi-NZ" sz="1200">
                <a:effectLst/>
                <a:latin typeface="Arial" panose="020B0604020202020204" pitchFamily="34" charset="0"/>
                <a:ea typeface="Times New Roman" panose="02020603050405020304" pitchFamily="18" charset="0"/>
                <a:cs typeface="Times New Roman" panose="02020603050405020304" pitchFamily="18" charset="0"/>
              </a:rPr>
              <a:t>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statistics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with</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Common</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Practice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Model</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Having</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this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content</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in</a:t>
            </a:r>
            <a:r>
              <a:rPr lang="mi-NZ" sz="1200">
                <a:effectLst/>
                <a:latin typeface="Arial" panose="020B0604020202020204" pitchFamily="34" charset="0"/>
                <a:ea typeface="Times New Roman" panose="02020603050405020304" pitchFamily="18" charset="0"/>
                <a:cs typeface="Times New Roman" panose="02020603050405020304" pitchFamily="18" charset="0"/>
              </a:rPr>
              <a:t> one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document</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will</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provide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teachers</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kaiako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easy</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access</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to</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information</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that</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they</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need</a:t>
            </a:r>
            <a:r>
              <a:rPr lang="mi-NZ" sz="1200">
                <a:effectLst/>
                <a:latin typeface="Arial" panose="020B0604020202020204" pitchFamily="34" charset="0"/>
                <a:ea typeface="Times New Roman" panose="02020603050405020304" pitchFamily="18" charset="0"/>
                <a:cs typeface="Times New Roman" panose="02020603050405020304" pitchFamily="18" charset="0"/>
              </a:rPr>
              <a:t> for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what</a:t>
            </a:r>
            <a:r>
              <a:rPr lang="mi-NZ" sz="1200">
                <a:effectLst/>
                <a:latin typeface="Arial" panose="020B0604020202020204" pitchFamily="34" charset="0"/>
                <a:ea typeface="Times New Roman" panose="02020603050405020304" pitchFamily="18" charset="0"/>
                <a:cs typeface="Times New Roman" panose="02020603050405020304" pitchFamily="18" charset="0"/>
              </a:rPr>
              <a:t>”, and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how</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of</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their</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teaching</a:t>
            </a:r>
            <a:r>
              <a:rPr lang="mi-NZ" sz="1200">
                <a:effectLst/>
                <a:latin typeface="Arial" panose="020B0604020202020204" pitchFamily="34" charset="0"/>
                <a:ea typeface="Times New Roman" panose="02020603050405020304" pitchFamily="18" charset="0"/>
                <a:cs typeface="Times New Roman" panose="02020603050405020304" pitchFamily="18" charset="0"/>
              </a:rPr>
              <a:t> </a:t>
            </a:r>
            <a:r>
              <a:rPr lang="mi-NZ" sz="1200" err="1">
                <a:effectLst/>
                <a:latin typeface="Arial" panose="020B0604020202020204" pitchFamily="34" charset="0"/>
                <a:ea typeface="Times New Roman" panose="02020603050405020304" pitchFamily="18" charset="0"/>
                <a:cs typeface="Times New Roman" panose="02020603050405020304" pitchFamily="18" charset="0"/>
              </a:rPr>
              <a:t>programmes</a:t>
            </a:r>
            <a:r>
              <a:rPr lang="mi-NZ" sz="1200">
                <a:effectLst/>
                <a:latin typeface="Arial" panose="020B0604020202020204" pitchFamily="34" charset="0"/>
                <a:ea typeface="Times New Roman" panose="02020603050405020304" pitchFamily="18" charset="0"/>
                <a:cs typeface="Times New Roman" panose="02020603050405020304" pitchFamily="18" charset="0"/>
              </a:rPr>
              <a:t>.</a:t>
            </a:r>
            <a:r>
              <a:rPr lang="en-NZ" sz="1200">
                <a:effectLst/>
                <a:latin typeface="Arial" panose="020B0604020202020204" pitchFamily="34" charset="0"/>
                <a:ea typeface="Times New Roman" panose="02020603050405020304" pitchFamily="18" charset="0"/>
                <a:cs typeface="Times New Roman" panose="02020603050405020304" pitchFamily="18" charset="0"/>
              </a:rPr>
              <a:t>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a:p>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7</a:t>
            </a:fld>
            <a:endParaRPr lang="en-NZ"/>
          </a:p>
        </p:txBody>
      </p:sp>
    </p:spTree>
    <p:extLst>
      <p:ext uri="{BB962C8B-B14F-4D97-AF65-F5344CB8AC3E}">
        <p14:creationId xmlns:p14="http://schemas.microsoft.com/office/powerpoint/2010/main" val="135041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NZ" sz="1800">
                <a:effectLst/>
                <a:latin typeface="Calibri" panose="020F0502020204030204" pitchFamily="34" charset="0"/>
                <a:ea typeface="Times New Roman" panose="02020603050405020304" pitchFamily="18" charset="0"/>
              </a:rPr>
              <a:t>You will learn how the design of the  </a:t>
            </a:r>
            <a:r>
              <a:rPr lang="en-US" sz="1800">
                <a:effectLst/>
                <a:latin typeface="Calibri" panose="020F0502020204030204" pitchFamily="34" charset="0"/>
                <a:ea typeface="Times New Roman" panose="02020603050405020304" pitchFamily="18" charset="0"/>
              </a:rPr>
              <a:t>English Years 0-6 and mathematics and statistics Years 0-8</a:t>
            </a:r>
            <a:r>
              <a:rPr lang="en-NZ" sz="1800">
                <a:effectLst/>
                <a:latin typeface="Calibri" panose="020F0502020204030204" pitchFamily="34" charset="0"/>
                <a:ea typeface="Times New Roman" panose="02020603050405020304" pitchFamily="18" charset="0"/>
              </a:rPr>
              <a:t> learning areas, bring clarity and ease of use from the 2007 National Curriculum (slide 5).  The New Zealand Curriculum will be knowledge-rich, informed by the science of learning, and framed within the whakapapa of Te Mātaiaho.  The structure of the learning areas will provide teachers the clarity of what to teach, when to teach and how, through the approaches that bring knowledge rich learning.</a:t>
            </a:r>
          </a:p>
          <a:p>
            <a:pPr algn="l" fontAlgn="base"/>
            <a:endParaRPr lang="en-NZ" sz="1800">
              <a:effectLst/>
              <a:latin typeface="Calibri" panose="020F0502020204030204" pitchFamily="34" charset="0"/>
              <a:ea typeface="Times New Roman" panose="02020603050405020304" pitchFamily="18" charset="0"/>
            </a:endParaRPr>
          </a:p>
          <a:p>
            <a:pPr algn="l" fontAlgn="base"/>
            <a:r>
              <a:rPr lang="en-NZ" sz="1800">
                <a:effectLst/>
                <a:latin typeface="Calibri" panose="020F0502020204030204" pitchFamily="34" charset="0"/>
                <a:ea typeface="Times New Roman" panose="02020603050405020304" pitchFamily="18" charset="0"/>
              </a:rPr>
              <a:t>Activity:</a:t>
            </a:r>
          </a:p>
          <a:p>
            <a:pPr marL="0" marR="0" lvl="0" indent="0" algn="l" defTabSz="914400" rtl="0" eaLnBrk="1" fontAlgn="base" latinLnBrk="0" hangingPunct="1">
              <a:lnSpc>
                <a:spcPct val="100000"/>
              </a:lnSpc>
              <a:spcBef>
                <a:spcPts val="0"/>
              </a:spcBef>
              <a:spcAft>
                <a:spcPts val="0"/>
              </a:spcAft>
              <a:buClrTx/>
              <a:buSzTx/>
              <a:buFontTx/>
              <a:buNone/>
              <a:tabLst/>
              <a:defRPr/>
            </a:pPr>
            <a:r>
              <a:rPr lang="en-NZ" sz="1800" b="1">
                <a:solidFill>
                  <a:srgbClr val="ED7D31"/>
                </a:solidFill>
                <a:effectLst/>
                <a:latin typeface="Calibri" panose="020F0502020204030204" pitchFamily="34" charset="0"/>
                <a:ea typeface="Times New Roman" panose="02020603050405020304" pitchFamily="18" charset="0"/>
              </a:rPr>
              <a:t>Recognise</a:t>
            </a:r>
            <a:r>
              <a:rPr lang="en-NZ" sz="1800">
                <a:effectLst/>
                <a:latin typeface="Calibri" panose="020F0502020204030204" pitchFamily="34" charset="0"/>
                <a:ea typeface="Times New Roman" panose="02020603050405020304" pitchFamily="18" charset="0"/>
              </a:rPr>
              <a:t> the constraints of working in the current curriculum learning areas:  (Slide 4)  Reflect on the content of the current 2007 learning areas – How clear and easy to use is the current curriculum?  </a:t>
            </a:r>
            <a:r>
              <a:rPr lang="en-NZ" sz="1800">
                <a:effectLst/>
                <a:latin typeface="Calibri" panose="020F0502020204030204" pitchFamily="34" charset="0"/>
                <a:ea typeface="Yu Gothic Light" panose="020B0300000000000000" pitchFamily="34" charset="-128"/>
              </a:rPr>
              <a:t> How does the 2007 curriculum show progression in student learning?  What guidance does the curriculum offer as to what to teach, when to teach and how to teach?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NZ" sz="1800">
              <a:effectLst/>
              <a:latin typeface="Calibri" panose="020F0502020204030204" pitchFamily="34" charset="0"/>
              <a:ea typeface="Yu Gothic Light" panose="020B0300000000000000" pitchFamily="34" charset="-128"/>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NZ" sz="1800">
                <a:effectLst/>
                <a:latin typeface="Calibri" panose="020F0502020204030204" pitchFamily="34" charset="0"/>
                <a:ea typeface="Yu Gothic Light" panose="020B0300000000000000" pitchFamily="34" charset="-128"/>
              </a:rPr>
              <a:t>How would this level of detail be beneficial?  And to whom?</a:t>
            </a:r>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8</a:t>
            </a:fld>
            <a:endParaRPr lang="en-NZ"/>
          </a:p>
        </p:txBody>
      </p:sp>
    </p:spTree>
    <p:extLst>
      <p:ext uri="{BB962C8B-B14F-4D97-AF65-F5344CB8AC3E}">
        <p14:creationId xmlns:p14="http://schemas.microsoft.com/office/powerpoint/2010/main" val="1937217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a:t>Help teachers get a sense of familiarity in the content from the drafts of Te Mātaiaho | The New Zealand Curriculum, </a:t>
            </a:r>
            <a:r>
              <a:rPr lang="en-US" sz="1200"/>
              <a:t>English Years 0-6 and mathematics and statistics Years 0-8 </a:t>
            </a:r>
            <a:r>
              <a:rPr lang="en-NZ" sz="1200"/>
              <a:t>and Social Sciences</a:t>
            </a:r>
          </a:p>
          <a:p>
            <a:endParaRPr lang="en-NZ" sz="1200"/>
          </a:p>
          <a:p>
            <a:pPr algn="l" fontAlgn="base"/>
            <a:r>
              <a:rPr lang="en-NZ" sz="1800">
                <a:effectLst/>
                <a:latin typeface="Calibri" panose="020F0502020204030204" pitchFamily="34" charset="0"/>
                <a:ea typeface="Times New Roman" panose="02020603050405020304" pitchFamily="18" charset="0"/>
              </a:rPr>
              <a:t> 1.   </a:t>
            </a:r>
            <a:r>
              <a:rPr lang="en-NZ" sz="1800" b="1">
                <a:effectLst/>
                <a:latin typeface="Calibri" panose="020F0502020204030204" pitchFamily="34" charset="0"/>
                <a:ea typeface="Times New Roman" panose="02020603050405020304" pitchFamily="18" charset="0"/>
              </a:rPr>
              <a:t>progress outcome - UKDs</a:t>
            </a:r>
            <a:r>
              <a:rPr lang="en-NZ" sz="1800">
                <a:effectLst/>
                <a:latin typeface="Calibri" panose="020F0502020204030204" pitchFamily="34" charset="0"/>
                <a:ea typeface="Times New Roman" panose="02020603050405020304" pitchFamily="18" charset="0"/>
              </a:rPr>
              <a:t>:</a:t>
            </a:r>
            <a:endParaRPr lang="en-NZ" sz="1800">
              <a:effectLst/>
              <a:latin typeface="Times New Roman" panose="02020603050405020304" pitchFamily="18" charset="0"/>
              <a:ea typeface="Times New Roman" panose="02020603050405020304" pitchFamily="18" charset="0"/>
            </a:endParaRPr>
          </a:p>
          <a:p>
            <a:pPr marL="342900" lvl="0" indent="-342900" fontAlgn="base">
              <a:buFont typeface="Symbol" panose="05050102010706020507" pitchFamily="18" charset="2"/>
              <a:buChar char=""/>
            </a:pPr>
            <a:r>
              <a:rPr lang="en-NZ" sz="1800">
                <a:effectLst/>
                <a:latin typeface="Calibri" panose="020F0502020204030204" pitchFamily="34" charset="0"/>
                <a:ea typeface="Times New Roman" panose="02020603050405020304" pitchFamily="18" charset="0"/>
              </a:rPr>
              <a:t>Are the signposts at the end of each phase of learning indicating what students </a:t>
            </a:r>
            <a:endParaRPr lang="en-NZ" sz="1800">
              <a:effectLst/>
              <a:latin typeface="Times New Roman" panose="02020603050405020304" pitchFamily="18" charset="0"/>
              <a:ea typeface="Times New Roman" panose="02020603050405020304" pitchFamily="18" charset="0"/>
            </a:endParaRPr>
          </a:p>
          <a:p>
            <a:pPr fontAlgn="base"/>
            <a:r>
              <a:rPr lang="en-NZ" sz="1800">
                <a:effectLst/>
                <a:latin typeface="Calibri" panose="020F0502020204030204" pitchFamily="34" charset="0"/>
                <a:ea typeface="Times New Roman" panose="02020603050405020304" pitchFamily="18" charset="0"/>
              </a:rPr>
              <a:t>                   understand, know and can do sufficiently at key points in the schooling pathway.</a:t>
            </a:r>
            <a:endParaRPr lang="en-NZ" sz="1800">
              <a:effectLst/>
              <a:latin typeface="Times New Roman" panose="02020603050405020304" pitchFamily="18" charset="0"/>
              <a:ea typeface="Times New Roman" panose="02020603050405020304" pitchFamily="18" charset="0"/>
            </a:endParaRPr>
          </a:p>
          <a:p>
            <a:pPr marL="342900" lvl="0" indent="-342900" algn="l" fontAlgn="base">
              <a:buFont typeface="Symbol" panose="05050102010706020507" pitchFamily="18" charset="2"/>
              <a:buChar char=""/>
            </a:pPr>
            <a:r>
              <a:rPr lang="en-NZ" sz="1800" b="1">
                <a:effectLst/>
                <a:latin typeface="Calibri" panose="020F0502020204030204" pitchFamily="34" charset="0"/>
                <a:ea typeface="Times New Roman" panose="02020603050405020304" pitchFamily="18" charset="0"/>
              </a:rPr>
              <a:t>UKD</a:t>
            </a:r>
            <a:r>
              <a:rPr lang="en-NZ" sz="1800">
                <a:effectLst/>
                <a:latin typeface="Calibri" panose="020F0502020204030204" pitchFamily="34" charset="0"/>
                <a:ea typeface="Times New Roman" panose="02020603050405020304" pitchFamily="18" charset="0"/>
              </a:rPr>
              <a:t> frames the knowledge students will experience at the end of a phase</a:t>
            </a:r>
            <a:endParaRPr lang="en-NZ" sz="1800">
              <a:effectLst/>
              <a:latin typeface="Times New Roman" panose="02020603050405020304" pitchFamily="18" charset="0"/>
              <a:ea typeface="Times New Roman" panose="02020603050405020304" pitchFamily="18" charset="0"/>
            </a:endParaRPr>
          </a:p>
          <a:p>
            <a:pPr marL="808990">
              <a:lnSpc>
                <a:spcPct val="107000"/>
              </a:lnSpc>
            </a:pPr>
            <a:r>
              <a:rPr lang="en-NZ" sz="1800" b="1" kern="0">
                <a:effectLst/>
                <a:latin typeface="Calibri" panose="020F0502020204030204" pitchFamily="34" charset="0"/>
                <a:ea typeface="Calibri" panose="020F0502020204030204" pitchFamily="34" charset="0"/>
                <a:cs typeface="Calibri" panose="020F0502020204030204" pitchFamily="34" charset="0"/>
              </a:rPr>
              <a:t>Understand </a:t>
            </a:r>
            <a:r>
              <a:rPr lang="en-NZ" sz="1800" kern="0">
                <a:effectLst/>
                <a:latin typeface="Calibri" panose="020F0502020204030204" pitchFamily="34" charset="0"/>
                <a:ea typeface="Calibri" panose="020F0502020204030204" pitchFamily="34" charset="0"/>
                <a:cs typeface="Calibri" panose="020F0502020204030204" pitchFamily="34" charset="0"/>
              </a:rPr>
              <a:t>– the deep and enduring big ideas and themes that students</a:t>
            </a:r>
            <a:endParaRPr lang="en-NZ" sz="1800" kern="100">
              <a:effectLst/>
              <a:latin typeface="Calibri" panose="020F0502020204030204" pitchFamily="34" charset="0"/>
              <a:ea typeface="Calibri" panose="020F0502020204030204" pitchFamily="34" charset="0"/>
              <a:cs typeface="Arial" panose="020B0604020202020204" pitchFamily="34" charset="0"/>
            </a:endParaRPr>
          </a:p>
          <a:p>
            <a:pPr marL="808990">
              <a:lnSpc>
                <a:spcPct val="107000"/>
              </a:lnSpc>
            </a:pPr>
            <a:r>
              <a:rPr lang="en-NZ" sz="1800" kern="0">
                <a:effectLst/>
                <a:latin typeface="Calibri" panose="020F0502020204030204" pitchFamily="34" charset="0"/>
                <a:ea typeface="Calibri" panose="020F0502020204030204" pitchFamily="34" charset="0"/>
                <a:cs typeface="Calibri" panose="020F0502020204030204" pitchFamily="34" charset="0"/>
              </a:rPr>
              <a:t> develop understanding of over the phases</a:t>
            </a:r>
            <a:endParaRPr lang="en-NZ" sz="1800" kern="100">
              <a:effectLst/>
              <a:latin typeface="Calibri" panose="020F0502020204030204" pitchFamily="34" charset="0"/>
              <a:ea typeface="Calibri" panose="020F0502020204030204" pitchFamily="34" charset="0"/>
              <a:cs typeface="Arial" panose="020B0604020202020204" pitchFamily="34" charset="0"/>
            </a:endParaRPr>
          </a:p>
          <a:p>
            <a:pPr marL="808990">
              <a:lnSpc>
                <a:spcPct val="107000"/>
              </a:lnSpc>
            </a:pPr>
            <a:r>
              <a:rPr lang="en-NZ" sz="1800" kern="0">
                <a:effectLst/>
                <a:latin typeface="Calibri" panose="020F0502020204030204" pitchFamily="34" charset="0"/>
                <a:ea typeface="Calibri" panose="020F0502020204030204" pitchFamily="34" charset="0"/>
                <a:cs typeface="Calibri" panose="020F0502020204030204" pitchFamily="34" charset="0"/>
              </a:rPr>
              <a:t> </a:t>
            </a:r>
            <a:r>
              <a:rPr lang="en-NZ" sz="1800" b="1" kern="0">
                <a:effectLst/>
                <a:latin typeface="Calibri" panose="020F0502020204030204" pitchFamily="34" charset="0"/>
                <a:ea typeface="Calibri" panose="020F0502020204030204" pitchFamily="34" charset="0"/>
                <a:cs typeface="Calibri" panose="020F0502020204030204" pitchFamily="34" charset="0"/>
              </a:rPr>
              <a:t>Know </a:t>
            </a:r>
            <a:r>
              <a:rPr lang="en-NZ" sz="1800" kern="0">
                <a:effectLst/>
                <a:latin typeface="Calibri" panose="020F0502020204030204" pitchFamily="34" charset="0"/>
                <a:ea typeface="Calibri" panose="020F0502020204030204" pitchFamily="34" charset="0"/>
                <a:cs typeface="Calibri" panose="020F0502020204030204" pitchFamily="34" charset="0"/>
              </a:rPr>
              <a:t>– the meaningful and important content, concepts, and topics at</a:t>
            </a:r>
            <a:endParaRPr lang="en-NZ" sz="1800" kern="100">
              <a:effectLst/>
              <a:latin typeface="Calibri" panose="020F0502020204030204" pitchFamily="34" charset="0"/>
              <a:ea typeface="Calibri" panose="020F0502020204030204" pitchFamily="34" charset="0"/>
              <a:cs typeface="Arial" panose="020B0604020202020204" pitchFamily="34" charset="0"/>
            </a:endParaRPr>
          </a:p>
          <a:p>
            <a:pPr marL="808990">
              <a:lnSpc>
                <a:spcPct val="107000"/>
              </a:lnSpc>
            </a:pPr>
            <a:r>
              <a:rPr lang="en-NZ" sz="1800" kern="0">
                <a:effectLst/>
                <a:latin typeface="Calibri" panose="020F0502020204030204" pitchFamily="34" charset="0"/>
                <a:ea typeface="Calibri" panose="020F0502020204030204" pitchFamily="34" charset="0"/>
                <a:cs typeface="Calibri" panose="020F0502020204030204" pitchFamily="34" charset="0"/>
              </a:rPr>
              <a:t>each phase that enrich students’ understanding of the big ideas and</a:t>
            </a:r>
            <a:endParaRPr lang="en-NZ" sz="1800" kern="100">
              <a:effectLst/>
              <a:latin typeface="Calibri" panose="020F0502020204030204" pitchFamily="34" charset="0"/>
              <a:ea typeface="Calibri" panose="020F0502020204030204" pitchFamily="34" charset="0"/>
              <a:cs typeface="Arial" panose="020B0604020202020204" pitchFamily="34" charset="0"/>
            </a:endParaRPr>
          </a:p>
          <a:p>
            <a:pPr marL="808990">
              <a:lnSpc>
                <a:spcPct val="107000"/>
              </a:lnSpc>
            </a:pPr>
            <a:r>
              <a:rPr lang="en-NZ" sz="1800" kern="0">
                <a:effectLst/>
                <a:latin typeface="Calibri" panose="020F0502020204030204" pitchFamily="34" charset="0"/>
                <a:ea typeface="Calibri" panose="020F0502020204030204" pitchFamily="34" charset="0"/>
                <a:cs typeface="Calibri" panose="020F0502020204030204" pitchFamily="34" charset="0"/>
              </a:rPr>
              <a:t>themes and that students study using the practices</a:t>
            </a:r>
            <a:endParaRPr lang="en-NZ" sz="1800" kern="100">
              <a:effectLst/>
              <a:latin typeface="Calibri" panose="020F0502020204030204" pitchFamily="34" charset="0"/>
              <a:ea typeface="Calibri" panose="020F0502020204030204" pitchFamily="34" charset="0"/>
              <a:cs typeface="Arial" panose="020B0604020202020204" pitchFamily="34" charset="0"/>
            </a:endParaRPr>
          </a:p>
          <a:p>
            <a:pPr marL="808990">
              <a:lnSpc>
                <a:spcPct val="107000"/>
              </a:lnSpc>
              <a:spcAft>
                <a:spcPts val="800"/>
              </a:spcAft>
            </a:pPr>
            <a:r>
              <a:rPr lang="en-NZ" sz="1800" b="1" kern="0">
                <a:effectLst/>
                <a:latin typeface="Calibri" panose="020F0502020204030204" pitchFamily="34" charset="0"/>
                <a:ea typeface="Calibri" panose="020F0502020204030204" pitchFamily="34" charset="0"/>
                <a:cs typeface="Calibri" panose="020F0502020204030204" pitchFamily="34" charset="0"/>
              </a:rPr>
              <a:t>Do </a:t>
            </a:r>
            <a:r>
              <a:rPr lang="en-NZ" sz="1800" kern="0">
                <a:effectLst/>
                <a:latin typeface="Calibri" panose="020F0502020204030204" pitchFamily="34" charset="0"/>
                <a:ea typeface="Calibri" panose="020F0502020204030204" pitchFamily="34" charset="0"/>
                <a:cs typeface="Calibri" panose="020F0502020204030204" pitchFamily="34" charset="0"/>
              </a:rPr>
              <a:t>– the practices (skills, strategies, and processes) that bring rigour to</a:t>
            </a:r>
            <a:endParaRPr lang="en-NZ" sz="1800" kern="100">
              <a:effectLst/>
              <a:latin typeface="Calibri" panose="020F0502020204030204" pitchFamily="34" charset="0"/>
              <a:ea typeface="Calibri" panose="020F0502020204030204" pitchFamily="34" charset="0"/>
              <a:cs typeface="Arial" panose="020B0604020202020204" pitchFamily="34" charset="0"/>
            </a:endParaRPr>
          </a:p>
          <a:p>
            <a:pPr marL="808990" algn="l" fontAlgn="base"/>
            <a:r>
              <a:rPr lang="en-NZ" sz="1800">
                <a:effectLst/>
                <a:latin typeface="Calibri" panose="020F0502020204030204" pitchFamily="34" charset="0"/>
                <a:ea typeface="Times New Roman" panose="02020603050405020304" pitchFamily="18" charset="0"/>
              </a:rPr>
              <a:t>learning and support the development of the key competencies.</a:t>
            </a:r>
            <a:endParaRPr lang="en-NZ" sz="1800">
              <a:effectLst/>
              <a:latin typeface="Times New Roman" panose="02020603050405020304" pitchFamily="18" charset="0"/>
              <a:ea typeface="Times New Roman" panose="02020603050405020304" pitchFamily="18" charset="0"/>
            </a:endParaRPr>
          </a:p>
          <a:p>
            <a:pPr marL="808990" algn="l" fontAlgn="base"/>
            <a:r>
              <a:rPr lang="en-NZ" sz="1800">
                <a:effectLst/>
                <a:latin typeface="Calibri" panose="020F0502020204030204" pitchFamily="34" charset="0"/>
                <a:ea typeface="Times New Roman" panose="02020603050405020304" pitchFamily="18" charset="0"/>
              </a:rPr>
              <a:t> </a:t>
            </a:r>
            <a:endParaRPr lang="en-NZ" sz="1800">
              <a:effectLst/>
              <a:latin typeface="Times New Roman" panose="02020603050405020304" pitchFamily="18" charset="0"/>
              <a:ea typeface="Times New Roman" panose="02020603050405020304" pitchFamily="18" charset="0"/>
            </a:endParaRPr>
          </a:p>
          <a:p>
            <a:pPr marL="457200" indent="28575" algn="l" fontAlgn="base"/>
            <a:r>
              <a:rPr lang="en-NZ" sz="1800">
                <a:effectLst/>
                <a:latin typeface="Calibri" panose="020F0502020204030204" pitchFamily="34" charset="0"/>
                <a:ea typeface="Times New Roman" panose="02020603050405020304" pitchFamily="18" charset="0"/>
              </a:rPr>
              <a:t> </a:t>
            </a:r>
            <a:endParaRPr lang="en-NZ" sz="1800">
              <a:effectLst/>
              <a:latin typeface="Times New Roman" panose="02020603050405020304" pitchFamily="18" charset="0"/>
              <a:ea typeface="Times New Roman" panose="02020603050405020304" pitchFamily="18" charset="0"/>
            </a:endParaRPr>
          </a:p>
          <a:p>
            <a:pPr algn="l">
              <a:lnSpc>
                <a:spcPct val="107000"/>
              </a:lnSpc>
              <a:spcAft>
                <a:spcPts val="800"/>
              </a:spcAft>
            </a:pPr>
            <a:r>
              <a:rPr lang="en-NZ" sz="1800" kern="100">
                <a:effectLst/>
                <a:latin typeface="Calibri" panose="020F0502020204030204" pitchFamily="34" charset="0"/>
                <a:ea typeface="Calibri" panose="020F0502020204030204" pitchFamily="34" charset="0"/>
                <a:cs typeface="Calibri" panose="020F0502020204030204" pitchFamily="34" charset="0"/>
              </a:rPr>
              <a:t>       2.  </a:t>
            </a:r>
            <a:r>
              <a:rPr lang="en-NZ" sz="1800" b="1" kern="100">
                <a:effectLst/>
                <a:latin typeface="Calibri" panose="020F0502020204030204" pitchFamily="34" charset="0"/>
                <a:ea typeface="Calibri" panose="020F0502020204030204" pitchFamily="34" charset="0"/>
                <a:cs typeface="Calibri" panose="020F0502020204030204" pitchFamily="34" charset="0"/>
              </a:rPr>
              <a:t>Critical focus</a:t>
            </a:r>
            <a:r>
              <a:rPr lang="en-NZ" sz="1800" kern="100">
                <a:effectLst/>
                <a:latin typeface="Calibri" panose="020F0502020204030204" pitchFamily="34" charset="0"/>
                <a:ea typeface="Calibri" panose="020F0502020204030204" pitchFamily="34" charset="0"/>
                <a:cs typeface="Calibri" panose="020F0502020204030204" pitchFamily="34" charset="0"/>
              </a:rPr>
              <a:t> for each phase</a:t>
            </a:r>
            <a:r>
              <a:rPr lang="en-NZ" sz="1800" kern="100">
                <a:effectLst/>
                <a:latin typeface="Calibri" panose="020F0502020204030204" pitchFamily="34" charset="0"/>
                <a:ea typeface="Calibri" panose="020F0502020204030204" pitchFamily="34" charset="0"/>
                <a:cs typeface="Arial" panose="020B0604020202020204" pitchFamily="34" charset="0"/>
              </a:rPr>
              <a:t> draws on evidence for a sustained, strengths-based, holistic focus </a:t>
            </a:r>
          </a:p>
          <a:p>
            <a:pPr algn="l">
              <a:lnSpc>
                <a:spcPct val="107000"/>
              </a:lnSpc>
              <a:spcAft>
                <a:spcPts val="800"/>
              </a:spcAft>
            </a:pPr>
            <a:r>
              <a:rPr lang="en-NZ" sz="1800" kern="100">
                <a:effectLst/>
                <a:latin typeface="Calibri" panose="020F0502020204030204" pitchFamily="34" charset="0"/>
                <a:ea typeface="Calibri" panose="020F0502020204030204" pitchFamily="34" charset="0"/>
                <a:cs typeface="Arial" panose="020B0604020202020204" pitchFamily="34" charset="0"/>
              </a:rPr>
              <a:t>             on the student and their social, emotional, and cognitive learning. Each phase has within it a </a:t>
            </a:r>
          </a:p>
          <a:p>
            <a:pPr marL="228600" algn="l">
              <a:lnSpc>
                <a:spcPct val="107000"/>
              </a:lnSpc>
              <a:spcAft>
                <a:spcPts val="800"/>
              </a:spcAft>
            </a:pPr>
            <a:r>
              <a:rPr lang="en-NZ" sz="1800" kern="100">
                <a:effectLst/>
                <a:latin typeface="Calibri" panose="020F0502020204030204" pitchFamily="34" charset="0"/>
                <a:ea typeface="Calibri" panose="020F0502020204030204" pitchFamily="34" charset="0"/>
                <a:cs typeface="Arial" panose="020B0604020202020204" pitchFamily="34" charset="0"/>
              </a:rPr>
              <a:t>      Years by Years focus which helps with teaching and learning.  Each critical focus cumulatively</a:t>
            </a:r>
          </a:p>
          <a:p>
            <a:pPr marL="228600" algn="l">
              <a:lnSpc>
                <a:spcPct val="107000"/>
              </a:lnSpc>
              <a:spcAft>
                <a:spcPts val="800"/>
              </a:spcAft>
            </a:pPr>
            <a:r>
              <a:rPr lang="en-NZ" sz="1800" kern="100">
                <a:effectLst/>
                <a:latin typeface="Calibri" panose="020F0502020204030204" pitchFamily="34" charset="0"/>
                <a:ea typeface="Calibri" panose="020F0502020204030204" pitchFamily="34" charset="0"/>
                <a:cs typeface="Arial" panose="020B0604020202020204" pitchFamily="34" charset="0"/>
              </a:rPr>
              <a:t>      builds on the phase before. </a:t>
            </a:r>
          </a:p>
          <a:p>
            <a:pPr marL="228600" algn="l">
              <a:lnSpc>
                <a:spcPct val="107000"/>
              </a:lnSpc>
              <a:spcAft>
                <a:spcPts val="800"/>
              </a:spcAft>
            </a:pPr>
            <a:r>
              <a:rPr lang="en-NZ" sz="1800" kern="100">
                <a:effectLst/>
                <a:latin typeface="Calibri" panose="020F0502020204030204" pitchFamily="34" charset="0"/>
                <a:ea typeface="Calibri" panose="020F0502020204030204" pitchFamily="34" charset="0"/>
                <a:cs typeface="Arial" panose="020B0604020202020204" pitchFamily="34" charset="0"/>
              </a:rPr>
              <a:t> </a:t>
            </a:r>
          </a:p>
          <a:p>
            <a:pPr marL="228600" algn="l" fontAlgn="base"/>
            <a:r>
              <a:rPr lang="en-NZ" sz="1800">
                <a:effectLst/>
                <a:latin typeface="Calibri" panose="020F0502020204030204" pitchFamily="34" charset="0"/>
                <a:ea typeface="Times New Roman" panose="02020603050405020304" pitchFamily="18" charset="0"/>
              </a:rPr>
              <a:t>3.  </a:t>
            </a:r>
            <a:r>
              <a:rPr lang="en-NZ" sz="1800" b="1">
                <a:effectLst/>
                <a:latin typeface="Calibri" panose="020F0502020204030204" pitchFamily="34" charset="0"/>
                <a:ea typeface="Times New Roman" panose="02020603050405020304" pitchFamily="18" charset="0"/>
              </a:rPr>
              <a:t>Phases of learning</a:t>
            </a:r>
            <a:r>
              <a:rPr lang="en-NZ" sz="1800">
                <a:effectLst/>
                <a:latin typeface="Calibri" panose="020F0502020204030204" pitchFamily="34" charset="0"/>
                <a:ea typeface="Times New Roman" panose="02020603050405020304" pitchFamily="18" charset="0"/>
              </a:rPr>
              <a:t> </a:t>
            </a:r>
            <a:endParaRPr lang="en-NZ" sz="1800">
              <a:effectLst/>
              <a:latin typeface="Times New Roman" panose="02020603050405020304" pitchFamily="18" charset="0"/>
              <a:ea typeface="Times New Roman" panose="02020603050405020304" pitchFamily="18" charset="0"/>
            </a:endParaRPr>
          </a:p>
          <a:p>
            <a:pPr marL="457200" algn="l" fontAlgn="base"/>
            <a:r>
              <a:rPr lang="en-NZ" sz="1800" b="1">
                <a:solidFill>
                  <a:srgbClr val="4472C4"/>
                </a:solidFill>
                <a:effectLst/>
                <a:latin typeface="Calibri" panose="020F0502020204030204" pitchFamily="34" charset="0"/>
                <a:ea typeface="Times New Roman" panose="02020603050405020304" pitchFamily="18" charset="0"/>
                <a:cs typeface="Arial" panose="020B0604020202020204" pitchFamily="34" charset="0"/>
              </a:rPr>
              <a:t>Facilitator Note:</a:t>
            </a:r>
            <a:r>
              <a:rPr lang="en-NZ" sz="1800">
                <a:solidFill>
                  <a:srgbClr val="4472C4"/>
                </a:solidFill>
                <a:effectLst/>
                <a:latin typeface="Calibri" panose="020F0502020204030204" pitchFamily="34" charset="0"/>
                <a:ea typeface="Times New Roman" panose="02020603050405020304" pitchFamily="18" charset="0"/>
                <a:cs typeface="Arial" panose="020B0604020202020204" pitchFamily="34" charset="0"/>
              </a:rPr>
              <a:t>   </a:t>
            </a:r>
            <a:r>
              <a:rPr lang="en-NZ" sz="1800">
                <a:effectLst/>
                <a:latin typeface="Calibri" panose="020F0502020204030204" pitchFamily="34" charset="0"/>
                <a:ea typeface="Times New Roman" panose="02020603050405020304" pitchFamily="18" charset="0"/>
                <a:cs typeface="Arial" panose="020B0604020202020204" pitchFamily="34" charset="0"/>
              </a:rPr>
              <a:t>Currently the English learning area  is released for Years 0-6 = 2 phases and mathematics and statistics Years 0-8 is released in 3 phases.  Other phases will be available for feedback in November 2024 for feedback and use, and required to teach in 2026).</a:t>
            </a:r>
            <a:endParaRPr lang="en-NZ" sz="1800">
              <a:effectLst/>
              <a:latin typeface="Times New Roman" panose="02020603050405020304" pitchFamily="18" charset="0"/>
              <a:ea typeface="Times New Roman" panose="02020603050405020304" pitchFamily="18" charset="0"/>
            </a:endParaRPr>
          </a:p>
          <a:p>
            <a:pPr marL="342900" lvl="0" indent="-342900" algn="l" fontAlgn="base">
              <a:buFont typeface="Symbol" panose="05050102010706020507" pitchFamily="18" charset="2"/>
              <a:buChar char=""/>
            </a:pPr>
            <a:r>
              <a:rPr lang="en-NZ" sz="1800">
                <a:effectLst/>
                <a:latin typeface="Calibri" panose="020F0502020204030204" pitchFamily="34" charset="0"/>
                <a:ea typeface="Times New Roman" panose="02020603050405020304" pitchFamily="18" charset="0"/>
              </a:rPr>
              <a:t>Each </a:t>
            </a:r>
            <a:r>
              <a:rPr lang="en-NZ" sz="1800">
                <a:solidFill>
                  <a:srgbClr val="4472C4"/>
                </a:solidFill>
                <a:effectLst/>
                <a:latin typeface="Calibri" panose="020F0502020204030204" pitchFamily="34" charset="0"/>
                <a:ea typeface="Times New Roman" panose="02020603050405020304" pitchFamily="18" charset="0"/>
              </a:rPr>
              <a:t>learning area will have five phases of learning</a:t>
            </a:r>
            <a:r>
              <a:rPr lang="en-NZ" sz="1800">
                <a:effectLst/>
                <a:latin typeface="Calibri" panose="020F0502020204030204" pitchFamily="34" charset="0"/>
                <a:ea typeface="Times New Roman" panose="02020603050405020304" pitchFamily="18" charset="0"/>
              </a:rPr>
              <a:t>.  Currently English = 2 phases and mathematics and statistics = 3 phases.  (other phases will be available for feedback in November 2024 for feedback and use, and required to teach in 2026).</a:t>
            </a:r>
            <a:endParaRPr lang="en-NZ" sz="1800">
              <a:effectLst/>
              <a:latin typeface="Times New Roman" panose="02020603050405020304" pitchFamily="18" charset="0"/>
              <a:ea typeface="Times New Roman" panose="02020603050405020304" pitchFamily="18" charset="0"/>
            </a:endParaRPr>
          </a:p>
          <a:p>
            <a:pPr marL="342900" lvl="0" indent="-342900" algn="l" fontAlgn="base">
              <a:buFont typeface="Symbol" panose="05050102010706020507" pitchFamily="18" charset="2"/>
              <a:buChar char=""/>
            </a:pPr>
            <a:r>
              <a:rPr lang="en-NZ" sz="1800">
                <a:effectLst/>
                <a:latin typeface="Calibri" panose="020F0502020204030204" pitchFamily="34" charset="0"/>
                <a:ea typeface="Times New Roman" panose="02020603050405020304" pitchFamily="18" charset="0"/>
              </a:rPr>
              <a:t>Each </a:t>
            </a:r>
            <a:r>
              <a:rPr lang="en-NZ" sz="1800">
                <a:solidFill>
                  <a:srgbClr val="4472C4"/>
                </a:solidFill>
                <a:effectLst/>
                <a:latin typeface="Calibri" panose="020F0502020204030204" pitchFamily="34" charset="0"/>
                <a:ea typeface="Times New Roman" panose="02020603050405020304" pitchFamily="18" charset="0"/>
              </a:rPr>
              <a:t>phase covers two to three years </a:t>
            </a:r>
            <a:r>
              <a:rPr lang="en-NZ" sz="1800">
                <a:effectLst/>
                <a:latin typeface="Calibri" panose="020F0502020204030204" pitchFamily="34" charset="0"/>
                <a:ea typeface="Times New Roman" panose="02020603050405020304" pitchFamily="18" charset="0"/>
              </a:rPr>
              <a:t>of school which reflects how most schools </a:t>
            </a:r>
            <a:r>
              <a:rPr lang="en-NZ" sz="1800" err="1">
                <a:effectLst/>
                <a:latin typeface="Calibri" panose="020F0502020204030204" pitchFamily="34" charset="0"/>
                <a:ea typeface="Times New Roman" panose="02020603050405020304" pitchFamily="18" charset="0"/>
              </a:rPr>
              <a:t>orgnaise</a:t>
            </a:r>
            <a:r>
              <a:rPr lang="en-NZ" sz="1800">
                <a:effectLst/>
                <a:latin typeface="Calibri" panose="020F0502020204030204" pitchFamily="34" charset="0"/>
                <a:ea typeface="Times New Roman" panose="02020603050405020304" pitchFamily="18" charset="0"/>
              </a:rPr>
              <a:t> learning across Years levels  (see Learning area content pages 8 &amp; 9 ).  </a:t>
            </a:r>
            <a:endParaRPr lang="en-NZ" sz="1800">
              <a:effectLst/>
              <a:latin typeface="Times New Roman" panose="02020603050405020304" pitchFamily="18" charset="0"/>
              <a:ea typeface="Times New Roman" panose="02020603050405020304" pitchFamily="18" charset="0"/>
            </a:endParaRPr>
          </a:p>
          <a:p>
            <a:pPr marL="342900" lvl="0" indent="-342900" algn="l" fontAlgn="base">
              <a:buFont typeface="Symbol" panose="05050102010706020507" pitchFamily="18" charset="2"/>
              <a:buChar char=""/>
            </a:pPr>
            <a:r>
              <a:rPr lang="en-NZ" sz="1800">
                <a:effectLst/>
                <a:latin typeface="Calibri" panose="020F0502020204030204" pitchFamily="34" charset="0"/>
                <a:ea typeface="Times New Roman" panose="02020603050405020304" pitchFamily="18" charset="0"/>
              </a:rPr>
              <a:t>This is a change from NZC 2007 levels – teachers will know what to teach, when to teach and how to teach content for their phase.</a:t>
            </a:r>
            <a:endParaRPr lang="en-NZ" sz="1800">
              <a:effectLst/>
              <a:latin typeface="Times New Roman" panose="02020603050405020304" pitchFamily="18" charset="0"/>
              <a:ea typeface="Times New Roman" panose="02020603050405020304" pitchFamily="18" charset="0"/>
            </a:endParaRPr>
          </a:p>
          <a:p>
            <a:pPr marL="342900" lvl="0" indent="-342900" algn="l" fontAlgn="base">
              <a:buFont typeface="Symbol" panose="05050102010706020507" pitchFamily="18" charset="2"/>
              <a:buChar char=""/>
            </a:pPr>
            <a:r>
              <a:rPr lang="en-NZ" sz="1800">
                <a:effectLst/>
                <a:latin typeface="Calibri" panose="020F0502020204030204" pitchFamily="34" charset="0"/>
                <a:ea typeface="Times New Roman" panose="02020603050405020304" pitchFamily="18" charset="0"/>
              </a:rPr>
              <a:t>Each phase has a </a:t>
            </a:r>
            <a:r>
              <a:rPr lang="en-NZ" sz="1800" b="1">
                <a:solidFill>
                  <a:srgbClr val="4472C4"/>
                </a:solidFill>
                <a:effectLst/>
                <a:latin typeface="Calibri" panose="020F0502020204030204" pitchFamily="34" charset="0"/>
                <a:ea typeface="Times New Roman" panose="02020603050405020304" pitchFamily="18" charset="0"/>
              </a:rPr>
              <a:t>progress outcome - UKD</a:t>
            </a:r>
            <a:r>
              <a:rPr lang="en-NZ" sz="1800">
                <a:solidFill>
                  <a:srgbClr val="4472C4"/>
                </a:solidFill>
                <a:effectLst/>
                <a:latin typeface="Calibri" panose="020F0502020204030204" pitchFamily="34" charset="0"/>
                <a:ea typeface="Times New Roman" panose="02020603050405020304" pitchFamily="18" charset="0"/>
              </a:rPr>
              <a:t> </a:t>
            </a:r>
            <a:r>
              <a:rPr lang="en-NZ" sz="1800">
                <a:effectLst/>
                <a:latin typeface="Calibri" panose="020F0502020204030204" pitchFamily="34" charset="0"/>
                <a:ea typeface="Times New Roman" panose="02020603050405020304" pitchFamily="18" charset="0"/>
              </a:rPr>
              <a:t>describing what students understand, know and can do by the end of the phase.  This is a change from NZC 2007 achievement objectives.</a:t>
            </a:r>
            <a:endParaRPr lang="en-NZ"/>
          </a:p>
        </p:txBody>
      </p:sp>
      <p:sp>
        <p:nvSpPr>
          <p:cNvPr id="4" name="Slide Number Placeholder 3"/>
          <p:cNvSpPr>
            <a:spLocks noGrp="1"/>
          </p:cNvSpPr>
          <p:nvPr>
            <p:ph type="sldNum" sz="quarter" idx="5"/>
          </p:nvPr>
        </p:nvSpPr>
        <p:spPr/>
        <p:txBody>
          <a:bodyPr/>
          <a:lstStyle/>
          <a:p>
            <a:fld id="{732A1FBF-7EB0-480E-98DA-A10430D36293}" type="slidenum">
              <a:rPr lang="en-NZ" smtClean="0"/>
              <a:pPr/>
              <a:t>9</a:t>
            </a:fld>
            <a:endParaRPr lang="en-NZ"/>
          </a:p>
        </p:txBody>
      </p:sp>
    </p:spTree>
    <p:extLst>
      <p:ext uri="{BB962C8B-B14F-4D97-AF65-F5344CB8AC3E}">
        <p14:creationId xmlns:p14="http://schemas.microsoft.com/office/powerpoint/2010/main" val="228906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1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emf"/><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emf"/><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6.png"/><Relationship Id="rId4" Type="http://schemas.openxmlformats.org/officeDocument/2006/relationships/image" Target="../media/image9.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emf"/><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9.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9.emf"/><Relationship Id="rId4"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Replace Master Slide Instructions">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9938" y="5135405"/>
            <a:ext cx="5454942" cy="776643"/>
          </a:xfrm>
          <a:prstGeom prst="rect">
            <a:avLst/>
          </a:prstGeom>
        </p:spPr>
      </p:pic>
      <p:pic>
        <p:nvPicPr>
          <p:cNvPr id="18" name="Picture 17"/>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46904" y="2952867"/>
            <a:ext cx="7921608" cy="827902"/>
          </a:xfrm>
          <a:prstGeom prst="rect">
            <a:avLst/>
          </a:prstGeom>
        </p:spPr>
      </p:pic>
      <p:pic>
        <p:nvPicPr>
          <p:cNvPr id="21" name="Picture 20"/>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511006" y="947368"/>
            <a:ext cx="4645194" cy="858982"/>
          </a:xfrm>
          <a:prstGeom prst="rect">
            <a:avLst/>
          </a:prstGeom>
        </p:spPr>
      </p:pic>
      <p:sp>
        <p:nvSpPr>
          <p:cNvPr id="22" name="TextBox 21"/>
          <p:cNvSpPr txBox="1"/>
          <p:nvPr userDrawn="1"/>
        </p:nvSpPr>
        <p:spPr>
          <a:xfrm>
            <a:off x="440314" y="251014"/>
            <a:ext cx="4690197" cy="461665"/>
          </a:xfrm>
          <a:prstGeom prst="rect">
            <a:avLst/>
          </a:prstGeom>
          <a:noFill/>
        </p:spPr>
        <p:txBody>
          <a:bodyPr wrap="square" rtlCol="0">
            <a:spAutoFit/>
          </a:bodyPr>
          <a:lstStyle/>
          <a:p>
            <a:r>
              <a:rPr lang="en-NZ" sz="2400" b="1">
                <a:latin typeface="Arial" panose="020B0604020202020204" pitchFamily="34" charset="0"/>
                <a:cs typeface="Arial" panose="020B0604020202020204" pitchFamily="34" charset="0"/>
              </a:rPr>
              <a:t>Replacing Master Slide</a:t>
            </a:r>
            <a:r>
              <a:rPr lang="en-NZ" sz="2400" b="1" baseline="0">
                <a:latin typeface="Arial" panose="020B0604020202020204" pitchFamily="34" charset="0"/>
                <a:cs typeface="Arial" panose="020B0604020202020204" pitchFamily="34" charset="0"/>
              </a:rPr>
              <a:t> Images</a:t>
            </a:r>
            <a:endParaRPr lang="en-NZ" sz="2400" b="1">
              <a:latin typeface="Arial" panose="020B0604020202020204" pitchFamily="34" charset="0"/>
              <a:cs typeface="Arial" panose="020B0604020202020204" pitchFamily="34" charset="0"/>
            </a:endParaRPr>
          </a:p>
        </p:txBody>
      </p:sp>
      <p:sp>
        <p:nvSpPr>
          <p:cNvPr id="23" name="TextBox 22"/>
          <p:cNvSpPr txBox="1"/>
          <p:nvPr userDrawn="1"/>
        </p:nvSpPr>
        <p:spPr>
          <a:xfrm>
            <a:off x="459504" y="1813905"/>
            <a:ext cx="4690752" cy="276999"/>
          </a:xfrm>
          <a:prstGeom prst="rect">
            <a:avLst/>
          </a:prstGeom>
          <a:noFill/>
        </p:spPr>
        <p:txBody>
          <a:bodyPr wrap="square" rtlCol="0">
            <a:spAutoFit/>
          </a:bodyPr>
          <a:lstStyle/>
          <a:p>
            <a:r>
              <a:rPr lang="en-NZ" sz="1200" kern="1200">
                <a:solidFill>
                  <a:schemeClr val="tx1"/>
                </a:solidFill>
                <a:effectLst/>
                <a:latin typeface="Arial" panose="020B0604020202020204" pitchFamily="34" charset="0"/>
                <a:ea typeface="+mn-ea"/>
                <a:cs typeface="Arial" panose="020B0604020202020204" pitchFamily="34" charset="0"/>
              </a:rPr>
              <a:t>1. Select the </a:t>
            </a:r>
            <a:r>
              <a:rPr lang="en-NZ" sz="1200" b="1" i="1" kern="1200">
                <a:solidFill>
                  <a:schemeClr val="tx1"/>
                </a:solidFill>
                <a:effectLst/>
                <a:latin typeface="Arial" panose="020B0604020202020204" pitchFamily="34" charset="0"/>
                <a:ea typeface="+mn-ea"/>
                <a:cs typeface="Arial" panose="020B0604020202020204" pitchFamily="34" charset="0"/>
              </a:rPr>
              <a:t>View</a:t>
            </a:r>
            <a:r>
              <a:rPr lang="en-NZ" sz="1200" i="1" kern="1200">
                <a:solidFill>
                  <a:schemeClr val="tx1"/>
                </a:solidFill>
                <a:effectLst/>
                <a:latin typeface="Arial" panose="020B0604020202020204" pitchFamily="34" charset="0"/>
                <a:ea typeface="+mn-ea"/>
                <a:cs typeface="Arial" panose="020B0604020202020204" pitchFamily="34" charset="0"/>
              </a:rPr>
              <a:t> </a:t>
            </a:r>
            <a:r>
              <a:rPr lang="en-NZ" sz="1200" i="0" kern="1200">
                <a:solidFill>
                  <a:schemeClr val="tx1"/>
                </a:solidFill>
                <a:effectLst/>
                <a:latin typeface="Arial" panose="020B0604020202020204" pitchFamily="34" charset="0"/>
                <a:ea typeface="+mn-ea"/>
                <a:cs typeface="Arial" panose="020B0604020202020204" pitchFamily="34" charset="0"/>
              </a:rPr>
              <a:t>tab </a:t>
            </a:r>
            <a:r>
              <a:rPr lang="en-NZ" sz="1200" kern="1200">
                <a:solidFill>
                  <a:schemeClr val="tx1"/>
                </a:solidFill>
                <a:effectLst/>
                <a:latin typeface="Arial" panose="020B0604020202020204" pitchFamily="34" charset="0"/>
                <a:ea typeface="+mn-ea"/>
                <a:cs typeface="Arial" panose="020B0604020202020204" pitchFamily="34" charset="0"/>
              </a:rPr>
              <a:t>and click </a:t>
            </a:r>
            <a:r>
              <a:rPr lang="en-NZ" sz="1200" b="1" i="1" kern="1200">
                <a:solidFill>
                  <a:schemeClr val="tx1"/>
                </a:solidFill>
                <a:effectLst/>
                <a:latin typeface="Arial" panose="020B0604020202020204" pitchFamily="34" charset="0"/>
                <a:ea typeface="+mn-ea"/>
                <a:cs typeface="Arial" panose="020B0604020202020204" pitchFamily="34" charset="0"/>
              </a:rPr>
              <a:t>Slide Master</a:t>
            </a:r>
            <a:r>
              <a:rPr lang="en-NZ" sz="1200" i="1" kern="1200">
                <a:solidFill>
                  <a:schemeClr val="tx1"/>
                </a:solidFill>
                <a:effectLst/>
                <a:latin typeface="Arial" panose="020B0604020202020204" pitchFamily="34" charset="0"/>
                <a:ea typeface="+mn-ea"/>
                <a:cs typeface="Arial" panose="020B0604020202020204" pitchFamily="34" charset="0"/>
              </a:rPr>
              <a:t>.</a:t>
            </a:r>
            <a:endParaRPr lang="en-NZ" sz="1200" i="1">
              <a:latin typeface="Arial" panose="020B0604020202020204" pitchFamily="34" charset="0"/>
              <a:cs typeface="Arial" panose="020B0604020202020204" pitchFamily="34" charset="0"/>
            </a:endParaRPr>
          </a:p>
        </p:txBody>
      </p:sp>
      <p:sp>
        <p:nvSpPr>
          <p:cNvPr id="24" name="Rectangle 23"/>
          <p:cNvSpPr/>
          <p:nvPr userDrawn="1"/>
        </p:nvSpPr>
        <p:spPr>
          <a:xfrm>
            <a:off x="2619847" y="948682"/>
            <a:ext cx="487420" cy="7368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sz="1800"/>
          </a:p>
        </p:txBody>
      </p:sp>
      <p:sp>
        <p:nvSpPr>
          <p:cNvPr id="27" name="TextBox 26"/>
          <p:cNvSpPr txBox="1"/>
          <p:nvPr userDrawn="1"/>
        </p:nvSpPr>
        <p:spPr>
          <a:xfrm>
            <a:off x="439758" y="2406926"/>
            <a:ext cx="7469048" cy="276999"/>
          </a:xfrm>
          <a:prstGeom prst="rect">
            <a:avLst/>
          </a:prstGeom>
          <a:noFill/>
        </p:spPr>
        <p:txBody>
          <a:bodyPr wrap="square" rtlCol="0">
            <a:spAutoFit/>
          </a:bodyPr>
          <a:lstStyle/>
          <a:p>
            <a:r>
              <a:rPr lang="en-NZ" sz="1200" b="0" i="0" kern="1200">
                <a:solidFill>
                  <a:schemeClr val="tx1"/>
                </a:solidFill>
                <a:effectLst/>
                <a:latin typeface="Arial" panose="020B0604020202020204" pitchFamily="34" charset="0"/>
                <a:ea typeface="+mn-ea"/>
                <a:cs typeface="Arial" panose="020B0604020202020204" pitchFamily="34" charset="0"/>
              </a:rPr>
              <a:t>2. Click on the slide picture</a:t>
            </a:r>
            <a:r>
              <a:rPr lang="en-NZ" sz="1200" b="0" i="0" kern="1200" baseline="0">
                <a:solidFill>
                  <a:schemeClr val="tx1"/>
                </a:solidFill>
                <a:effectLst/>
                <a:latin typeface="Arial" panose="020B0604020202020204" pitchFamily="34" charset="0"/>
                <a:ea typeface="+mn-ea"/>
                <a:cs typeface="Arial" panose="020B0604020202020204" pitchFamily="34" charset="0"/>
              </a:rPr>
              <a:t> ensure the image is selected rather than the transparent triangle graphic.</a:t>
            </a:r>
            <a:endParaRPr lang="en-NZ" sz="1200" b="0" i="0">
              <a:latin typeface="Arial" panose="020B0604020202020204" pitchFamily="34" charset="0"/>
              <a:cs typeface="Arial" panose="020B0604020202020204" pitchFamily="34" charset="0"/>
            </a:endParaRPr>
          </a:p>
        </p:txBody>
      </p:sp>
      <p:sp>
        <p:nvSpPr>
          <p:cNvPr id="28" name="TextBox 27"/>
          <p:cNvSpPr txBox="1"/>
          <p:nvPr userDrawn="1"/>
        </p:nvSpPr>
        <p:spPr>
          <a:xfrm>
            <a:off x="431800" y="3848105"/>
            <a:ext cx="6016875" cy="276999"/>
          </a:xfrm>
          <a:prstGeom prst="rect">
            <a:avLst/>
          </a:prstGeom>
          <a:noFill/>
        </p:spPr>
        <p:txBody>
          <a:bodyPr wrap="square" rtlCol="0">
            <a:spAutoFit/>
          </a:bodyPr>
          <a:lstStyle/>
          <a:p>
            <a:r>
              <a:rPr lang="en-NZ" sz="1200" b="0" i="0" kern="1200">
                <a:solidFill>
                  <a:schemeClr val="tx1"/>
                </a:solidFill>
                <a:effectLst/>
                <a:latin typeface="Arial" panose="020B0604020202020204" pitchFamily="34" charset="0"/>
                <a:ea typeface="+mn-ea"/>
                <a:cs typeface="Arial" panose="020B0604020202020204" pitchFamily="34" charset="0"/>
              </a:rPr>
              <a:t>3. Click the picture</a:t>
            </a:r>
            <a:r>
              <a:rPr lang="en-NZ" sz="1200" b="0" i="0" kern="1200" baseline="0">
                <a:solidFill>
                  <a:schemeClr val="tx1"/>
                </a:solidFill>
                <a:effectLst/>
                <a:latin typeface="Arial" panose="020B0604020202020204" pitchFamily="34" charset="0"/>
                <a:ea typeface="+mn-ea"/>
                <a:cs typeface="Arial" panose="020B0604020202020204" pitchFamily="34" charset="0"/>
              </a:rPr>
              <a:t> you want to change and select </a:t>
            </a:r>
            <a:r>
              <a:rPr lang="en-NZ" sz="1200" b="1" i="1" kern="1200" baseline="0">
                <a:solidFill>
                  <a:schemeClr val="tx1"/>
                </a:solidFill>
                <a:effectLst/>
                <a:latin typeface="Arial" panose="020B0604020202020204" pitchFamily="34" charset="0"/>
                <a:ea typeface="+mn-ea"/>
                <a:cs typeface="Arial" panose="020B0604020202020204" pitchFamily="34" charset="0"/>
              </a:rPr>
              <a:t>Change picture </a:t>
            </a:r>
            <a:r>
              <a:rPr lang="en-NZ" sz="1200" b="0" i="0" kern="1200" baseline="0">
                <a:solidFill>
                  <a:schemeClr val="tx1"/>
                </a:solidFill>
                <a:effectLst/>
                <a:latin typeface="Arial" panose="020B0604020202020204" pitchFamily="34" charset="0"/>
                <a:ea typeface="+mn-ea"/>
                <a:cs typeface="Arial" panose="020B0604020202020204" pitchFamily="34" charset="0"/>
              </a:rPr>
              <a:t>on the </a:t>
            </a:r>
            <a:r>
              <a:rPr lang="en-NZ" sz="1200" b="1" i="1" kern="1200" baseline="0">
                <a:solidFill>
                  <a:schemeClr val="tx1"/>
                </a:solidFill>
                <a:effectLst/>
                <a:latin typeface="Arial" panose="020B0604020202020204" pitchFamily="34" charset="0"/>
                <a:ea typeface="+mn-ea"/>
                <a:cs typeface="Arial" panose="020B0604020202020204" pitchFamily="34" charset="0"/>
              </a:rPr>
              <a:t>Format</a:t>
            </a:r>
            <a:r>
              <a:rPr lang="en-NZ" sz="1200" b="0" i="0" kern="1200" baseline="0">
                <a:solidFill>
                  <a:schemeClr val="tx1"/>
                </a:solidFill>
                <a:effectLst/>
                <a:latin typeface="Arial" panose="020B0604020202020204" pitchFamily="34" charset="0"/>
                <a:ea typeface="+mn-ea"/>
                <a:cs typeface="Arial" panose="020B0604020202020204" pitchFamily="34" charset="0"/>
              </a:rPr>
              <a:t> tab </a:t>
            </a:r>
            <a:endParaRPr lang="en-NZ" sz="1200" b="1" i="1" kern="1200" baseline="0">
              <a:solidFill>
                <a:schemeClr val="tx1"/>
              </a:solidFill>
              <a:effectLst/>
              <a:latin typeface="Arial" panose="020B0604020202020204" pitchFamily="34" charset="0"/>
              <a:ea typeface="+mn-ea"/>
              <a:cs typeface="Arial" panose="020B0604020202020204" pitchFamily="34" charset="0"/>
            </a:endParaRPr>
          </a:p>
        </p:txBody>
      </p:sp>
      <p:sp>
        <p:nvSpPr>
          <p:cNvPr id="29" name="Rectangle 28"/>
          <p:cNvSpPr/>
          <p:nvPr userDrawn="1"/>
        </p:nvSpPr>
        <p:spPr>
          <a:xfrm>
            <a:off x="453570" y="3142362"/>
            <a:ext cx="1355199" cy="2731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sz="1800"/>
          </a:p>
        </p:txBody>
      </p:sp>
      <p:sp>
        <p:nvSpPr>
          <p:cNvPr id="40" name="TextBox 39"/>
          <p:cNvSpPr txBox="1"/>
          <p:nvPr userDrawn="1"/>
        </p:nvSpPr>
        <p:spPr>
          <a:xfrm>
            <a:off x="453570" y="4481421"/>
            <a:ext cx="7277634" cy="461665"/>
          </a:xfrm>
          <a:prstGeom prst="rect">
            <a:avLst/>
          </a:prstGeom>
          <a:noFill/>
        </p:spPr>
        <p:txBody>
          <a:bodyPr wrap="square" rtlCol="0">
            <a:spAutoFit/>
          </a:bodyPr>
          <a:lstStyle/>
          <a:p>
            <a:r>
              <a:rPr lang="en-NZ" sz="1200" b="0" i="0" kern="1200">
                <a:solidFill>
                  <a:schemeClr val="tx1"/>
                </a:solidFill>
                <a:effectLst/>
                <a:latin typeface="Arial" panose="020B0604020202020204" pitchFamily="34" charset="0"/>
                <a:ea typeface="+mn-ea"/>
                <a:cs typeface="Arial" panose="020B0604020202020204" pitchFamily="34" charset="0"/>
              </a:rPr>
              <a:t>4. Double click your new image and adjust the transparency to between 20% and 10% depending on the contrast of the image. If being used on the divider pages.</a:t>
            </a:r>
            <a:endParaRPr lang="en-NZ" sz="1200" b="1" i="1" kern="1200" baseline="0">
              <a:solidFill>
                <a:schemeClr val="tx1"/>
              </a:solidFill>
              <a:effectLst/>
              <a:latin typeface="Arial" panose="020B0604020202020204" pitchFamily="34" charset="0"/>
              <a:ea typeface="+mn-ea"/>
              <a:cs typeface="Arial" panose="020B0604020202020204" pitchFamily="34" charset="0"/>
            </a:endParaRPr>
          </a:p>
        </p:txBody>
      </p:sp>
      <p:sp>
        <p:nvSpPr>
          <p:cNvPr id="41" name="TextBox 40"/>
          <p:cNvSpPr txBox="1"/>
          <p:nvPr userDrawn="1"/>
        </p:nvSpPr>
        <p:spPr>
          <a:xfrm>
            <a:off x="482722" y="6002000"/>
            <a:ext cx="7426084" cy="276999"/>
          </a:xfrm>
          <a:prstGeom prst="rect">
            <a:avLst/>
          </a:prstGeom>
          <a:noFill/>
        </p:spPr>
        <p:txBody>
          <a:bodyPr wrap="square" rtlCol="0">
            <a:spAutoFit/>
          </a:bodyPr>
          <a:lstStyle/>
          <a:p>
            <a:r>
              <a:rPr lang="en-NZ" sz="1200" b="0" i="0" kern="1200">
                <a:solidFill>
                  <a:schemeClr val="tx1"/>
                </a:solidFill>
                <a:effectLst/>
                <a:latin typeface="Arial" panose="020B0604020202020204" pitchFamily="34" charset="0"/>
                <a:ea typeface="+mn-ea"/>
                <a:cs typeface="Arial" panose="020B0604020202020204" pitchFamily="34" charset="0"/>
              </a:rPr>
              <a:t>5. Select </a:t>
            </a:r>
            <a:r>
              <a:rPr lang="en-NZ" sz="1200" b="1" i="1" kern="1200">
                <a:solidFill>
                  <a:schemeClr val="tx1"/>
                </a:solidFill>
                <a:effectLst/>
                <a:latin typeface="Arial" panose="020B0604020202020204" pitchFamily="34" charset="0"/>
                <a:ea typeface="+mn-ea"/>
                <a:cs typeface="Arial" panose="020B0604020202020204" pitchFamily="34" charset="0"/>
              </a:rPr>
              <a:t>Close Master View</a:t>
            </a:r>
            <a:endParaRPr lang="en-NZ" sz="1200" b="1" i="1" kern="1200" baseline="0">
              <a:solidFill>
                <a:schemeClr val="tx1"/>
              </a:solidFill>
              <a:effectLst/>
              <a:latin typeface="Arial" panose="020B0604020202020204" pitchFamily="34" charset="0"/>
              <a:ea typeface="+mn-ea"/>
              <a:cs typeface="Arial" panose="020B0604020202020204" pitchFamily="34" charset="0"/>
            </a:endParaRPr>
          </a:p>
        </p:txBody>
      </p:sp>
      <p:sp>
        <p:nvSpPr>
          <p:cNvPr id="42" name="Rectangle 41"/>
          <p:cNvSpPr/>
          <p:nvPr userDrawn="1"/>
        </p:nvSpPr>
        <p:spPr>
          <a:xfrm>
            <a:off x="5425440" y="5297820"/>
            <a:ext cx="599441" cy="5418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sz="1800"/>
          </a:p>
        </p:txBody>
      </p:sp>
    </p:spTree>
    <p:extLst>
      <p:ext uri="{BB962C8B-B14F-4D97-AF65-F5344CB8AC3E}">
        <p14:creationId xmlns:p14="http://schemas.microsoft.com/office/powerpoint/2010/main" val="3517879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2">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F550189A-D43B-FDC9-0005-0F5BB82E959F}"/>
              </a:ext>
            </a:extLst>
          </p:cNvPr>
          <p:cNvSpPr>
            <a:spLocks noGrp="1"/>
          </p:cNvSpPr>
          <p:nvPr>
            <p:ph type="sldNum" sz="quarter" idx="12"/>
          </p:nvPr>
        </p:nvSpPr>
        <p:spPr>
          <a:xfrm>
            <a:off x="479182"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17" name="Footer Placeholder 4">
            <a:extLst>
              <a:ext uri="{FF2B5EF4-FFF2-40B4-BE49-F238E27FC236}">
                <a16:creationId xmlns:a16="http://schemas.microsoft.com/office/drawing/2014/main" id="{10FFF7D1-641F-417C-4DE4-782D603A955C}"/>
              </a:ext>
            </a:extLst>
          </p:cNvPr>
          <p:cNvSpPr>
            <a:spLocks noGrp="1"/>
          </p:cNvSpPr>
          <p:nvPr>
            <p:ph type="ftr" sz="quarter" idx="11"/>
          </p:nvPr>
        </p:nvSpPr>
        <p:spPr>
          <a:xfrm>
            <a:off x="1534953"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18" name="TextBox 17">
            <a:extLst>
              <a:ext uri="{FF2B5EF4-FFF2-40B4-BE49-F238E27FC236}">
                <a16:creationId xmlns:a16="http://schemas.microsoft.com/office/drawing/2014/main" id="{4A0BDC12-2CB2-EB7A-3F86-6779F6CA365D}"/>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temahau.govt.nz</a:t>
            </a:r>
            <a:endParaRPr lang="en-NZ" sz="1200">
              <a:solidFill>
                <a:schemeClr val="tx1"/>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ED8ED1D2-E0D7-6ACB-A1E8-A2E0547505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0560" y="6141716"/>
            <a:ext cx="220268" cy="441695"/>
          </a:xfrm>
          <a:prstGeom prst="rect">
            <a:avLst/>
          </a:prstGeom>
        </p:spPr>
      </p:pic>
    </p:spTree>
    <p:extLst>
      <p:ext uri="{BB962C8B-B14F-4D97-AF65-F5344CB8AC3E}">
        <p14:creationId xmlns:p14="http://schemas.microsoft.com/office/powerpoint/2010/main" val="374342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char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472" y="303119"/>
            <a:ext cx="10067543" cy="713232"/>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sp>
        <p:nvSpPr>
          <p:cNvPr id="14" name="Chart Placeholder 13"/>
          <p:cNvSpPr>
            <a:spLocks noGrp="1"/>
          </p:cNvSpPr>
          <p:nvPr>
            <p:ph type="chart" sz="quarter" idx="13"/>
          </p:nvPr>
        </p:nvSpPr>
        <p:spPr>
          <a:xfrm>
            <a:off x="6109960" y="1327247"/>
            <a:ext cx="5734565" cy="4383195"/>
          </a:xfrm>
        </p:spPr>
        <p:txBody>
          <a:bodyPr/>
          <a:lstStyle>
            <a:lvl1pPr>
              <a:buNone/>
              <a:defRPr/>
            </a:lvl1pPr>
          </a:lstStyle>
          <a:p>
            <a:r>
              <a:rPr lang="en-US"/>
              <a:t>Click icon to add chart</a:t>
            </a:r>
            <a:endParaRPr lang="en-NZ"/>
          </a:p>
        </p:txBody>
      </p:sp>
      <p:sp>
        <p:nvSpPr>
          <p:cNvPr id="18" name="Text Placeholder 17"/>
          <p:cNvSpPr>
            <a:spLocks noGrp="1"/>
          </p:cNvSpPr>
          <p:nvPr>
            <p:ph type="body" sz="quarter" idx="14"/>
          </p:nvPr>
        </p:nvSpPr>
        <p:spPr>
          <a:xfrm>
            <a:off x="347474" y="1327247"/>
            <a:ext cx="5415012" cy="4396195"/>
          </a:xfrm>
        </p:spPr>
        <p:txBody>
          <a:bodyPr/>
          <a:lstStyle>
            <a:lvl1pPr>
              <a:buClr>
                <a:srgbClr val="641C2E"/>
              </a:buClr>
              <a:defRPr/>
            </a:lvl1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24" name="Slide Number Placeholder 5">
            <a:extLst>
              <a:ext uri="{FF2B5EF4-FFF2-40B4-BE49-F238E27FC236}">
                <a16:creationId xmlns:a16="http://schemas.microsoft.com/office/drawing/2014/main" id="{6877DB3B-58E3-381E-2461-DE1F78502259}"/>
              </a:ext>
            </a:extLst>
          </p:cNvPr>
          <p:cNvSpPr>
            <a:spLocks noGrp="1"/>
          </p:cNvSpPr>
          <p:nvPr>
            <p:ph type="sldNum" sz="quarter" idx="12"/>
          </p:nvPr>
        </p:nvSpPr>
        <p:spPr>
          <a:xfrm>
            <a:off x="479182"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25" name="Footer Placeholder 4">
            <a:extLst>
              <a:ext uri="{FF2B5EF4-FFF2-40B4-BE49-F238E27FC236}">
                <a16:creationId xmlns:a16="http://schemas.microsoft.com/office/drawing/2014/main" id="{303C6955-C835-794F-312A-ADCF59EAE821}"/>
              </a:ext>
            </a:extLst>
          </p:cNvPr>
          <p:cNvSpPr>
            <a:spLocks noGrp="1"/>
          </p:cNvSpPr>
          <p:nvPr>
            <p:ph type="ftr" sz="quarter" idx="11"/>
          </p:nvPr>
        </p:nvSpPr>
        <p:spPr>
          <a:xfrm>
            <a:off x="1534953"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26" name="TextBox 25">
            <a:extLst>
              <a:ext uri="{FF2B5EF4-FFF2-40B4-BE49-F238E27FC236}">
                <a16:creationId xmlns:a16="http://schemas.microsoft.com/office/drawing/2014/main" id="{9E3B623F-7F79-05A3-42A9-28B6A063F445}"/>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temahau.govt.nz</a:t>
            </a:r>
            <a:endParaRPr lang="en-NZ" sz="1200">
              <a:solidFill>
                <a:schemeClr val="tx1"/>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A61A901E-4E6E-8CF5-CC25-5A9DAA5F9B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0560" y="6141716"/>
            <a:ext cx="220268" cy="441695"/>
          </a:xfrm>
          <a:prstGeom prst="rect">
            <a:avLst/>
          </a:prstGeom>
        </p:spPr>
      </p:pic>
      <p:pic>
        <p:nvPicPr>
          <p:cNvPr id="5" name="Picture 4">
            <a:extLst>
              <a:ext uri="{FF2B5EF4-FFF2-40B4-BE49-F238E27FC236}">
                <a16:creationId xmlns:a16="http://schemas.microsoft.com/office/drawing/2014/main" id="{AA74EF70-83B2-7E31-1ADC-CB741AFE8F45}"/>
              </a:ext>
            </a:extLst>
          </p:cNvPr>
          <p:cNvPicPr>
            <a:picLocks noChangeAspect="1"/>
          </p:cNvPicPr>
          <p:nvPr userDrawn="1"/>
        </p:nvPicPr>
        <p:blipFill>
          <a:blip r:embed="rId3"/>
          <a:stretch>
            <a:fillRect/>
          </a:stretch>
        </p:blipFill>
        <p:spPr>
          <a:xfrm>
            <a:off x="10754528" y="300140"/>
            <a:ext cx="1079500" cy="692150"/>
          </a:xfrm>
          <a:prstGeom prst="rect">
            <a:avLst/>
          </a:prstGeom>
        </p:spPr>
      </p:pic>
    </p:spTree>
    <p:extLst>
      <p:ext uri="{BB962C8B-B14F-4D97-AF65-F5344CB8AC3E}">
        <p14:creationId xmlns:p14="http://schemas.microsoft.com/office/powerpoint/2010/main" val="673372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15" name="Picture Placeholder 14"/>
          <p:cNvSpPr>
            <a:spLocks noGrp="1"/>
          </p:cNvSpPr>
          <p:nvPr>
            <p:ph type="pic" sz="quarter" idx="16"/>
          </p:nvPr>
        </p:nvSpPr>
        <p:spPr>
          <a:xfrm>
            <a:off x="6091629" y="1327247"/>
            <a:ext cx="5759810" cy="4416552"/>
          </a:xfrm>
        </p:spPr>
        <p:txBody>
          <a:bodyPr/>
          <a:lstStyle>
            <a:lvl1pPr marL="0" indent="0">
              <a:buClr>
                <a:srgbClr val="641C2E"/>
              </a:buClr>
              <a:buNone/>
              <a:defRPr/>
            </a:lvl1pPr>
          </a:lstStyle>
          <a:p>
            <a:r>
              <a:rPr lang="en-US"/>
              <a:t>Click icon to add picture</a:t>
            </a:r>
            <a:endParaRPr lang="en-NZ"/>
          </a:p>
        </p:txBody>
      </p:sp>
      <p:sp>
        <p:nvSpPr>
          <p:cNvPr id="17" name="Slide Number Placeholder 5">
            <a:extLst>
              <a:ext uri="{FF2B5EF4-FFF2-40B4-BE49-F238E27FC236}">
                <a16:creationId xmlns:a16="http://schemas.microsoft.com/office/drawing/2014/main" id="{F364B048-671B-6E49-F717-E2FA158C0ACD}"/>
              </a:ext>
            </a:extLst>
          </p:cNvPr>
          <p:cNvSpPr>
            <a:spLocks noGrp="1"/>
          </p:cNvSpPr>
          <p:nvPr>
            <p:ph type="sldNum" sz="quarter" idx="12"/>
          </p:nvPr>
        </p:nvSpPr>
        <p:spPr>
          <a:xfrm>
            <a:off x="479182"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18" name="Footer Placeholder 4">
            <a:extLst>
              <a:ext uri="{FF2B5EF4-FFF2-40B4-BE49-F238E27FC236}">
                <a16:creationId xmlns:a16="http://schemas.microsoft.com/office/drawing/2014/main" id="{35464C3C-EE63-2CBB-EC8D-FFF45EBD2459}"/>
              </a:ext>
            </a:extLst>
          </p:cNvPr>
          <p:cNvSpPr>
            <a:spLocks noGrp="1"/>
          </p:cNvSpPr>
          <p:nvPr>
            <p:ph type="ftr" sz="quarter" idx="11"/>
          </p:nvPr>
        </p:nvSpPr>
        <p:spPr>
          <a:xfrm>
            <a:off x="1534953"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19" name="TextBox 18">
            <a:extLst>
              <a:ext uri="{FF2B5EF4-FFF2-40B4-BE49-F238E27FC236}">
                <a16:creationId xmlns:a16="http://schemas.microsoft.com/office/drawing/2014/main" id="{90379DD9-18BB-BB12-60B5-042094AEE70A}"/>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temahau.govt.nz</a:t>
            </a:r>
            <a:endParaRPr lang="en-NZ" sz="1200">
              <a:solidFill>
                <a:schemeClr val="tx1"/>
              </a:solidFill>
              <a:latin typeface="Arial" pitchFamily="34" charset="0"/>
              <a:cs typeface="Arial" pitchFamily="34" charset="0"/>
            </a:endParaRPr>
          </a:p>
        </p:txBody>
      </p:sp>
      <p:sp>
        <p:nvSpPr>
          <p:cNvPr id="4" name="Text Placeholder 17">
            <a:extLst>
              <a:ext uri="{FF2B5EF4-FFF2-40B4-BE49-F238E27FC236}">
                <a16:creationId xmlns:a16="http://schemas.microsoft.com/office/drawing/2014/main" id="{70638733-4CEC-B382-C71A-557BAC62E234}"/>
              </a:ext>
            </a:extLst>
          </p:cNvPr>
          <p:cNvSpPr>
            <a:spLocks noGrp="1"/>
          </p:cNvSpPr>
          <p:nvPr>
            <p:ph type="body" sz="quarter" idx="14"/>
          </p:nvPr>
        </p:nvSpPr>
        <p:spPr>
          <a:xfrm>
            <a:off x="347474" y="1327247"/>
            <a:ext cx="5415012" cy="4396195"/>
          </a:xfrm>
        </p:spPr>
        <p:txBody>
          <a:bodyPr/>
          <a:lstStyle>
            <a:lvl1pPr>
              <a:buClr>
                <a:srgbClr val="641C2E"/>
              </a:buClr>
              <a:defRPr/>
            </a:lvl1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itle 1">
            <a:extLst>
              <a:ext uri="{FF2B5EF4-FFF2-40B4-BE49-F238E27FC236}">
                <a16:creationId xmlns:a16="http://schemas.microsoft.com/office/drawing/2014/main" id="{E58FA16A-6AB0-B0D1-133A-44E65E79C658}"/>
              </a:ext>
            </a:extLst>
          </p:cNvPr>
          <p:cNvSpPr>
            <a:spLocks noGrp="1"/>
          </p:cNvSpPr>
          <p:nvPr>
            <p:ph type="title" hasCustomPrompt="1"/>
          </p:nvPr>
        </p:nvSpPr>
        <p:spPr>
          <a:xfrm>
            <a:off x="347472" y="303119"/>
            <a:ext cx="10067543" cy="713232"/>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pic>
        <p:nvPicPr>
          <p:cNvPr id="8" name="Picture 7">
            <a:extLst>
              <a:ext uri="{FF2B5EF4-FFF2-40B4-BE49-F238E27FC236}">
                <a16:creationId xmlns:a16="http://schemas.microsoft.com/office/drawing/2014/main" id="{69C8B441-5B1B-9517-A37B-1DC18AC34C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0560" y="6141716"/>
            <a:ext cx="220268" cy="441695"/>
          </a:xfrm>
          <a:prstGeom prst="rect">
            <a:avLst/>
          </a:prstGeom>
        </p:spPr>
      </p:pic>
      <p:pic>
        <p:nvPicPr>
          <p:cNvPr id="2" name="Picture 1">
            <a:extLst>
              <a:ext uri="{FF2B5EF4-FFF2-40B4-BE49-F238E27FC236}">
                <a16:creationId xmlns:a16="http://schemas.microsoft.com/office/drawing/2014/main" id="{6D09CCFD-8D18-F8FB-6C1E-F2290EADF9CF}"/>
              </a:ext>
            </a:extLst>
          </p:cNvPr>
          <p:cNvPicPr>
            <a:picLocks noChangeAspect="1"/>
          </p:cNvPicPr>
          <p:nvPr userDrawn="1"/>
        </p:nvPicPr>
        <p:blipFill>
          <a:blip r:embed="rId3"/>
          <a:stretch>
            <a:fillRect/>
          </a:stretch>
        </p:blipFill>
        <p:spPr>
          <a:xfrm>
            <a:off x="10754528" y="300140"/>
            <a:ext cx="1079500" cy="692150"/>
          </a:xfrm>
          <a:prstGeom prst="rect">
            <a:avLst/>
          </a:prstGeom>
        </p:spPr>
      </p:pic>
    </p:spTree>
    <p:extLst>
      <p:ext uri="{BB962C8B-B14F-4D97-AF65-F5344CB8AC3E}">
        <p14:creationId xmlns:p14="http://schemas.microsoft.com/office/powerpoint/2010/main" val="673372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12" name="Content Placeholder 11"/>
          <p:cNvSpPr>
            <a:spLocks noGrp="1"/>
          </p:cNvSpPr>
          <p:nvPr>
            <p:ph sz="quarter" idx="15"/>
          </p:nvPr>
        </p:nvSpPr>
        <p:spPr>
          <a:xfrm>
            <a:off x="347472" y="1334828"/>
            <a:ext cx="5464576" cy="4397746"/>
          </a:xfrm>
        </p:spPr>
        <p:txBody>
          <a:bodyPr/>
          <a:lstStyle>
            <a:lvl1pPr>
              <a:buClr>
                <a:srgbClr val="641C2E"/>
              </a:buClr>
              <a:buFont typeface="Arial" pitchFamily="34" charset="0"/>
              <a:buChar char="•"/>
              <a:defRPr/>
            </a:lvl1pPr>
            <a:lvl2pPr>
              <a:buFont typeface="Arial" pitchFamily="34" charset="0"/>
              <a:buChar char="•"/>
              <a:defRPr/>
            </a:lvl2pPr>
            <a:lvl3pPr>
              <a:buFont typeface="Arial" pitchFamily="34" charset="0"/>
              <a:buChar char="•"/>
              <a:defRPr/>
            </a:lvl3pPr>
            <a:lvl4pPr>
              <a:buFont typeface="Arial" pitchFamily="34" charset="0"/>
              <a:buChar char="•"/>
              <a:defRPr/>
            </a:lvl4pPr>
            <a:lvl5pPr>
              <a:buClr>
                <a:schemeClr val="accent2">
                  <a:lumMod val="75000"/>
                </a:schemeClr>
              </a:buCl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11" name="Content Placeholder 11"/>
          <p:cNvSpPr>
            <a:spLocks noGrp="1"/>
          </p:cNvSpPr>
          <p:nvPr>
            <p:ph sz="quarter" idx="17"/>
          </p:nvPr>
        </p:nvSpPr>
        <p:spPr>
          <a:xfrm>
            <a:off x="6379953" y="1337704"/>
            <a:ext cx="5464576" cy="4394870"/>
          </a:xfrm>
        </p:spPr>
        <p:txBody>
          <a:bodyPr/>
          <a:lstStyle>
            <a:lvl1pPr>
              <a:buClr>
                <a:srgbClr val="641C2E"/>
              </a:buClr>
              <a:defRPr/>
            </a:lvl1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17" name="Slide Number Placeholder 5">
            <a:extLst>
              <a:ext uri="{FF2B5EF4-FFF2-40B4-BE49-F238E27FC236}">
                <a16:creationId xmlns:a16="http://schemas.microsoft.com/office/drawing/2014/main" id="{D4EEF2F4-C8B8-801F-F21F-301645395DC6}"/>
              </a:ext>
            </a:extLst>
          </p:cNvPr>
          <p:cNvSpPr>
            <a:spLocks noGrp="1"/>
          </p:cNvSpPr>
          <p:nvPr>
            <p:ph type="sldNum" sz="quarter" idx="12"/>
          </p:nvPr>
        </p:nvSpPr>
        <p:spPr>
          <a:xfrm>
            <a:off x="479182"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18" name="Footer Placeholder 4">
            <a:extLst>
              <a:ext uri="{FF2B5EF4-FFF2-40B4-BE49-F238E27FC236}">
                <a16:creationId xmlns:a16="http://schemas.microsoft.com/office/drawing/2014/main" id="{01629E2D-FB60-8EA1-E280-50BC6E0142FA}"/>
              </a:ext>
            </a:extLst>
          </p:cNvPr>
          <p:cNvSpPr>
            <a:spLocks noGrp="1"/>
          </p:cNvSpPr>
          <p:nvPr>
            <p:ph type="ftr" sz="quarter" idx="11"/>
          </p:nvPr>
        </p:nvSpPr>
        <p:spPr>
          <a:xfrm>
            <a:off x="1534953"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19" name="TextBox 18">
            <a:extLst>
              <a:ext uri="{FF2B5EF4-FFF2-40B4-BE49-F238E27FC236}">
                <a16:creationId xmlns:a16="http://schemas.microsoft.com/office/drawing/2014/main" id="{C57539AE-E504-01AB-2CA8-73C4CE2FE5D2}"/>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temahau.govt.nz</a:t>
            </a:r>
            <a:endParaRPr lang="en-NZ" sz="1200">
              <a:solidFill>
                <a:schemeClr val="tx1"/>
              </a:solidFill>
              <a:latin typeface="Arial" pitchFamily="34" charset="0"/>
              <a:cs typeface="Arial" pitchFamily="34" charset="0"/>
            </a:endParaRPr>
          </a:p>
        </p:txBody>
      </p:sp>
      <p:sp>
        <p:nvSpPr>
          <p:cNvPr id="15" name="Title 1">
            <a:extLst>
              <a:ext uri="{FF2B5EF4-FFF2-40B4-BE49-F238E27FC236}">
                <a16:creationId xmlns:a16="http://schemas.microsoft.com/office/drawing/2014/main" id="{8BCEAF5C-0E9D-6B79-6439-630F148EABCC}"/>
              </a:ext>
            </a:extLst>
          </p:cNvPr>
          <p:cNvSpPr>
            <a:spLocks noGrp="1"/>
          </p:cNvSpPr>
          <p:nvPr>
            <p:ph type="title" hasCustomPrompt="1"/>
          </p:nvPr>
        </p:nvSpPr>
        <p:spPr>
          <a:xfrm>
            <a:off x="347472" y="303119"/>
            <a:ext cx="10067543" cy="713232"/>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pic>
        <p:nvPicPr>
          <p:cNvPr id="21" name="Picture 20">
            <a:extLst>
              <a:ext uri="{FF2B5EF4-FFF2-40B4-BE49-F238E27FC236}">
                <a16:creationId xmlns:a16="http://schemas.microsoft.com/office/drawing/2014/main" id="{7EA2592B-F3D8-E084-5B93-3C7084F322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0560" y="6141716"/>
            <a:ext cx="220268" cy="441695"/>
          </a:xfrm>
          <a:prstGeom prst="rect">
            <a:avLst/>
          </a:prstGeom>
        </p:spPr>
      </p:pic>
      <p:pic>
        <p:nvPicPr>
          <p:cNvPr id="2" name="Picture 1">
            <a:extLst>
              <a:ext uri="{FF2B5EF4-FFF2-40B4-BE49-F238E27FC236}">
                <a16:creationId xmlns:a16="http://schemas.microsoft.com/office/drawing/2014/main" id="{7569251B-87C5-209E-3A37-CB7CA4A0EE89}"/>
              </a:ext>
            </a:extLst>
          </p:cNvPr>
          <p:cNvPicPr>
            <a:picLocks noChangeAspect="1"/>
          </p:cNvPicPr>
          <p:nvPr userDrawn="1"/>
        </p:nvPicPr>
        <p:blipFill>
          <a:blip r:embed="rId3"/>
          <a:stretch>
            <a:fillRect/>
          </a:stretch>
        </p:blipFill>
        <p:spPr>
          <a:xfrm>
            <a:off x="10754528" y="300140"/>
            <a:ext cx="1079500" cy="692150"/>
          </a:xfrm>
          <a:prstGeom prst="rect">
            <a:avLst/>
          </a:prstGeom>
        </p:spPr>
      </p:pic>
    </p:spTree>
    <p:extLst>
      <p:ext uri="{BB962C8B-B14F-4D97-AF65-F5344CB8AC3E}">
        <p14:creationId xmlns:p14="http://schemas.microsoft.com/office/powerpoint/2010/main" val="673372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12" name="Table Placeholder 11"/>
          <p:cNvSpPr>
            <a:spLocks noGrp="1"/>
          </p:cNvSpPr>
          <p:nvPr>
            <p:ph type="tbl" sz="quarter" idx="13"/>
          </p:nvPr>
        </p:nvSpPr>
        <p:spPr>
          <a:xfrm>
            <a:off x="350686" y="1322194"/>
            <a:ext cx="11513110" cy="4657027"/>
          </a:xfrm>
        </p:spPr>
        <p:txBody>
          <a:bodyPr/>
          <a:lstStyle>
            <a:lvl1pPr>
              <a:buNone/>
              <a:defRPr/>
            </a:lvl1pPr>
          </a:lstStyle>
          <a:p>
            <a:r>
              <a:rPr lang="en-US"/>
              <a:t>Click icon to add table</a:t>
            </a:r>
            <a:endParaRPr lang="en-NZ"/>
          </a:p>
        </p:txBody>
      </p:sp>
      <p:sp>
        <p:nvSpPr>
          <p:cNvPr id="16" name="Slide Number Placeholder 5">
            <a:extLst>
              <a:ext uri="{FF2B5EF4-FFF2-40B4-BE49-F238E27FC236}">
                <a16:creationId xmlns:a16="http://schemas.microsoft.com/office/drawing/2014/main" id="{C762FEE1-B236-5F4E-0050-CF77AAC19344}"/>
              </a:ext>
            </a:extLst>
          </p:cNvPr>
          <p:cNvSpPr>
            <a:spLocks noGrp="1"/>
          </p:cNvSpPr>
          <p:nvPr>
            <p:ph type="sldNum" sz="quarter" idx="12"/>
          </p:nvPr>
        </p:nvSpPr>
        <p:spPr>
          <a:xfrm>
            <a:off x="479182"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17" name="Footer Placeholder 4">
            <a:extLst>
              <a:ext uri="{FF2B5EF4-FFF2-40B4-BE49-F238E27FC236}">
                <a16:creationId xmlns:a16="http://schemas.microsoft.com/office/drawing/2014/main" id="{A906C6E9-23EA-F929-D4A0-C0453781181D}"/>
              </a:ext>
            </a:extLst>
          </p:cNvPr>
          <p:cNvSpPr>
            <a:spLocks noGrp="1"/>
          </p:cNvSpPr>
          <p:nvPr>
            <p:ph type="ftr" sz="quarter" idx="11"/>
          </p:nvPr>
        </p:nvSpPr>
        <p:spPr>
          <a:xfrm>
            <a:off x="1534953"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18" name="TextBox 17">
            <a:extLst>
              <a:ext uri="{FF2B5EF4-FFF2-40B4-BE49-F238E27FC236}">
                <a16:creationId xmlns:a16="http://schemas.microsoft.com/office/drawing/2014/main" id="{AA5524E2-8FFB-48A0-C783-0D4ABE10049F}"/>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temahau.govt.nz</a:t>
            </a:r>
            <a:endParaRPr lang="en-NZ" sz="1200">
              <a:solidFill>
                <a:schemeClr val="tx1"/>
              </a:solidFill>
              <a:latin typeface="Arial" pitchFamily="34" charset="0"/>
              <a:cs typeface="Arial" pitchFamily="34" charset="0"/>
            </a:endParaRPr>
          </a:p>
        </p:txBody>
      </p:sp>
      <p:sp>
        <p:nvSpPr>
          <p:cNvPr id="3" name="Title 1">
            <a:extLst>
              <a:ext uri="{FF2B5EF4-FFF2-40B4-BE49-F238E27FC236}">
                <a16:creationId xmlns:a16="http://schemas.microsoft.com/office/drawing/2014/main" id="{3C14A677-8689-956C-21A8-42B6E81DA1BF}"/>
              </a:ext>
            </a:extLst>
          </p:cNvPr>
          <p:cNvSpPr>
            <a:spLocks noGrp="1"/>
          </p:cNvSpPr>
          <p:nvPr>
            <p:ph type="title" hasCustomPrompt="1"/>
          </p:nvPr>
        </p:nvSpPr>
        <p:spPr>
          <a:xfrm>
            <a:off x="347472" y="303119"/>
            <a:ext cx="10067543" cy="713232"/>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pic>
        <p:nvPicPr>
          <p:cNvPr id="5" name="Picture 4">
            <a:extLst>
              <a:ext uri="{FF2B5EF4-FFF2-40B4-BE49-F238E27FC236}">
                <a16:creationId xmlns:a16="http://schemas.microsoft.com/office/drawing/2014/main" id="{BA1BC33F-8072-F987-8BE1-4C45BFB4DD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0560" y="6141716"/>
            <a:ext cx="220268" cy="441695"/>
          </a:xfrm>
          <a:prstGeom prst="rect">
            <a:avLst/>
          </a:prstGeom>
        </p:spPr>
      </p:pic>
      <p:pic>
        <p:nvPicPr>
          <p:cNvPr id="2" name="Picture 1">
            <a:extLst>
              <a:ext uri="{FF2B5EF4-FFF2-40B4-BE49-F238E27FC236}">
                <a16:creationId xmlns:a16="http://schemas.microsoft.com/office/drawing/2014/main" id="{CC52115C-1B79-9393-6979-A220544C0DA5}"/>
              </a:ext>
            </a:extLst>
          </p:cNvPr>
          <p:cNvPicPr>
            <a:picLocks noChangeAspect="1"/>
          </p:cNvPicPr>
          <p:nvPr userDrawn="1"/>
        </p:nvPicPr>
        <p:blipFill>
          <a:blip r:embed="rId3"/>
          <a:stretch>
            <a:fillRect/>
          </a:stretch>
        </p:blipFill>
        <p:spPr>
          <a:xfrm>
            <a:off x="10754528" y="300140"/>
            <a:ext cx="1079500" cy="692150"/>
          </a:xfrm>
          <a:prstGeom prst="rect">
            <a:avLst/>
          </a:prstGeom>
        </p:spPr>
      </p:pic>
    </p:spTree>
    <p:extLst>
      <p:ext uri="{BB962C8B-B14F-4D97-AF65-F5344CB8AC3E}">
        <p14:creationId xmlns:p14="http://schemas.microsoft.com/office/powerpoint/2010/main" val="673372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15" name="Chart Placeholder 14"/>
          <p:cNvSpPr>
            <a:spLocks noGrp="1"/>
          </p:cNvSpPr>
          <p:nvPr>
            <p:ph type="chart" sz="quarter" idx="13"/>
          </p:nvPr>
        </p:nvSpPr>
        <p:spPr>
          <a:xfrm>
            <a:off x="353897" y="1292422"/>
            <a:ext cx="11522255" cy="4666199"/>
          </a:xfrm>
        </p:spPr>
        <p:txBody>
          <a:bodyPr/>
          <a:lstStyle>
            <a:lvl1pPr>
              <a:buNone/>
              <a:defRPr/>
            </a:lvl1pPr>
          </a:lstStyle>
          <a:p>
            <a:r>
              <a:rPr lang="en-US"/>
              <a:t>Click icon to add chart</a:t>
            </a:r>
            <a:endParaRPr lang="en-NZ"/>
          </a:p>
        </p:txBody>
      </p:sp>
      <p:sp>
        <p:nvSpPr>
          <p:cNvPr id="16" name="Slide Number Placeholder 5">
            <a:extLst>
              <a:ext uri="{FF2B5EF4-FFF2-40B4-BE49-F238E27FC236}">
                <a16:creationId xmlns:a16="http://schemas.microsoft.com/office/drawing/2014/main" id="{7CF0598F-7E9C-8171-F31D-DD773C061CA2}"/>
              </a:ext>
            </a:extLst>
          </p:cNvPr>
          <p:cNvSpPr>
            <a:spLocks noGrp="1"/>
          </p:cNvSpPr>
          <p:nvPr>
            <p:ph type="sldNum" sz="quarter" idx="12"/>
          </p:nvPr>
        </p:nvSpPr>
        <p:spPr>
          <a:xfrm>
            <a:off x="479182"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17" name="Footer Placeholder 4">
            <a:extLst>
              <a:ext uri="{FF2B5EF4-FFF2-40B4-BE49-F238E27FC236}">
                <a16:creationId xmlns:a16="http://schemas.microsoft.com/office/drawing/2014/main" id="{DF5129A0-20AB-805B-11A4-829CA4C2A7F4}"/>
              </a:ext>
            </a:extLst>
          </p:cNvPr>
          <p:cNvSpPr>
            <a:spLocks noGrp="1"/>
          </p:cNvSpPr>
          <p:nvPr>
            <p:ph type="ftr" sz="quarter" idx="11"/>
          </p:nvPr>
        </p:nvSpPr>
        <p:spPr>
          <a:xfrm>
            <a:off x="1534953"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18" name="TextBox 17">
            <a:extLst>
              <a:ext uri="{FF2B5EF4-FFF2-40B4-BE49-F238E27FC236}">
                <a16:creationId xmlns:a16="http://schemas.microsoft.com/office/drawing/2014/main" id="{BEE78214-2C42-8D32-F080-D5BE5480E23F}"/>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temahau.govt.nz</a:t>
            </a:r>
            <a:endParaRPr lang="en-NZ" sz="1200">
              <a:solidFill>
                <a:schemeClr val="tx1"/>
              </a:solidFill>
              <a:latin typeface="Arial" pitchFamily="34" charset="0"/>
              <a:cs typeface="Arial" pitchFamily="34" charset="0"/>
            </a:endParaRPr>
          </a:p>
        </p:txBody>
      </p:sp>
      <p:sp>
        <p:nvSpPr>
          <p:cNvPr id="3" name="Title 1">
            <a:extLst>
              <a:ext uri="{FF2B5EF4-FFF2-40B4-BE49-F238E27FC236}">
                <a16:creationId xmlns:a16="http://schemas.microsoft.com/office/drawing/2014/main" id="{78A2448D-B94C-3596-E29F-2EFAADD20F8E}"/>
              </a:ext>
            </a:extLst>
          </p:cNvPr>
          <p:cNvSpPr>
            <a:spLocks noGrp="1"/>
          </p:cNvSpPr>
          <p:nvPr>
            <p:ph type="title" hasCustomPrompt="1"/>
          </p:nvPr>
        </p:nvSpPr>
        <p:spPr>
          <a:xfrm>
            <a:off x="347472" y="303119"/>
            <a:ext cx="10067543" cy="713232"/>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pic>
        <p:nvPicPr>
          <p:cNvPr id="5" name="Picture 4">
            <a:extLst>
              <a:ext uri="{FF2B5EF4-FFF2-40B4-BE49-F238E27FC236}">
                <a16:creationId xmlns:a16="http://schemas.microsoft.com/office/drawing/2014/main" id="{05B27EB7-8A45-0D07-5594-4A6C086135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0560" y="6141716"/>
            <a:ext cx="220268" cy="441695"/>
          </a:xfrm>
          <a:prstGeom prst="rect">
            <a:avLst/>
          </a:prstGeom>
        </p:spPr>
      </p:pic>
      <p:pic>
        <p:nvPicPr>
          <p:cNvPr id="2" name="Picture 1">
            <a:extLst>
              <a:ext uri="{FF2B5EF4-FFF2-40B4-BE49-F238E27FC236}">
                <a16:creationId xmlns:a16="http://schemas.microsoft.com/office/drawing/2014/main" id="{DE747543-62D3-D1C0-BF5C-2E6B8A922C0A}"/>
              </a:ext>
            </a:extLst>
          </p:cNvPr>
          <p:cNvPicPr>
            <a:picLocks noChangeAspect="1"/>
          </p:cNvPicPr>
          <p:nvPr userDrawn="1"/>
        </p:nvPicPr>
        <p:blipFill>
          <a:blip r:embed="rId3"/>
          <a:stretch>
            <a:fillRect/>
          </a:stretch>
        </p:blipFill>
        <p:spPr>
          <a:xfrm>
            <a:off x="10754528" y="300140"/>
            <a:ext cx="1079500" cy="692150"/>
          </a:xfrm>
          <a:prstGeom prst="rect">
            <a:avLst/>
          </a:prstGeom>
        </p:spPr>
      </p:pic>
    </p:spTree>
    <p:extLst>
      <p:ext uri="{BB962C8B-B14F-4D97-AF65-F5344CB8AC3E}">
        <p14:creationId xmlns:p14="http://schemas.microsoft.com/office/powerpoint/2010/main" val="673372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1">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7061199" y="1307150"/>
            <a:ext cx="4790239" cy="4688778"/>
          </a:xfrm>
        </p:spPr>
        <p:txBody>
          <a:bodyPr/>
          <a:lstStyle>
            <a:lvl1pPr>
              <a:buNone/>
              <a:defRPr/>
            </a:lvl1pPr>
          </a:lstStyle>
          <a:p>
            <a:r>
              <a:rPr lang="en-US"/>
              <a:t>Click icon to add picture</a:t>
            </a:r>
            <a:endParaRPr lang="en-NZ"/>
          </a:p>
        </p:txBody>
      </p:sp>
      <p:sp>
        <p:nvSpPr>
          <p:cNvPr id="3" name="Content Placeholder 2"/>
          <p:cNvSpPr>
            <a:spLocks noGrp="1"/>
          </p:cNvSpPr>
          <p:nvPr>
            <p:ph idx="1" hasCustomPrompt="1"/>
          </p:nvPr>
        </p:nvSpPr>
        <p:spPr>
          <a:xfrm>
            <a:off x="329185" y="1307149"/>
            <a:ext cx="6602194" cy="4690363"/>
          </a:xfrm>
        </p:spPr>
        <p:txBody>
          <a:bodyPr>
            <a:normAutofit/>
          </a:bodyPr>
          <a:lstStyle>
            <a:lvl1pPr marL="0" indent="0">
              <a:buNone/>
              <a:defRPr sz="2000">
                <a:latin typeface="Arial" panose="020B0604020202020204" pitchFamily="34" charset="0"/>
                <a:cs typeface="Arial" panose="020B0604020202020204" pitchFamily="34" charset="0"/>
              </a:defRPr>
            </a:lvl1pPr>
          </a:lstStyle>
          <a:p>
            <a:pPr lvl="0"/>
            <a:r>
              <a:rPr lang="en-US"/>
              <a:t>Enter Content Here</a:t>
            </a:r>
          </a:p>
        </p:txBody>
      </p:sp>
      <p:sp>
        <p:nvSpPr>
          <p:cNvPr id="17" name="Slide Number Placeholder 5">
            <a:extLst>
              <a:ext uri="{FF2B5EF4-FFF2-40B4-BE49-F238E27FC236}">
                <a16:creationId xmlns:a16="http://schemas.microsoft.com/office/drawing/2014/main" id="{1DDD755C-963B-2A7D-0BB5-74D558B81D02}"/>
              </a:ext>
            </a:extLst>
          </p:cNvPr>
          <p:cNvSpPr>
            <a:spLocks noGrp="1"/>
          </p:cNvSpPr>
          <p:nvPr>
            <p:ph type="sldNum" sz="quarter" idx="12"/>
          </p:nvPr>
        </p:nvSpPr>
        <p:spPr>
          <a:xfrm>
            <a:off x="479182"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18" name="Footer Placeholder 4">
            <a:extLst>
              <a:ext uri="{FF2B5EF4-FFF2-40B4-BE49-F238E27FC236}">
                <a16:creationId xmlns:a16="http://schemas.microsoft.com/office/drawing/2014/main" id="{5A95E313-E7CC-CF4B-B386-E2F4058DAC62}"/>
              </a:ext>
            </a:extLst>
          </p:cNvPr>
          <p:cNvSpPr>
            <a:spLocks noGrp="1"/>
          </p:cNvSpPr>
          <p:nvPr>
            <p:ph type="ftr" sz="quarter" idx="11"/>
          </p:nvPr>
        </p:nvSpPr>
        <p:spPr>
          <a:xfrm>
            <a:off x="1534953"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19" name="TextBox 18">
            <a:extLst>
              <a:ext uri="{FF2B5EF4-FFF2-40B4-BE49-F238E27FC236}">
                <a16:creationId xmlns:a16="http://schemas.microsoft.com/office/drawing/2014/main" id="{89F12059-B4E3-EB51-18A4-61FB968B6B9C}"/>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temahau.govt.nz</a:t>
            </a:r>
            <a:endParaRPr lang="en-NZ" sz="1200">
              <a:solidFill>
                <a:schemeClr val="tx1"/>
              </a:solidFill>
              <a:latin typeface="Arial" pitchFamily="34" charset="0"/>
              <a:cs typeface="Arial" pitchFamily="34" charset="0"/>
            </a:endParaRPr>
          </a:p>
        </p:txBody>
      </p:sp>
      <p:sp>
        <p:nvSpPr>
          <p:cNvPr id="4" name="Title 1">
            <a:extLst>
              <a:ext uri="{FF2B5EF4-FFF2-40B4-BE49-F238E27FC236}">
                <a16:creationId xmlns:a16="http://schemas.microsoft.com/office/drawing/2014/main" id="{981D7E07-9806-645B-AB4F-6E57C4525F85}"/>
              </a:ext>
            </a:extLst>
          </p:cNvPr>
          <p:cNvSpPr>
            <a:spLocks noGrp="1"/>
          </p:cNvSpPr>
          <p:nvPr>
            <p:ph type="title" hasCustomPrompt="1"/>
          </p:nvPr>
        </p:nvSpPr>
        <p:spPr>
          <a:xfrm>
            <a:off x="347472" y="303119"/>
            <a:ext cx="10067543" cy="713232"/>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pic>
        <p:nvPicPr>
          <p:cNvPr id="6" name="Picture 5">
            <a:extLst>
              <a:ext uri="{FF2B5EF4-FFF2-40B4-BE49-F238E27FC236}">
                <a16:creationId xmlns:a16="http://schemas.microsoft.com/office/drawing/2014/main" id="{5034C5F7-CF51-B2DB-27E8-551AB77D2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0560" y="6141716"/>
            <a:ext cx="220268" cy="441695"/>
          </a:xfrm>
          <a:prstGeom prst="rect">
            <a:avLst/>
          </a:prstGeom>
        </p:spPr>
      </p:pic>
      <p:pic>
        <p:nvPicPr>
          <p:cNvPr id="2" name="Picture 1">
            <a:extLst>
              <a:ext uri="{FF2B5EF4-FFF2-40B4-BE49-F238E27FC236}">
                <a16:creationId xmlns:a16="http://schemas.microsoft.com/office/drawing/2014/main" id="{EB4B11B1-DD16-4646-597F-60A6FA64FF31}"/>
              </a:ext>
            </a:extLst>
          </p:cNvPr>
          <p:cNvPicPr>
            <a:picLocks noChangeAspect="1"/>
          </p:cNvPicPr>
          <p:nvPr userDrawn="1"/>
        </p:nvPicPr>
        <p:blipFill>
          <a:blip r:embed="rId3"/>
          <a:stretch>
            <a:fillRect/>
          </a:stretch>
        </p:blipFill>
        <p:spPr>
          <a:xfrm>
            <a:off x="10754528" y="300140"/>
            <a:ext cx="1079500" cy="692150"/>
          </a:xfrm>
          <a:prstGeom prst="rect">
            <a:avLst/>
          </a:prstGeom>
        </p:spPr>
      </p:pic>
    </p:spTree>
    <p:extLst>
      <p:ext uri="{BB962C8B-B14F-4D97-AF65-F5344CB8AC3E}">
        <p14:creationId xmlns:p14="http://schemas.microsoft.com/office/powerpoint/2010/main" val="773197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break">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DCFD8A-5E13-1C90-7651-A4506D5A745C}"/>
              </a:ext>
            </a:extLst>
          </p:cNvPr>
          <p:cNvPicPr>
            <a:picLocks noChangeAspect="1"/>
          </p:cNvPicPr>
          <p:nvPr userDrawn="1"/>
        </p:nvPicPr>
        <p:blipFill>
          <a:blip r:embed="rId2"/>
          <a:stretch>
            <a:fillRect/>
          </a:stretch>
        </p:blipFill>
        <p:spPr>
          <a:xfrm>
            <a:off x="-1" y="0"/>
            <a:ext cx="12191999" cy="6858000"/>
          </a:xfrm>
          <a:prstGeom prst="rect">
            <a:avLst/>
          </a:prstGeom>
        </p:spPr>
      </p:pic>
      <p:pic>
        <p:nvPicPr>
          <p:cNvPr id="3" name="Picture 2" descr="A picture containing text, clipart, picture frame&#10;&#10;Description automatically generated">
            <a:extLst>
              <a:ext uri="{FF2B5EF4-FFF2-40B4-BE49-F238E27FC236}">
                <a16:creationId xmlns:a16="http://schemas.microsoft.com/office/drawing/2014/main" id="{3676CC38-37B8-6D0E-27F4-24446C001ABB}"/>
              </a:ext>
            </a:extLst>
          </p:cNvPr>
          <p:cNvPicPr>
            <a:picLocks noChangeAspect="1"/>
          </p:cNvPicPr>
          <p:nvPr userDrawn="1"/>
        </p:nvPicPr>
        <p:blipFill>
          <a:blip r:embed="rId3">
            <a:alphaModFix amt="10000"/>
            <a:extLst>
              <a:ext uri="{28A0092B-C50C-407E-A947-70E740481C1C}">
                <a14:useLocalDpi xmlns:a14="http://schemas.microsoft.com/office/drawing/2010/main"/>
              </a:ext>
            </a:extLst>
          </a:blip>
          <a:stretch>
            <a:fillRect/>
          </a:stretch>
        </p:blipFill>
        <p:spPr>
          <a:xfrm>
            <a:off x="7764948" y="-31359"/>
            <a:ext cx="4427051" cy="6889359"/>
          </a:xfrm>
          <a:prstGeom prst="rect">
            <a:avLst/>
          </a:prstGeom>
        </p:spPr>
      </p:pic>
      <p:pic>
        <p:nvPicPr>
          <p:cNvPr id="5" name="Picture 4">
            <a:extLst>
              <a:ext uri="{FF2B5EF4-FFF2-40B4-BE49-F238E27FC236}">
                <a16:creationId xmlns:a16="http://schemas.microsoft.com/office/drawing/2014/main" id="{7D5767D4-F8FE-1B8E-624C-D9A8A1826DB9}"/>
              </a:ext>
            </a:extLst>
          </p:cNvPr>
          <p:cNvPicPr>
            <a:picLocks noChangeAspect="1"/>
          </p:cNvPicPr>
          <p:nvPr userDrawn="1"/>
        </p:nvPicPr>
        <p:blipFill>
          <a:blip r:embed="rId4"/>
          <a:stretch>
            <a:fillRect/>
          </a:stretch>
        </p:blipFill>
        <p:spPr>
          <a:xfrm>
            <a:off x="415617" y="367725"/>
            <a:ext cx="1055373" cy="676680"/>
          </a:xfrm>
          <a:prstGeom prst="rect">
            <a:avLst/>
          </a:prstGeom>
        </p:spPr>
      </p:pic>
      <p:sp>
        <p:nvSpPr>
          <p:cNvPr id="15" name="Title 19"/>
          <p:cNvSpPr>
            <a:spLocks noGrp="1"/>
          </p:cNvSpPr>
          <p:nvPr>
            <p:ph type="title" hasCustomPrompt="1"/>
          </p:nvPr>
        </p:nvSpPr>
        <p:spPr>
          <a:xfrm>
            <a:off x="340561" y="2641722"/>
            <a:ext cx="5206555" cy="1112809"/>
          </a:xfrm>
        </p:spPr>
        <p:txBody>
          <a:bodyPr>
            <a:normAutofit/>
          </a:bodyPr>
          <a:lstStyle>
            <a:lvl1pPr>
              <a:defRPr sz="2800" b="0">
                <a:solidFill>
                  <a:schemeClr val="bg1"/>
                </a:solidFill>
              </a:defRPr>
            </a:lvl1pPr>
          </a:lstStyle>
          <a:p>
            <a:r>
              <a:rPr lang="en-US"/>
              <a:t>Section Break Master style</a:t>
            </a:r>
            <a:endParaRPr lang="en-NZ"/>
          </a:p>
        </p:txBody>
      </p:sp>
      <p:sp>
        <p:nvSpPr>
          <p:cNvPr id="7" name="Slide Number Placeholder 5">
            <a:extLst>
              <a:ext uri="{FF2B5EF4-FFF2-40B4-BE49-F238E27FC236}">
                <a16:creationId xmlns:a16="http://schemas.microsoft.com/office/drawing/2014/main" id="{90912130-6671-1FAF-D17E-5A8C391BA6E3}"/>
              </a:ext>
            </a:extLst>
          </p:cNvPr>
          <p:cNvSpPr>
            <a:spLocks noGrp="1"/>
          </p:cNvSpPr>
          <p:nvPr>
            <p:ph type="sldNum" sz="quarter" idx="12"/>
          </p:nvPr>
        </p:nvSpPr>
        <p:spPr>
          <a:xfrm>
            <a:off x="495658" y="6396252"/>
            <a:ext cx="1055771" cy="182345"/>
          </a:xfrm>
        </p:spPr>
        <p:txBody>
          <a:bodyPr/>
          <a:lstStyle>
            <a:lvl1pPr algn="l">
              <a:defRPr lang="en-NZ" sz="1200" b="1" kern="120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8" name="Footer Placeholder 4">
            <a:extLst>
              <a:ext uri="{FF2B5EF4-FFF2-40B4-BE49-F238E27FC236}">
                <a16:creationId xmlns:a16="http://schemas.microsoft.com/office/drawing/2014/main" id="{2AF6A3AC-2397-80B3-CFAF-273845077AC6}"/>
              </a:ext>
            </a:extLst>
          </p:cNvPr>
          <p:cNvSpPr>
            <a:spLocks noGrp="1"/>
          </p:cNvSpPr>
          <p:nvPr>
            <p:ph type="ftr" sz="quarter" idx="11"/>
          </p:nvPr>
        </p:nvSpPr>
        <p:spPr>
          <a:xfrm>
            <a:off x="1551429" y="6396252"/>
            <a:ext cx="4844999" cy="178106"/>
          </a:xfrm>
        </p:spPr>
        <p:txBody>
          <a:bodyPr/>
          <a:lstStyle>
            <a:lvl1pPr algn="l">
              <a:defRPr>
                <a:solidFill>
                  <a:schemeClr val="bg1"/>
                </a:solidFill>
                <a:latin typeface="Arial" pitchFamily="34" charset="0"/>
                <a:cs typeface="Arial" pitchFamily="34" charset="0"/>
              </a:defRPr>
            </a:lvl1pPr>
          </a:lstStyle>
          <a:p>
            <a:endParaRPr lang="en-NZ"/>
          </a:p>
        </p:txBody>
      </p:sp>
      <p:sp>
        <p:nvSpPr>
          <p:cNvPr id="9" name="TextBox 8">
            <a:extLst>
              <a:ext uri="{FF2B5EF4-FFF2-40B4-BE49-F238E27FC236}">
                <a16:creationId xmlns:a16="http://schemas.microsoft.com/office/drawing/2014/main" id="{952C562B-44A6-CF07-A2BE-5EF0BF25DF23}"/>
              </a:ext>
            </a:extLst>
          </p:cNvPr>
          <p:cNvSpPr txBox="1"/>
          <p:nvPr userDrawn="1"/>
        </p:nvSpPr>
        <p:spPr>
          <a:xfrm>
            <a:off x="9166274" y="6353122"/>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temahau.govt.nz</a:t>
            </a:r>
            <a:endParaRPr lang="en-NZ" sz="1200">
              <a:solidFill>
                <a:schemeClr val="bg1"/>
              </a:solidFill>
              <a:latin typeface="Arial" pitchFamily="34" charset="0"/>
              <a:cs typeface="Arial" pitchFamily="34" charset="0"/>
            </a:endParaRPr>
          </a:p>
        </p:txBody>
      </p:sp>
      <p:pic>
        <p:nvPicPr>
          <p:cNvPr id="11" name="Picture 10">
            <a:extLst>
              <a:ext uri="{FF2B5EF4-FFF2-40B4-BE49-F238E27FC236}">
                <a16:creationId xmlns:a16="http://schemas.microsoft.com/office/drawing/2014/main" id="{9E64C054-682F-E802-0542-772A9C1C8F1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0561" y="6135579"/>
            <a:ext cx="216972" cy="435086"/>
          </a:xfrm>
          <a:prstGeom prst="rect">
            <a:avLst/>
          </a:prstGeom>
        </p:spPr>
      </p:pic>
    </p:spTree>
    <p:extLst>
      <p:ext uri="{BB962C8B-B14F-4D97-AF65-F5344CB8AC3E}">
        <p14:creationId xmlns:p14="http://schemas.microsoft.com/office/powerpoint/2010/main" val="403870019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break">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5735C2-8774-D878-AC52-0425A74CF9D7}"/>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14" name="Slide Number Placeholder 5">
            <a:extLst>
              <a:ext uri="{FF2B5EF4-FFF2-40B4-BE49-F238E27FC236}">
                <a16:creationId xmlns:a16="http://schemas.microsoft.com/office/drawing/2014/main" id="{9091F7B7-15A7-7088-10AF-2ED3123BD30D}"/>
              </a:ext>
            </a:extLst>
          </p:cNvPr>
          <p:cNvSpPr>
            <a:spLocks noGrp="1"/>
          </p:cNvSpPr>
          <p:nvPr>
            <p:ph type="sldNum" sz="quarter" idx="12"/>
          </p:nvPr>
        </p:nvSpPr>
        <p:spPr>
          <a:xfrm>
            <a:off x="495658" y="6396252"/>
            <a:ext cx="1055771" cy="182345"/>
          </a:xfrm>
        </p:spPr>
        <p:txBody>
          <a:bodyPr/>
          <a:lstStyle>
            <a:lvl1pPr algn="l">
              <a:defRPr lang="en-NZ" sz="1200" b="1" kern="120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16" name="Footer Placeholder 4">
            <a:extLst>
              <a:ext uri="{FF2B5EF4-FFF2-40B4-BE49-F238E27FC236}">
                <a16:creationId xmlns:a16="http://schemas.microsoft.com/office/drawing/2014/main" id="{5CC15F00-63EB-137E-F896-55E7C7320BD7}"/>
              </a:ext>
            </a:extLst>
          </p:cNvPr>
          <p:cNvSpPr>
            <a:spLocks noGrp="1"/>
          </p:cNvSpPr>
          <p:nvPr>
            <p:ph type="ftr" sz="quarter" idx="11"/>
          </p:nvPr>
        </p:nvSpPr>
        <p:spPr>
          <a:xfrm>
            <a:off x="1551429" y="6396252"/>
            <a:ext cx="4844999" cy="178106"/>
          </a:xfrm>
        </p:spPr>
        <p:txBody>
          <a:bodyPr/>
          <a:lstStyle>
            <a:lvl1pPr algn="l">
              <a:defRPr>
                <a:solidFill>
                  <a:schemeClr val="bg1"/>
                </a:solidFill>
                <a:latin typeface="Arial" pitchFamily="34" charset="0"/>
                <a:cs typeface="Arial" pitchFamily="34" charset="0"/>
              </a:defRPr>
            </a:lvl1pPr>
          </a:lstStyle>
          <a:p>
            <a:endParaRPr lang="en-NZ"/>
          </a:p>
        </p:txBody>
      </p:sp>
      <p:sp>
        <p:nvSpPr>
          <p:cNvPr id="17" name="TextBox 16">
            <a:extLst>
              <a:ext uri="{FF2B5EF4-FFF2-40B4-BE49-F238E27FC236}">
                <a16:creationId xmlns:a16="http://schemas.microsoft.com/office/drawing/2014/main" id="{0FF89463-7E7B-2B73-9CEA-AA9E17285EFD}"/>
              </a:ext>
            </a:extLst>
          </p:cNvPr>
          <p:cNvSpPr txBox="1"/>
          <p:nvPr userDrawn="1"/>
        </p:nvSpPr>
        <p:spPr>
          <a:xfrm>
            <a:off x="9166274" y="6353122"/>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temahau.govt.nz</a:t>
            </a:r>
            <a:endParaRPr lang="en-NZ" sz="1200">
              <a:solidFill>
                <a:schemeClr val="bg1"/>
              </a:solidFill>
              <a:latin typeface="Arial" pitchFamily="34" charset="0"/>
              <a:cs typeface="Arial" pitchFamily="34" charset="0"/>
            </a:endParaRPr>
          </a:p>
        </p:txBody>
      </p:sp>
      <p:pic>
        <p:nvPicPr>
          <p:cNvPr id="18" name="Picture 17">
            <a:extLst>
              <a:ext uri="{FF2B5EF4-FFF2-40B4-BE49-F238E27FC236}">
                <a16:creationId xmlns:a16="http://schemas.microsoft.com/office/drawing/2014/main" id="{2741EE2B-FC1B-6923-C9E5-878E6940DB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0561" y="6135579"/>
            <a:ext cx="216972" cy="435086"/>
          </a:xfrm>
          <a:prstGeom prst="rect">
            <a:avLst/>
          </a:prstGeom>
        </p:spPr>
      </p:pic>
      <p:sp>
        <p:nvSpPr>
          <p:cNvPr id="2" name="Title 19">
            <a:extLst>
              <a:ext uri="{FF2B5EF4-FFF2-40B4-BE49-F238E27FC236}">
                <a16:creationId xmlns:a16="http://schemas.microsoft.com/office/drawing/2014/main" id="{C8C704C1-5244-9405-427E-84D54029B8F1}"/>
              </a:ext>
            </a:extLst>
          </p:cNvPr>
          <p:cNvSpPr>
            <a:spLocks noGrp="1"/>
          </p:cNvSpPr>
          <p:nvPr>
            <p:ph type="title" hasCustomPrompt="1"/>
          </p:nvPr>
        </p:nvSpPr>
        <p:spPr>
          <a:xfrm>
            <a:off x="340561" y="2641722"/>
            <a:ext cx="5206555" cy="1112809"/>
          </a:xfrm>
        </p:spPr>
        <p:txBody>
          <a:bodyPr>
            <a:normAutofit/>
          </a:bodyPr>
          <a:lstStyle>
            <a:lvl1pPr>
              <a:defRPr sz="2800" b="0">
                <a:solidFill>
                  <a:schemeClr val="bg1"/>
                </a:solidFill>
              </a:defRPr>
            </a:lvl1pPr>
          </a:lstStyle>
          <a:p>
            <a:r>
              <a:rPr lang="en-US"/>
              <a:t>Section Break Master style</a:t>
            </a:r>
            <a:endParaRPr lang="en-NZ"/>
          </a:p>
        </p:txBody>
      </p:sp>
      <p:pic>
        <p:nvPicPr>
          <p:cNvPr id="3" name="Picture 2" descr="Qr code&#10;&#10;Description automatically generated">
            <a:extLst>
              <a:ext uri="{FF2B5EF4-FFF2-40B4-BE49-F238E27FC236}">
                <a16:creationId xmlns:a16="http://schemas.microsoft.com/office/drawing/2014/main" id="{A468A809-4252-B3A7-AA19-730508B7A271}"/>
              </a:ext>
            </a:extLst>
          </p:cNvPr>
          <p:cNvPicPr>
            <a:picLocks noChangeAspect="1"/>
          </p:cNvPicPr>
          <p:nvPr userDrawn="1"/>
        </p:nvPicPr>
        <p:blipFill>
          <a:blip r:embed="rId4" cstate="screen">
            <a:alphaModFix amt="11000"/>
            <a:extLst>
              <a:ext uri="{28A0092B-C50C-407E-A947-70E740481C1C}">
                <a14:useLocalDpi xmlns:a14="http://schemas.microsoft.com/office/drawing/2010/main"/>
              </a:ext>
            </a:extLst>
          </a:blip>
          <a:stretch>
            <a:fillRect/>
          </a:stretch>
        </p:blipFill>
        <p:spPr>
          <a:xfrm>
            <a:off x="6388983" y="-58801"/>
            <a:ext cx="5836051" cy="6916801"/>
          </a:xfrm>
          <a:prstGeom prst="rect">
            <a:avLst/>
          </a:prstGeom>
        </p:spPr>
      </p:pic>
      <p:pic>
        <p:nvPicPr>
          <p:cNvPr id="6" name="Picture 5">
            <a:extLst>
              <a:ext uri="{FF2B5EF4-FFF2-40B4-BE49-F238E27FC236}">
                <a16:creationId xmlns:a16="http://schemas.microsoft.com/office/drawing/2014/main" id="{5EE05FA5-10D4-BF23-F28F-6B05DCB03533}"/>
              </a:ext>
            </a:extLst>
          </p:cNvPr>
          <p:cNvPicPr>
            <a:picLocks noChangeAspect="1"/>
          </p:cNvPicPr>
          <p:nvPr userDrawn="1"/>
        </p:nvPicPr>
        <p:blipFill>
          <a:blip r:embed="rId5"/>
          <a:stretch>
            <a:fillRect/>
          </a:stretch>
        </p:blipFill>
        <p:spPr>
          <a:xfrm>
            <a:off x="415617" y="367725"/>
            <a:ext cx="1055373" cy="676680"/>
          </a:xfrm>
          <a:prstGeom prst="rect">
            <a:avLst/>
          </a:prstGeom>
        </p:spPr>
      </p:pic>
    </p:spTree>
    <p:extLst>
      <p:ext uri="{BB962C8B-B14F-4D97-AF65-F5344CB8AC3E}">
        <p14:creationId xmlns:p14="http://schemas.microsoft.com/office/powerpoint/2010/main" val="390212851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break">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268A66-7BC9-93B7-F4F0-B33D4BA9C114}"/>
              </a:ext>
            </a:extLst>
          </p:cNvPr>
          <p:cNvPicPr>
            <a:picLocks noChangeAspect="1"/>
          </p:cNvPicPr>
          <p:nvPr userDrawn="1"/>
        </p:nvPicPr>
        <p:blipFill>
          <a:blip r:embed="rId2"/>
          <a:stretch>
            <a:fillRect/>
          </a:stretch>
        </p:blipFill>
        <p:spPr>
          <a:xfrm>
            <a:off x="0" y="-1"/>
            <a:ext cx="12192000" cy="6858001"/>
          </a:xfrm>
          <a:prstGeom prst="rect">
            <a:avLst/>
          </a:prstGeom>
        </p:spPr>
      </p:pic>
      <p:pic>
        <p:nvPicPr>
          <p:cNvPr id="7" name="Picture 6">
            <a:extLst>
              <a:ext uri="{FF2B5EF4-FFF2-40B4-BE49-F238E27FC236}">
                <a16:creationId xmlns:a16="http://schemas.microsoft.com/office/drawing/2014/main" id="{9282E809-9BA2-F4B7-E8B9-2AD103421866}"/>
              </a:ext>
            </a:extLst>
          </p:cNvPr>
          <p:cNvPicPr>
            <a:picLocks noChangeAspect="1"/>
          </p:cNvPicPr>
          <p:nvPr userDrawn="1"/>
        </p:nvPicPr>
        <p:blipFill rotWithShape="1">
          <a:blip r:embed="rId3" cstate="hqprint">
            <a:alphaModFix amt="11000"/>
            <a:extLst>
              <a:ext uri="{28A0092B-C50C-407E-A947-70E740481C1C}">
                <a14:useLocalDpi xmlns:a14="http://schemas.microsoft.com/office/drawing/2010/main"/>
              </a:ext>
            </a:extLst>
          </a:blip>
          <a:srcRect/>
          <a:stretch/>
        </p:blipFill>
        <p:spPr>
          <a:xfrm>
            <a:off x="-21266" y="0"/>
            <a:ext cx="12213266" cy="6877050"/>
          </a:xfrm>
          <a:prstGeom prst="rect">
            <a:avLst/>
          </a:prstGeom>
        </p:spPr>
      </p:pic>
      <p:sp>
        <p:nvSpPr>
          <p:cNvPr id="12" name="Slide Number Placeholder 5">
            <a:extLst>
              <a:ext uri="{FF2B5EF4-FFF2-40B4-BE49-F238E27FC236}">
                <a16:creationId xmlns:a16="http://schemas.microsoft.com/office/drawing/2014/main" id="{0009A82E-7036-5163-D79C-129587458824}"/>
              </a:ext>
            </a:extLst>
          </p:cNvPr>
          <p:cNvSpPr>
            <a:spLocks noGrp="1"/>
          </p:cNvSpPr>
          <p:nvPr>
            <p:ph type="sldNum" sz="quarter" idx="12"/>
          </p:nvPr>
        </p:nvSpPr>
        <p:spPr>
          <a:xfrm>
            <a:off x="495658" y="6396252"/>
            <a:ext cx="1055771" cy="182345"/>
          </a:xfrm>
        </p:spPr>
        <p:txBody>
          <a:bodyPr/>
          <a:lstStyle>
            <a:lvl1pPr algn="l">
              <a:defRPr lang="en-NZ" sz="1200" b="1" kern="120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14" name="Footer Placeholder 4">
            <a:extLst>
              <a:ext uri="{FF2B5EF4-FFF2-40B4-BE49-F238E27FC236}">
                <a16:creationId xmlns:a16="http://schemas.microsoft.com/office/drawing/2014/main" id="{B9C0C3B8-6D7A-A735-26E6-BED718E69528}"/>
              </a:ext>
            </a:extLst>
          </p:cNvPr>
          <p:cNvSpPr>
            <a:spLocks noGrp="1"/>
          </p:cNvSpPr>
          <p:nvPr>
            <p:ph type="ftr" sz="quarter" idx="11"/>
          </p:nvPr>
        </p:nvSpPr>
        <p:spPr>
          <a:xfrm>
            <a:off x="1551429" y="6396252"/>
            <a:ext cx="4844999" cy="178106"/>
          </a:xfrm>
        </p:spPr>
        <p:txBody>
          <a:bodyPr/>
          <a:lstStyle>
            <a:lvl1pPr algn="l">
              <a:defRPr>
                <a:solidFill>
                  <a:schemeClr val="bg1"/>
                </a:solidFill>
                <a:latin typeface="Arial" pitchFamily="34" charset="0"/>
                <a:cs typeface="Arial" pitchFamily="34" charset="0"/>
              </a:defRPr>
            </a:lvl1pPr>
          </a:lstStyle>
          <a:p>
            <a:endParaRPr lang="en-NZ"/>
          </a:p>
        </p:txBody>
      </p:sp>
      <p:sp>
        <p:nvSpPr>
          <p:cNvPr id="16" name="TextBox 15">
            <a:extLst>
              <a:ext uri="{FF2B5EF4-FFF2-40B4-BE49-F238E27FC236}">
                <a16:creationId xmlns:a16="http://schemas.microsoft.com/office/drawing/2014/main" id="{0F41C609-A129-0B58-444A-AF62C9D6858E}"/>
              </a:ext>
            </a:extLst>
          </p:cNvPr>
          <p:cNvSpPr txBox="1"/>
          <p:nvPr userDrawn="1"/>
        </p:nvSpPr>
        <p:spPr>
          <a:xfrm>
            <a:off x="9166274" y="6353122"/>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temahau.govt.nz</a:t>
            </a:r>
            <a:endParaRPr lang="en-NZ" sz="1200">
              <a:solidFill>
                <a:schemeClr val="bg1"/>
              </a:solidFill>
              <a:latin typeface="Arial" pitchFamily="34" charset="0"/>
              <a:cs typeface="Arial" pitchFamily="34" charset="0"/>
            </a:endParaRPr>
          </a:p>
        </p:txBody>
      </p:sp>
      <p:pic>
        <p:nvPicPr>
          <p:cNvPr id="17" name="Picture 16">
            <a:extLst>
              <a:ext uri="{FF2B5EF4-FFF2-40B4-BE49-F238E27FC236}">
                <a16:creationId xmlns:a16="http://schemas.microsoft.com/office/drawing/2014/main" id="{F8517206-87FD-2303-3E9A-A17E02F1BA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0561" y="6135579"/>
            <a:ext cx="216972" cy="435086"/>
          </a:xfrm>
          <a:prstGeom prst="rect">
            <a:avLst/>
          </a:prstGeom>
        </p:spPr>
      </p:pic>
      <p:sp>
        <p:nvSpPr>
          <p:cNvPr id="8" name="Title 19">
            <a:extLst>
              <a:ext uri="{FF2B5EF4-FFF2-40B4-BE49-F238E27FC236}">
                <a16:creationId xmlns:a16="http://schemas.microsoft.com/office/drawing/2014/main" id="{2CC1BB9B-A256-9F02-388E-14717648F8C9}"/>
              </a:ext>
            </a:extLst>
          </p:cNvPr>
          <p:cNvSpPr>
            <a:spLocks noGrp="1"/>
          </p:cNvSpPr>
          <p:nvPr>
            <p:ph type="title" hasCustomPrompt="1"/>
          </p:nvPr>
        </p:nvSpPr>
        <p:spPr>
          <a:xfrm>
            <a:off x="340561" y="2641722"/>
            <a:ext cx="5206555" cy="1112809"/>
          </a:xfrm>
        </p:spPr>
        <p:txBody>
          <a:bodyPr>
            <a:normAutofit/>
          </a:bodyPr>
          <a:lstStyle>
            <a:lvl1pPr>
              <a:defRPr sz="2800" b="0">
                <a:solidFill>
                  <a:schemeClr val="bg1"/>
                </a:solidFill>
              </a:defRPr>
            </a:lvl1pPr>
          </a:lstStyle>
          <a:p>
            <a:r>
              <a:rPr lang="en-US"/>
              <a:t>Section Break Master style</a:t>
            </a:r>
            <a:endParaRPr lang="en-NZ"/>
          </a:p>
        </p:txBody>
      </p:sp>
      <p:pic>
        <p:nvPicPr>
          <p:cNvPr id="2" name="Picture 1" descr="Qr code&#10;&#10;Description automatically generated">
            <a:extLst>
              <a:ext uri="{FF2B5EF4-FFF2-40B4-BE49-F238E27FC236}">
                <a16:creationId xmlns:a16="http://schemas.microsoft.com/office/drawing/2014/main" id="{3BA4A0EB-99B3-8BBF-ABC1-D00A633A9D1A}"/>
              </a:ext>
            </a:extLst>
          </p:cNvPr>
          <p:cNvPicPr>
            <a:picLocks noChangeAspect="1"/>
          </p:cNvPicPr>
          <p:nvPr userDrawn="1"/>
        </p:nvPicPr>
        <p:blipFill>
          <a:blip r:embed="rId5" cstate="screen">
            <a:alphaModFix amt="11000"/>
            <a:extLst>
              <a:ext uri="{28A0092B-C50C-407E-A947-70E740481C1C}">
                <a14:useLocalDpi xmlns:a14="http://schemas.microsoft.com/office/drawing/2010/main"/>
              </a:ext>
            </a:extLst>
          </a:blip>
          <a:stretch>
            <a:fillRect/>
          </a:stretch>
        </p:blipFill>
        <p:spPr>
          <a:xfrm>
            <a:off x="6388983" y="-58801"/>
            <a:ext cx="5836051" cy="6916801"/>
          </a:xfrm>
          <a:prstGeom prst="rect">
            <a:avLst/>
          </a:prstGeom>
        </p:spPr>
      </p:pic>
      <p:pic>
        <p:nvPicPr>
          <p:cNvPr id="3" name="Picture 2">
            <a:extLst>
              <a:ext uri="{FF2B5EF4-FFF2-40B4-BE49-F238E27FC236}">
                <a16:creationId xmlns:a16="http://schemas.microsoft.com/office/drawing/2014/main" id="{A51E482E-A34C-95B4-F89C-8624DD1A7898}"/>
              </a:ext>
            </a:extLst>
          </p:cNvPr>
          <p:cNvPicPr>
            <a:picLocks noChangeAspect="1"/>
          </p:cNvPicPr>
          <p:nvPr userDrawn="1"/>
        </p:nvPicPr>
        <p:blipFill>
          <a:blip r:embed="rId6"/>
          <a:stretch>
            <a:fillRect/>
          </a:stretch>
        </p:blipFill>
        <p:spPr>
          <a:xfrm>
            <a:off x="415617" y="367725"/>
            <a:ext cx="1055373" cy="676680"/>
          </a:xfrm>
          <a:prstGeom prst="rect">
            <a:avLst/>
          </a:prstGeom>
        </p:spPr>
      </p:pic>
    </p:spTree>
    <p:extLst>
      <p:ext uri="{BB962C8B-B14F-4D97-AF65-F5344CB8AC3E}">
        <p14:creationId xmlns:p14="http://schemas.microsoft.com/office/powerpoint/2010/main" val="265418560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rst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4BD31F-EE14-ECA9-3D48-6123DB9B71EE}"/>
              </a:ext>
            </a:extLst>
          </p:cNvPr>
          <p:cNvPicPr>
            <a:picLocks noChangeAspect="1"/>
          </p:cNvPicPr>
          <p:nvPr userDrawn="1"/>
        </p:nvPicPr>
        <p:blipFill>
          <a:blip r:embed="rId2"/>
          <a:stretch>
            <a:fillRect/>
          </a:stretch>
        </p:blipFill>
        <p:spPr>
          <a:xfrm>
            <a:off x="1" y="-1"/>
            <a:ext cx="12191999" cy="6858001"/>
          </a:xfrm>
          <a:prstGeom prst="rect">
            <a:avLst/>
          </a:prstGeom>
        </p:spPr>
      </p:pic>
      <p:pic>
        <p:nvPicPr>
          <p:cNvPr id="7" name="Picture 6">
            <a:extLst>
              <a:ext uri="{FF2B5EF4-FFF2-40B4-BE49-F238E27FC236}">
                <a16:creationId xmlns:a16="http://schemas.microsoft.com/office/drawing/2014/main" id="{B13A531B-4EA7-8F30-5544-B564E1A5FAA2}"/>
              </a:ext>
            </a:extLst>
          </p:cNvPr>
          <p:cNvPicPr>
            <a:picLocks noChangeAspect="1"/>
          </p:cNvPicPr>
          <p:nvPr userDrawn="1"/>
        </p:nvPicPr>
        <p:blipFill>
          <a:blip r:embed="rId3"/>
          <a:stretch>
            <a:fillRect/>
          </a:stretch>
        </p:blipFill>
        <p:spPr>
          <a:xfrm>
            <a:off x="415618" y="367725"/>
            <a:ext cx="1055372" cy="676679"/>
          </a:xfrm>
          <a:prstGeom prst="rect">
            <a:avLst/>
          </a:prstGeom>
        </p:spPr>
      </p:pic>
      <p:pic>
        <p:nvPicPr>
          <p:cNvPr id="8" name="Picture 7">
            <a:extLst>
              <a:ext uri="{FF2B5EF4-FFF2-40B4-BE49-F238E27FC236}">
                <a16:creationId xmlns:a16="http://schemas.microsoft.com/office/drawing/2014/main" id="{5134958B-DAA2-2836-1FB7-025D78CEB15C}"/>
              </a:ext>
            </a:extLst>
          </p:cNvPr>
          <p:cNvPicPr>
            <a:picLocks noChangeAspect="1"/>
          </p:cNvPicPr>
          <p:nvPr userDrawn="1"/>
        </p:nvPicPr>
        <p:blipFill>
          <a:blip r:embed="rId4"/>
          <a:stretch>
            <a:fillRect/>
          </a:stretch>
        </p:blipFill>
        <p:spPr>
          <a:xfrm>
            <a:off x="7774785" y="-1"/>
            <a:ext cx="4406900" cy="6858001"/>
          </a:xfrm>
          <a:prstGeom prst="rect">
            <a:avLst/>
          </a:prstGeom>
        </p:spPr>
      </p:pic>
      <p:sp>
        <p:nvSpPr>
          <p:cNvPr id="2" name="Title 1"/>
          <p:cNvSpPr>
            <a:spLocks noGrp="1"/>
          </p:cNvSpPr>
          <p:nvPr>
            <p:ph type="ctrTitle" hasCustomPrompt="1"/>
          </p:nvPr>
        </p:nvSpPr>
        <p:spPr>
          <a:xfrm>
            <a:off x="336106" y="1817425"/>
            <a:ext cx="9847613" cy="795146"/>
          </a:xfrm>
        </p:spPr>
        <p:txBody>
          <a:bodyPr anchor="b">
            <a:no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Teacher Only Day November 2024</a:t>
            </a:r>
          </a:p>
        </p:txBody>
      </p:sp>
      <p:sp>
        <p:nvSpPr>
          <p:cNvPr id="3" name="Subtitle 2"/>
          <p:cNvSpPr>
            <a:spLocks noGrp="1"/>
          </p:cNvSpPr>
          <p:nvPr>
            <p:ph type="subTitle" idx="1" hasCustomPrompt="1"/>
          </p:nvPr>
        </p:nvSpPr>
        <p:spPr>
          <a:xfrm>
            <a:off x="336106" y="2682821"/>
            <a:ext cx="9226512" cy="939153"/>
          </a:xfrm>
        </p:spPr>
        <p:txBody>
          <a:bodyPr>
            <a:noAutofit/>
          </a:bodyPr>
          <a:lstStyle>
            <a:lvl1pPr marL="0" indent="0" algn="l">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Facilitation Pack for English and </a:t>
            </a:r>
            <a:r>
              <a:rPr lang="en-US" err="1"/>
              <a:t>Maths</a:t>
            </a:r>
            <a:r>
              <a:rPr lang="en-US"/>
              <a:t> </a:t>
            </a:r>
          </a:p>
        </p:txBody>
      </p:sp>
      <p:pic>
        <p:nvPicPr>
          <p:cNvPr id="12" name="Picture 11">
            <a:extLst>
              <a:ext uri="{FF2B5EF4-FFF2-40B4-BE49-F238E27FC236}">
                <a16:creationId xmlns:a16="http://schemas.microsoft.com/office/drawing/2014/main" id="{62F4C084-EA2F-D11C-C60E-54CBF13B3F9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35343" y="6011422"/>
            <a:ext cx="1489150" cy="427077"/>
          </a:xfrm>
          <a:prstGeom prst="rect">
            <a:avLst/>
          </a:prstGeom>
        </p:spPr>
      </p:pic>
    </p:spTree>
    <p:extLst>
      <p:ext uri="{BB962C8B-B14F-4D97-AF65-F5344CB8AC3E}">
        <p14:creationId xmlns:p14="http://schemas.microsoft.com/office/powerpoint/2010/main" val="7426404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02B109-F916-52A2-F634-8096EE9A7668}"/>
              </a:ext>
            </a:extLst>
          </p:cNvPr>
          <p:cNvSpPr/>
          <p:nvPr userDrawn="1"/>
        </p:nvSpPr>
        <p:spPr>
          <a:xfrm>
            <a:off x="0" y="0"/>
            <a:ext cx="12191999" cy="6857999"/>
          </a:xfrm>
          <a:prstGeom prst="rect">
            <a:avLst/>
          </a:prstGeom>
          <a:gradFill flip="none" rotWithShape="1">
            <a:gsLst>
              <a:gs pos="0">
                <a:schemeClr val="accent3"/>
              </a:gs>
              <a:gs pos="90000">
                <a:schemeClr val="accent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8">
            <a:extLst>
              <a:ext uri="{FF2B5EF4-FFF2-40B4-BE49-F238E27FC236}">
                <a16:creationId xmlns:a16="http://schemas.microsoft.com/office/drawing/2014/main" id="{25359290-00D6-FE01-2ECF-51DF58796C1C}"/>
              </a:ext>
            </a:extLst>
          </p:cNvPr>
          <p:cNvPicPr>
            <a:picLocks noChangeAspect="1"/>
          </p:cNvPicPr>
          <p:nvPr userDrawn="1"/>
        </p:nvPicPr>
        <p:blipFill>
          <a:blip r:embed="rId2"/>
          <a:stretch>
            <a:fillRect/>
          </a:stretch>
        </p:blipFill>
        <p:spPr>
          <a:xfrm>
            <a:off x="415618" y="367725"/>
            <a:ext cx="1055372" cy="676679"/>
          </a:xfrm>
          <a:prstGeom prst="rect">
            <a:avLst/>
          </a:prstGeom>
        </p:spPr>
      </p:pic>
      <p:pic>
        <p:nvPicPr>
          <p:cNvPr id="2" name="Picture 1" descr="Qr code&#10;&#10;Description automatically generated">
            <a:extLst>
              <a:ext uri="{FF2B5EF4-FFF2-40B4-BE49-F238E27FC236}">
                <a16:creationId xmlns:a16="http://schemas.microsoft.com/office/drawing/2014/main" id="{A7EFA2A8-79D6-9E16-4273-9B52749D3F0F}"/>
              </a:ext>
            </a:extLst>
          </p:cNvPr>
          <p:cNvPicPr>
            <a:picLocks noChangeAspect="1"/>
          </p:cNvPicPr>
          <p:nvPr userDrawn="1"/>
        </p:nvPicPr>
        <p:blipFill>
          <a:blip r:embed="rId3" cstate="screen">
            <a:alphaModFix amt="11000"/>
            <a:extLst>
              <a:ext uri="{28A0092B-C50C-407E-A947-70E740481C1C}">
                <a14:useLocalDpi xmlns:a14="http://schemas.microsoft.com/office/drawing/2010/main"/>
              </a:ext>
            </a:extLst>
          </a:blip>
          <a:stretch>
            <a:fillRect/>
          </a:stretch>
        </p:blipFill>
        <p:spPr>
          <a:xfrm>
            <a:off x="6388983" y="-58801"/>
            <a:ext cx="5836051" cy="6916801"/>
          </a:xfrm>
          <a:prstGeom prst="rect">
            <a:avLst/>
          </a:prstGeom>
        </p:spPr>
      </p:pic>
      <p:sp>
        <p:nvSpPr>
          <p:cNvPr id="12" name="Slide Number Placeholder 5">
            <a:extLst>
              <a:ext uri="{FF2B5EF4-FFF2-40B4-BE49-F238E27FC236}">
                <a16:creationId xmlns:a16="http://schemas.microsoft.com/office/drawing/2014/main" id="{DA227D71-96BB-7061-24AA-028E3356EBAE}"/>
              </a:ext>
            </a:extLst>
          </p:cNvPr>
          <p:cNvSpPr>
            <a:spLocks noGrp="1"/>
          </p:cNvSpPr>
          <p:nvPr>
            <p:ph type="sldNum" sz="quarter" idx="12"/>
          </p:nvPr>
        </p:nvSpPr>
        <p:spPr>
          <a:xfrm>
            <a:off x="495658" y="6396252"/>
            <a:ext cx="1055771" cy="182345"/>
          </a:xfrm>
        </p:spPr>
        <p:txBody>
          <a:bodyPr/>
          <a:lstStyle>
            <a:lvl1pPr algn="l">
              <a:defRPr lang="en-NZ" sz="1200" b="1" kern="120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13" name="Footer Placeholder 4">
            <a:extLst>
              <a:ext uri="{FF2B5EF4-FFF2-40B4-BE49-F238E27FC236}">
                <a16:creationId xmlns:a16="http://schemas.microsoft.com/office/drawing/2014/main" id="{74217A9A-068B-B04B-800A-4E257B0C150C}"/>
              </a:ext>
            </a:extLst>
          </p:cNvPr>
          <p:cNvSpPr>
            <a:spLocks noGrp="1"/>
          </p:cNvSpPr>
          <p:nvPr>
            <p:ph type="ftr" sz="quarter" idx="11"/>
          </p:nvPr>
        </p:nvSpPr>
        <p:spPr>
          <a:xfrm>
            <a:off x="1551429" y="6396252"/>
            <a:ext cx="4844999" cy="178106"/>
          </a:xfrm>
        </p:spPr>
        <p:txBody>
          <a:bodyPr/>
          <a:lstStyle>
            <a:lvl1pPr algn="l">
              <a:defRPr>
                <a:solidFill>
                  <a:schemeClr val="bg1"/>
                </a:solidFill>
                <a:latin typeface="Arial" pitchFamily="34" charset="0"/>
                <a:cs typeface="Arial" pitchFamily="34" charset="0"/>
              </a:defRPr>
            </a:lvl1pPr>
          </a:lstStyle>
          <a:p>
            <a:endParaRPr lang="en-NZ"/>
          </a:p>
        </p:txBody>
      </p:sp>
      <p:sp>
        <p:nvSpPr>
          <p:cNvPr id="16" name="TextBox 15">
            <a:extLst>
              <a:ext uri="{FF2B5EF4-FFF2-40B4-BE49-F238E27FC236}">
                <a16:creationId xmlns:a16="http://schemas.microsoft.com/office/drawing/2014/main" id="{ECE12B78-9AFE-FD5F-B50F-B23AAE3CB2DD}"/>
              </a:ext>
            </a:extLst>
          </p:cNvPr>
          <p:cNvSpPr txBox="1"/>
          <p:nvPr userDrawn="1"/>
        </p:nvSpPr>
        <p:spPr>
          <a:xfrm>
            <a:off x="9166274" y="6353122"/>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temahau.govt.nz</a:t>
            </a:r>
            <a:endParaRPr lang="en-NZ" sz="1200">
              <a:solidFill>
                <a:schemeClr val="bg1"/>
              </a:solidFill>
              <a:latin typeface="Arial" pitchFamily="34" charset="0"/>
              <a:cs typeface="Arial" pitchFamily="34" charset="0"/>
            </a:endParaRPr>
          </a:p>
        </p:txBody>
      </p:sp>
      <p:pic>
        <p:nvPicPr>
          <p:cNvPr id="17" name="Picture 16">
            <a:extLst>
              <a:ext uri="{FF2B5EF4-FFF2-40B4-BE49-F238E27FC236}">
                <a16:creationId xmlns:a16="http://schemas.microsoft.com/office/drawing/2014/main" id="{4CCA7687-96A4-0859-C1B7-583B528201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0561" y="6135579"/>
            <a:ext cx="216972" cy="435086"/>
          </a:xfrm>
          <a:prstGeom prst="rect">
            <a:avLst/>
          </a:prstGeom>
        </p:spPr>
      </p:pic>
      <p:sp>
        <p:nvSpPr>
          <p:cNvPr id="3" name="Title 19">
            <a:extLst>
              <a:ext uri="{FF2B5EF4-FFF2-40B4-BE49-F238E27FC236}">
                <a16:creationId xmlns:a16="http://schemas.microsoft.com/office/drawing/2014/main" id="{B2E8B0F1-7682-53C2-8527-9477EFC56A8B}"/>
              </a:ext>
            </a:extLst>
          </p:cNvPr>
          <p:cNvSpPr>
            <a:spLocks noGrp="1"/>
          </p:cNvSpPr>
          <p:nvPr>
            <p:ph type="title" hasCustomPrompt="1"/>
          </p:nvPr>
        </p:nvSpPr>
        <p:spPr>
          <a:xfrm>
            <a:off x="340561" y="2641722"/>
            <a:ext cx="5206555" cy="1112809"/>
          </a:xfrm>
        </p:spPr>
        <p:txBody>
          <a:bodyPr>
            <a:normAutofit/>
          </a:bodyPr>
          <a:lstStyle>
            <a:lvl1pPr>
              <a:defRPr sz="2800" b="0">
                <a:solidFill>
                  <a:schemeClr val="bg1"/>
                </a:solidFill>
              </a:defRPr>
            </a:lvl1pPr>
          </a:lstStyle>
          <a:p>
            <a:r>
              <a:rPr lang="en-US"/>
              <a:t>Section Break Master style</a:t>
            </a:r>
            <a:endParaRPr lang="en-NZ"/>
          </a:p>
        </p:txBody>
      </p:sp>
    </p:spTree>
    <p:extLst>
      <p:ext uri="{BB962C8B-B14F-4D97-AF65-F5344CB8AC3E}">
        <p14:creationId xmlns:p14="http://schemas.microsoft.com/office/powerpoint/2010/main" val="320337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170C6-70CD-3D92-B075-BEF6A3B19112}"/>
              </a:ext>
            </a:extLst>
          </p:cNvPr>
          <p:cNvPicPr>
            <a:picLocks noChangeAspect="1"/>
          </p:cNvPicPr>
          <p:nvPr userDrawn="1"/>
        </p:nvPicPr>
        <p:blipFill>
          <a:blip r:embed="rId2"/>
          <a:stretch>
            <a:fillRect/>
          </a:stretch>
        </p:blipFill>
        <p:spPr>
          <a:xfrm>
            <a:off x="0" y="-1"/>
            <a:ext cx="12173142" cy="6847393"/>
          </a:xfrm>
          <a:prstGeom prst="rect">
            <a:avLst/>
          </a:prstGeom>
        </p:spPr>
      </p:pic>
      <p:pic>
        <p:nvPicPr>
          <p:cNvPr id="4" name="Picture 3" descr="A picture containing text, clipart, picture frame&#10;&#10;Description automatically generated">
            <a:extLst>
              <a:ext uri="{FF2B5EF4-FFF2-40B4-BE49-F238E27FC236}">
                <a16:creationId xmlns:a16="http://schemas.microsoft.com/office/drawing/2014/main" id="{D675E969-FDE9-B395-4C21-C2B7447467B4}"/>
              </a:ext>
            </a:extLst>
          </p:cNvPr>
          <p:cNvPicPr>
            <a:picLocks noChangeAspect="1"/>
          </p:cNvPicPr>
          <p:nvPr userDrawn="1"/>
        </p:nvPicPr>
        <p:blipFill>
          <a:blip r:embed="rId3">
            <a:alphaModFix amt="10000"/>
            <a:extLst>
              <a:ext uri="{28A0092B-C50C-407E-A947-70E740481C1C}">
                <a14:useLocalDpi xmlns:a14="http://schemas.microsoft.com/office/drawing/2010/main"/>
              </a:ext>
            </a:extLst>
          </a:blip>
          <a:stretch>
            <a:fillRect/>
          </a:stretch>
        </p:blipFill>
        <p:spPr>
          <a:xfrm>
            <a:off x="7764948" y="-31359"/>
            <a:ext cx="4427051" cy="6889359"/>
          </a:xfrm>
          <a:prstGeom prst="rect">
            <a:avLst/>
          </a:prstGeom>
        </p:spPr>
      </p:pic>
      <p:sp>
        <p:nvSpPr>
          <p:cNvPr id="12" name="Slide Number Placeholder 5">
            <a:extLst>
              <a:ext uri="{FF2B5EF4-FFF2-40B4-BE49-F238E27FC236}">
                <a16:creationId xmlns:a16="http://schemas.microsoft.com/office/drawing/2014/main" id="{DA227D71-96BB-7061-24AA-028E3356EBAE}"/>
              </a:ext>
            </a:extLst>
          </p:cNvPr>
          <p:cNvSpPr>
            <a:spLocks noGrp="1"/>
          </p:cNvSpPr>
          <p:nvPr>
            <p:ph type="sldNum" sz="quarter" idx="12"/>
          </p:nvPr>
        </p:nvSpPr>
        <p:spPr>
          <a:xfrm>
            <a:off x="495658" y="6396252"/>
            <a:ext cx="1055771" cy="182345"/>
          </a:xfrm>
        </p:spPr>
        <p:txBody>
          <a:bodyPr/>
          <a:lstStyle>
            <a:lvl1pPr algn="l">
              <a:defRPr lang="en-NZ" sz="1200" b="1" kern="120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13" name="Footer Placeholder 4">
            <a:extLst>
              <a:ext uri="{FF2B5EF4-FFF2-40B4-BE49-F238E27FC236}">
                <a16:creationId xmlns:a16="http://schemas.microsoft.com/office/drawing/2014/main" id="{74217A9A-068B-B04B-800A-4E257B0C150C}"/>
              </a:ext>
            </a:extLst>
          </p:cNvPr>
          <p:cNvSpPr>
            <a:spLocks noGrp="1"/>
          </p:cNvSpPr>
          <p:nvPr>
            <p:ph type="ftr" sz="quarter" idx="11"/>
          </p:nvPr>
        </p:nvSpPr>
        <p:spPr>
          <a:xfrm>
            <a:off x="1551429" y="6396252"/>
            <a:ext cx="4844999" cy="178106"/>
          </a:xfrm>
        </p:spPr>
        <p:txBody>
          <a:bodyPr/>
          <a:lstStyle>
            <a:lvl1pPr algn="l">
              <a:defRPr>
                <a:solidFill>
                  <a:schemeClr val="bg1"/>
                </a:solidFill>
                <a:latin typeface="Arial" pitchFamily="34" charset="0"/>
                <a:cs typeface="Arial" pitchFamily="34" charset="0"/>
              </a:defRPr>
            </a:lvl1pPr>
          </a:lstStyle>
          <a:p>
            <a:endParaRPr lang="en-NZ"/>
          </a:p>
        </p:txBody>
      </p:sp>
      <p:sp>
        <p:nvSpPr>
          <p:cNvPr id="16" name="TextBox 15">
            <a:extLst>
              <a:ext uri="{FF2B5EF4-FFF2-40B4-BE49-F238E27FC236}">
                <a16:creationId xmlns:a16="http://schemas.microsoft.com/office/drawing/2014/main" id="{ECE12B78-9AFE-FD5F-B50F-B23AAE3CB2DD}"/>
              </a:ext>
            </a:extLst>
          </p:cNvPr>
          <p:cNvSpPr txBox="1"/>
          <p:nvPr userDrawn="1"/>
        </p:nvSpPr>
        <p:spPr>
          <a:xfrm>
            <a:off x="9166274" y="6353122"/>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temahau.govt.nz</a:t>
            </a:r>
            <a:endParaRPr lang="en-NZ" sz="1200">
              <a:solidFill>
                <a:schemeClr val="bg1"/>
              </a:solidFill>
              <a:latin typeface="Arial" pitchFamily="34" charset="0"/>
              <a:cs typeface="Arial" pitchFamily="34" charset="0"/>
            </a:endParaRPr>
          </a:p>
        </p:txBody>
      </p:sp>
      <p:pic>
        <p:nvPicPr>
          <p:cNvPr id="17" name="Picture 16">
            <a:extLst>
              <a:ext uri="{FF2B5EF4-FFF2-40B4-BE49-F238E27FC236}">
                <a16:creationId xmlns:a16="http://schemas.microsoft.com/office/drawing/2014/main" id="{4CCA7687-96A4-0859-C1B7-583B528201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0561" y="6135579"/>
            <a:ext cx="216972" cy="435086"/>
          </a:xfrm>
          <a:prstGeom prst="rect">
            <a:avLst/>
          </a:prstGeom>
        </p:spPr>
      </p:pic>
      <p:sp>
        <p:nvSpPr>
          <p:cNvPr id="6" name="Title 19">
            <a:extLst>
              <a:ext uri="{FF2B5EF4-FFF2-40B4-BE49-F238E27FC236}">
                <a16:creationId xmlns:a16="http://schemas.microsoft.com/office/drawing/2014/main" id="{A67BF33A-055A-995B-6C54-388E547CA33C}"/>
              </a:ext>
            </a:extLst>
          </p:cNvPr>
          <p:cNvSpPr>
            <a:spLocks noGrp="1"/>
          </p:cNvSpPr>
          <p:nvPr>
            <p:ph type="title" hasCustomPrompt="1"/>
          </p:nvPr>
        </p:nvSpPr>
        <p:spPr>
          <a:xfrm>
            <a:off x="340561" y="2641722"/>
            <a:ext cx="5206555" cy="1112809"/>
          </a:xfrm>
        </p:spPr>
        <p:txBody>
          <a:bodyPr>
            <a:normAutofit/>
          </a:bodyPr>
          <a:lstStyle>
            <a:lvl1pPr>
              <a:defRPr sz="2800" b="0">
                <a:solidFill>
                  <a:schemeClr val="bg1"/>
                </a:solidFill>
              </a:defRPr>
            </a:lvl1pPr>
          </a:lstStyle>
          <a:p>
            <a:r>
              <a:rPr lang="en-US"/>
              <a:t>Section Break Master style</a:t>
            </a:r>
            <a:endParaRPr lang="en-NZ"/>
          </a:p>
        </p:txBody>
      </p:sp>
      <p:pic>
        <p:nvPicPr>
          <p:cNvPr id="2" name="Picture 1">
            <a:extLst>
              <a:ext uri="{FF2B5EF4-FFF2-40B4-BE49-F238E27FC236}">
                <a16:creationId xmlns:a16="http://schemas.microsoft.com/office/drawing/2014/main" id="{DA265B00-AAA8-7410-23D7-71B8706E4775}"/>
              </a:ext>
            </a:extLst>
          </p:cNvPr>
          <p:cNvPicPr>
            <a:picLocks noChangeAspect="1"/>
          </p:cNvPicPr>
          <p:nvPr userDrawn="1"/>
        </p:nvPicPr>
        <p:blipFill>
          <a:blip r:embed="rId5"/>
          <a:stretch>
            <a:fillRect/>
          </a:stretch>
        </p:blipFill>
        <p:spPr>
          <a:xfrm>
            <a:off x="415617" y="367725"/>
            <a:ext cx="1055373" cy="676680"/>
          </a:xfrm>
          <a:prstGeom prst="rect">
            <a:avLst/>
          </a:prstGeom>
        </p:spPr>
      </p:pic>
    </p:spTree>
    <p:extLst>
      <p:ext uri="{BB962C8B-B14F-4D97-AF65-F5344CB8AC3E}">
        <p14:creationId xmlns:p14="http://schemas.microsoft.com/office/powerpoint/2010/main" val="2744848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2CC3D3-F074-86FA-92B7-30D39301FA73}"/>
              </a:ext>
            </a:extLst>
          </p:cNvPr>
          <p:cNvPicPr>
            <a:picLocks noChangeAspect="1"/>
          </p:cNvPicPr>
          <p:nvPr userDrawn="1"/>
        </p:nvPicPr>
        <p:blipFill>
          <a:blip r:embed="rId2"/>
          <a:stretch>
            <a:fillRect/>
          </a:stretch>
        </p:blipFill>
        <p:spPr>
          <a:xfrm>
            <a:off x="0" y="-1"/>
            <a:ext cx="12173142" cy="6847393"/>
          </a:xfrm>
          <a:prstGeom prst="rect">
            <a:avLst/>
          </a:prstGeom>
        </p:spPr>
      </p:pic>
      <p:pic>
        <p:nvPicPr>
          <p:cNvPr id="8" name="Picture 7"/>
          <p:cNvPicPr>
            <a:picLocks noChangeAspect="1"/>
          </p:cNvPicPr>
          <p:nvPr userDrawn="1"/>
        </p:nvPicPr>
        <p:blipFill rotWithShape="1">
          <a:blip r:embed="rId3" cstate="hqprint">
            <a:alphaModFix amt="11000"/>
            <a:extLst>
              <a:ext uri="{28A0092B-C50C-407E-A947-70E740481C1C}">
                <a14:useLocalDpi xmlns:a14="http://schemas.microsoft.com/office/drawing/2010/main"/>
              </a:ext>
            </a:extLst>
          </a:blip>
          <a:srcRect/>
          <a:stretch/>
        </p:blipFill>
        <p:spPr>
          <a:xfrm>
            <a:off x="-110976" y="-19050"/>
            <a:ext cx="12302976" cy="6896099"/>
          </a:xfrm>
          <a:prstGeom prst="rect">
            <a:avLst/>
          </a:prstGeom>
        </p:spPr>
      </p:pic>
      <p:pic>
        <p:nvPicPr>
          <p:cNvPr id="2" name="Picture 1" descr="Qr code&#10;&#10;Description automatically generated">
            <a:extLst>
              <a:ext uri="{FF2B5EF4-FFF2-40B4-BE49-F238E27FC236}">
                <a16:creationId xmlns:a16="http://schemas.microsoft.com/office/drawing/2014/main" id="{804F53B5-0057-BEA4-099A-D6B601E66DB4}"/>
              </a:ext>
            </a:extLst>
          </p:cNvPr>
          <p:cNvPicPr>
            <a:picLocks noChangeAspect="1"/>
          </p:cNvPicPr>
          <p:nvPr userDrawn="1"/>
        </p:nvPicPr>
        <p:blipFill>
          <a:blip r:embed="rId4" cstate="screen">
            <a:alphaModFix amt="11000"/>
            <a:extLst>
              <a:ext uri="{28A0092B-C50C-407E-A947-70E740481C1C}">
                <a14:useLocalDpi xmlns:a14="http://schemas.microsoft.com/office/drawing/2010/main"/>
              </a:ext>
            </a:extLst>
          </a:blip>
          <a:stretch>
            <a:fillRect/>
          </a:stretch>
        </p:blipFill>
        <p:spPr>
          <a:xfrm>
            <a:off x="6388983" y="-58801"/>
            <a:ext cx="5836051" cy="6916801"/>
          </a:xfrm>
          <a:prstGeom prst="rect">
            <a:avLst/>
          </a:prstGeom>
        </p:spPr>
      </p:pic>
      <p:sp>
        <p:nvSpPr>
          <p:cNvPr id="19" name="Slide Number Placeholder 5">
            <a:extLst>
              <a:ext uri="{FF2B5EF4-FFF2-40B4-BE49-F238E27FC236}">
                <a16:creationId xmlns:a16="http://schemas.microsoft.com/office/drawing/2014/main" id="{3D1B04DB-ECAE-99A1-DD3E-8C3637230AF2}"/>
              </a:ext>
            </a:extLst>
          </p:cNvPr>
          <p:cNvSpPr>
            <a:spLocks noGrp="1"/>
          </p:cNvSpPr>
          <p:nvPr>
            <p:ph type="sldNum" sz="quarter" idx="12"/>
          </p:nvPr>
        </p:nvSpPr>
        <p:spPr>
          <a:xfrm>
            <a:off x="495658" y="6396252"/>
            <a:ext cx="1055771" cy="182345"/>
          </a:xfrm>
        </p:spPr>
        <p:txBody>
          <a:bodyPr/>
          <a:lstStyle>
            <a:lvl1pPr algn="l">
              <a:defRPr lang="en-NZ" sz="1200" b="1" kern="120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20" name="Footer Placeholder 4">
            <a:extLst>
              <a:ext uri="{FF2B5EF4-FFF2-40B4-BE49-F238E27FC236}">
                <a16:creationId xmlns:a16="http://schemas.microsoft.com/office/drawing/2014/main" id="{9B9A6C90-2129-D128-21B9-BB87117FF838}"/>
              </a:ext>
            </a:extLst>
          </p:cNvPr>
          <p:cNvSpPr>
            <a:spLocks noGrp="1"/>
          </p:cNvSpPr>
          <p:nvPr>
            <p:ph type="ftr" sz="quarter" idx="11"/>
          </p:nvPr>
        </p:nvSpPr>
        <p:spPr>
          <a:xfrm>
            <a:off x="1551429" y="6396252"/>
            <a:ext cx="4844999" cy="178106"/>
          </a:xfrm>
        </p:spPr>
        <p:txBody>
          <a:bodyPr/>
          <a:lstStyle>
            <a:lvl1pPr algn="l">
              <a:defRPr>
                <a:solidFill>
                  <a:schemeClr val="bg1"/>
                </a:solidFill>
                <a:latin typeface="Arial" pitchFamily="34" charset="0"/>
                <a:cs typeface="Arial" pitchFamily="34" charset="0"/>
              </a:defRPr>
            </a:lvl1pPr>
          </a:lstStyle>
          <a:p>
            <a:endParaRPr lang="en-NZ"/>
          </a:p>
        </p:txBody>
      </p:sp>
      <p:sp>
        <p:nvSpPr>
          <p:cNvPr id="21" name="TextBox 20">
            <a:extLst>
              <a:ext uri="{FF2B5EF4-FFF2-40B4-BE49-F238E27FC236}">
                <a16:creationId xmlns:a16="http://schemas.microsoft.com/office/drawing/2014/main" id="{A70836DD-A987-44DE-3FBA-9A887CEA32C1}"/>
              </a:ext>
            </a:extLst>
          </p:cNvPr>
          <p:cNvSpPr txBox="1"/>
          <p:nvPr userDrawn="1"/>
        </p:nvSpPr>
        <p:spPr>
          <a:xfrm>
            <a:off x="9166274" y="6353122"/>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temahau.govt.nz</a:t>
            </a:r>
            <a:endParaRPr lang="en-NZ" sz="1200">
              <a:solidFill>
                <a:schemeClr val="bg1"/>
              </a:solidFill>
              <a:latin typeface="Arial" pitchFamily="34" charset="0"/>
              <a:cs typeface="Arial" pitchFamily="34" charset="0"/>
            </a:endParaRPr>
          </a:p>
        </p:txBody>
      </p:sp>
      <p:pic>
        <p:nvPicPr>
          <p:cNvPr id="22" name="Picture 21">
            <a:extLst>
              <a:ext uri="{FF2B5EF4-FFF2-40B4-BE49-F238E27FC236}">
                <a16:creationId xmlns:a16="http://schemas.microsoft.com/office/drawing/2014/main" id="{10984707-F880-316B-DB52-2E185E4CFA4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0561" y="6135579"/>
            <a:ext cx="216972" cy="435086"/>
          </a:xfrm>
          <a:prstGeom prst="rect">
            <a:avLst/>
          </a:prstGeom>
        </p:spPr>
      </p:pic>
      <p:sp>
        <p:nvSpPr>
          <p:cNvPr id="5" name="Title 19">
            <a:extLst>
              <a:ext uri="{FF2B5EF4-FFF2-40B4-BE49-F238E27FC236}">
                <a16:creationId xmlns:a16="http://schemas.microsoft.com/office/drawing/2014/main" id="{18238721-7706-41FA-754F-A9AD95E57364}"/>
              </a:ext>
            </a:extLst>
          </p:cNvPr>
          <p:cNvSpPr>
            <a:spLocks noGrp="1"/>
          </p:cNvSpPr>
          <p:nvPr>
            <p:ph type="title" hasCustomPrompt="1"/>
          </p:nvPr>
        </p:nvSpPr>
        <p:spPr>
          <a:xfrm>
            <a:off x="340561" y="2641722"/>
            <a:ext cx="5206555" cy="1112809"/>
          </a:xfrm>
        </p:spPr>
        <p:txBody>
          <a:bodyPr>
            <a:normAutofit/>
          </a:bodyPr>
          <a:lstStyle>
            <a:lvl1pPr>
              <a:defRPr sz="2800" b="0">
                <a:solidFill>
                  <a:schemeClr val="bg1"/>
                </a:solidFill>
              </a:defRPr>
            </a:lvl1pPr>
          </a:lstStyle>
          <a:p>
            <a:r>
              <a:rPr lang="en-US"/>
              <a:t>Section Break Master style</a:t>
            </a:r>
            <a:endParaRPr lang="en-NZ"/>
          </a:p>
        </p:txBody>
      </p:sp>
      <p:pic>
        <p:nvPicPr>
          <p:cNvPr id="4" name="Picture 3">
            <a:extLst>
              <a:ext uri="{FF2B5EF4-FFF2-40B4-BE49-F238E27FC236}">
                <a16:creationId xmlns:a16="http://schemas.microsoft.com/office/drawing/2014/main" id="{700BED51-431F-1973-6F77-71199C382BDB}"/>
              </a:ext>
            </a:extLst>
          </p:cNvPr>
          <p:cNvPicPr>
            <a:picLocks noChangeAspect="1"/>
          </p:cNvPicPr>
          <p:nvPr userDrawn="1"/>
        </p:nvPicPr>
        <p:blipFill>
          <a:blip r:embed="rId6"/>
          <a:stretch>
            <a:fillRect/>
          </a:stretch>
        </p:blipFill>
        <p:spPr>
          <a:xfrm>
            <a:off x="415617" y="367725"/>
            <a:ext cx="1055373" cy="676680"/>
          </a:xfrm>
          <a:prstGeom prst="rect">
            <a:avLst/>
          </a:prstGeom>
        </p:spPr>
      </p:pic>
    </p:spTree>
    <p:extLst>
      <p:ext uri="{BB962C8B-B14F-4D97-AF65-F5344CB8AC3E}">
        <p14:creationId xmlns:p14="http://schemas.microsoft.com/office/powerpoint/2010/main" val="3273662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9524"/>
            <a:ext cx="12191999" cy="6877050"/>
          </a:xfrm>
          <a:prstGeom prst="rect">
            <a:avLst/>
          </a:prstGeom>
        </p:spPr>
      </p:pic>
      <p:sp>
        <p:nvSpPr>
          <p:cNvPr id="20" name="Slide Number Placeholder 5">
            <a:extLst>
              <a:ext uri="{FF2B5EF4-FFF2-40B4-BE49-F238E27FC236}">
                <a16:creationId xmlns:a16="http://schemas.microsoft.com/office/drawing/2014/main" id="{168F2E94-5D83-D677-577B-F1774636AACD}"/>
              </a:ext>
            </a:extLst>
          </p:cNvPr>
          <p:cNvSpPr>
            <a:spLocks noGrp="1"/>
          </p:cNvSpPr>
          <p:nvPr>
            <p:ph type="sldNum" sz="quarter" idx="12"/>
          </p:nvPr>
        </p:nvSpPr>
        <p:spPr>
          <a:xfrm>
            <a:off x="495658" y="6396252"/>
            <a:ext cx="1055771" cy="182345"/>
          </a:xfrm>
        </p:spPr>
        <p:txBody>
          <a:bodyPr/>
          <a:lstStyle>
            <a:lvl1pPr algn="l">
              <a:defRPr lang="en-NZ" sz="1200" b="1" kern="120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21" name="Footer Placeholder 4">
            <a:extLst>
              <a:ext uri="{FF2B5EF4-FFF2-40B4-BE49-F238E27FC236}">
                <a16:creationId xmlns:a16="http://schemas.microsoft.com/office/drawing/2014/main" id="{0EA16846-7876-5538-7491-5C463E9CF516}"/>
              </a:ext>
            </a:extLst>
          </p:cNvPr>
          <p:cNvSpPr>
            <a:spLocks noGrp="1"/>
          </p:cNvSpPr>
          <p:nvPr>
            <p:ph type="ftr" sz="quarter" idx="11"/>
          </p:nvPr>
        </p:nvSpPr>
        <p:spPr>
          <a:xfrm>
            <a:off x="1551429" y="6396252"/>
            <a:ext cx="4844999" cy="178106"/>
          </a:xfrm>
        </p:spPr>
        <p:txBody>
          <a:bodyPr/>
          <a:lstStyle>
            <a:lvl1pPr algn="l">
              <a:defRPr>
                <a:solidFill>
                  <a:schemeClr val="bg1"/>
                </a:solidFill>
                <a:latin typeface="Arial" pitchFamily="34" charset="0"/>
                <a:cs typeface="Arial" pitchFamily="34" charset="0"/>
              </a:defRPr>
            </a:lvl1pPr>
          </a:lstStyle>
          <a:p>
            <a:endParaRPr lang="en-NZ"/>
          </a:p>
        </p:txBody>
      </p:sp>
      <p:sp>
        <p:nvSpPr>
          <p:cNvPr id="22" name="TextBox 21">
            <a:extLst>
              <a:ext uri="{FF2B5EF4-FFF2-40B4-BE49-F238E27FC236}">
                <a16:creationId xmlns:a16="http://schemas.microsoft.com/office/drawing/2014/main" id="{3C7A5577-3BAD-E720-4D44-F950CA8B8C29}"/>
              </a:ext>
            </a:extLst>
          </p:cNvPr>
          <p:cNvSpPr txBox="1"/>
          <p:nvPr userDrawn="1"/>
        </p:nvSpPr>
        <p:spPr>
          <a:xfrm>
            <a:off x="9166274" y="6353122"/>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temahau.govt.nz</a:t>
            </a:r>
            <a:endParaRPr lang="en-NZ" sz="1200">
              <a:solidFill>
                <a:schemeClr val="bg1"/>
              </a:solidFill>
              <a:latin typeface="Arial" pitchFamily="34" charset="0"/>
              <a:cs typeface="Arial" pitchFamily="34" charset="0"/>
            </a:endParaRPr>
          </a:p>
        </p:txBody>
      </p:sp>
      <p:pic>
        <p:nvPicPr>
          <p:cNvPr id="23" name="Picture 22">
            <a:extLst>
              <a:ext uri="{FF2B5EF4-FFF2-40B4-BE49-F238E27FC236}">
                <a16:creationId xmlns:a16="http://schemas.microsoft.com/office/drawing/2014/main" id="{FC352F17-3634-7010-6F09-5250BE061A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0561" y="6135579"/>
            <a:ext cx="216972" cy="435086"/>
          </a:xfrm>
          <a:prstGeom prst="rect">
            <a:avLst/>
          </a:prstGeom>
        </p:spPr>
      </p:pic>
      <p:pic>
        <p:nvPicPr>
          <p:cNvPr id="6" name="Picture 5">
            <a:extLst>
              <a:ext uri="{FF2B5EF4-FFF2-40B4-BE49-F238E27FC236}">
                <a16:creationId xmlns:a16="http://schemas.microsoft.com/office/drawing/2014/main" id="{4D69D25D-8239-2C9C-F79A-04CDF6DF269D}"/>
              </a:ext>
            </a:extLst>
          </p:cNvPr>
          <p:cNvPicPr>
            <a:picLocks noChangeAspect="1"/>
          </p:cNvPicPr>
          <p:nvPr userDrawn="1"/>
        </p:nvPicPr>
        <p:blipFill>
          <a:blip r:embed="rId4" cstate="screen">
            <a:alphaModFix amt="63000"/>
            <a:extLst>
              <a:ext uri="{28A0092B-C50C-407E-A947-70E740481C1C}">
                <a14:useLocalDpi xmlns:a14="http://schemas.microsoft.com/office/drawing/2010/main"/>
              </a:ext>
            </a:extLst>
          </a:blip>
          <a:stretch>
            <a:fillRect/>
          </a:stretch>
        </p:blipFill>
        <p:spPr>
          <a:xfrm rot="10800000">
            <a:off x="10523837" y="9522"/>
            <a:ext cx="1668163" cy="3336326"/>
          </a:xfrm>
          <a:prstGeom prst="rect">
            <a:avLst/>
          </a:prstGeom>
        </p:spPr>
      </p:pic>
      <p:pic>
        <p:nvPicPr>
          <p:cNvPr id="9" name="Picture 8">
            <a:extLst>
              <a:ext uri="{FF2B5EF4-FFF2-40B4-BE49-F238E27FC236}">
                <a16:creationId xmlns:a16="http://schemas.microsoft.com/office/drawing/2014/main" id="{A52BC86E-9D47-AEF1-5BED-4CBE4950D49F}"/>
              </a:ext>
            </a:extLst>
          </p:cNvPr>
          <p:cNvPicPr>
            <a:picLocks noChangeAspect="1"/>
          </p:cNvPicPr>
          <p:nvPr userDrawn="1"/>
        </p:nvPicPr>
        <p:blipFill>
          <a:blip r:embed="rId5" cstate="screen">
            <a:alphaModFix amt="63000"/>
            <a:extLst>
              <a:ext uri="{28A0092B-C50C-407E-A947-70E740481C1C}">
                <a14:useLocalDpi xmlns:a14="http://schemas.microsoft.com/office/drawing/2010/main"/>
              </a:ext>
            </a:extLst>
          </a:blip>
          <a:stretch>
            <a:fillRect/>
          </a:stretch>
        </p:blipFill>
        <p:spPr>
          <a:xfrm>
            <a:off x="0" y="908671"/>
            <a:ext cx="2613454" cy="5226908"/>
          </a:xfrm>
          <a:prstGeom prst="rect">
            <a:avLst/>
          </a:prstGeom>
        </p:spPr>
      </p:pic>
    </p:spTree>
    <p:extLst>
      <p:ext uri="{BB962C8B-B14F-4D97-AF65-F5344CB8AC3E}">
        <p14:creationId xmlns:p14="http://schemas.microsoft.com/office/powerpoint/2010/main" val="2301711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5CEED1-A328-D6BF-CF46-678DA5581FE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18" name="Slide Number Placeholder 5">
            <a:extLst>
              <a:ext uri="{FF2B5EF4-FFF2-40B4-BE49-F238E27FC236}">
                <a16:creationId xmlns:a16="http://schemas.microsoft.com/office/drawing/2014/main" id="{04068235-CAFF-E180-898F-E5ED1E3910A1}"/>
              </a:ext>
            </a:extLst>
          </p:cNvPr>
          <p:cNvSpPr>
            <a:spLocks noGrp="1"/>
          </p:cNvSpPr>
          <p:nvPr>
            <p:ph type="sldNum" sz="quarter" idx="12"/>
          </p:nvPr>
        </p:nvSpPr>
        <p:spPr>
          <a:xfrm>
            <a:off x="495658" y="6396252"/>
            <a:ext cx="1055771" cy="182345"/>
          </a:xfrm>
        </p:spPr>
        <p:txBody>
          <a:bodyPr/>
          <a:lstStyle>
            <a:lvl1pPr algn="l">
              <a:defRPr lang="en-NZ" sz="1200" b="1" kern="1200" smtClean="0">
                <a:solidFill>
                  <a:schemeClr val="bg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19" name="Footer Placeholder 4">
            <a:extLst>
              <a:ext uri="{FF2B5EF4-FFF2-40B4-BE49-F238E27FC236}">
                <a16:creationId xmlns:a16="http://schemas.microsoft.com/office/drawing/2014/main" id="{5EC738FD-94C2-B744-2DB8-5318CF7EA538}"/>
              </a:ext>
            </a:extLst>
          </p:cNvPr>
          <p:cNvSpPr>
            <a:spLocks noGrp="1"/>
          </p:cNvSpPr>
          <p:nvPr>
            <p:ph type="ftr" sz="quarter" idx="11"/>
          </p:nvPr>
        </p:nvSpPr>
        <p:spPr>
          <a:xfrm>
            <a:off x="1551429" y="6396252"/>
            <a:ext cx="4844999" cy="178106"/>
          </a:xfrm>
        </p:spPr>
        <p:txBody>
          <a:bodyPr/>
          <a:lstStyle>
            <a:lvl1pPr algn="l">
              <a:defRPr>
                <a:solidFill>
                  <a:schemeClr val="bg1"/>
                </a:solidFill>
                <a:latin typeface="Arial" pitchFamily="34" charset="0"/>
                <a:cs typeface="Arial" pitchFamily="34" charset="0"/>
              </a:defRPr>
            </a:lvl1pPr>
          </a:lstStyle>
          <a:p>
            <a:endParaRPr lang="en-NZ"/>
          </a:p>
        </p:txBody>
      </p:sp>
      <p:sp>
        <p:nvSpPr>
          <p:cNvPr id="20" name="TextBox 19">
            <a:extLst>
              <a:ext uri="{FF2B5EF4-FFF2-40B4-BE49-F238E27FC236}">
                <a16:creationId xmlns:a16="http://schemas.microsoft.com/office/drawing/2014/main" id="{658E4C16-301A-B5A6-4F35-EDF9E15CC11A}"/>
              </a:ext>
            </a:extLst>
          </p:cNvPr>
          <p:cNvSpPr txBox="1"/>
          <p:nvPr userDrawn="1"/>
        </p:nvSpPr>
        <p:spPr>
          <a:xfrm>
            <a:off x="9166274" y="6353122"/>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temahau.govt.nz</a:t>
            </a:r>
            <a:endParaRPr lang="en-NZ" sz="1200">
              <a:solidFill>
                <a:schemeClr val="bg1"/>
              </a:solidFill>
              <a:latin typeface="Arial" pitchFamily="34" charset="0"/>
              <a:cs typeface="Arial" pitchFamily="34" charset="0"/>
            </a:endParaRPr>
          </a:p>
        </p:txBody>
      </p:sp>
      <p:pic>
        <p:nvPicPr>
          <p:cNvPr id="21" name="Picture 20">
            <a:extLst>
              <a:ext uri="{FF2B5EF4-FFF2-40B4-BE49-F238E27FC236}">
                <a16:creationId xmlns:a16="http://schemas.microsoft.com/office/drawing/2014/main" id="{F3E8CC31-90CE-4FD3-0584-C86658DC73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0561" y="6135579"/>
            <a:ext cx="216972" cy="435086"/>
          </a:xfrm>
          <a:prstGeom prst="rect">
            <a:avLst/>
          </a:prstGeom>
        </p:spPr>
      </p:pic>
      <p:pic>
        <p:nvPicPr>
          <p:cNvPr id="2" name="Picture 1">
            <a:extLst>
              <a:ext uri="{FF2B5EF4-FFF2-40B4-BE49-F238E27FC236}">
                <a16:creationId xmlns:a16="http://schemas.microsoft.com/office/drawing/2014/main" id="{5AA076FD-C24B-1788-F8C4-C503838B5F97}"/>
              </a:ext>
            </a:extLst>
          </p:cNvPr>
          <p:cNvPicPr>
            <a:picLocks noChangeAspect="1"/>
          </p:cNvPicPr>
          <p:nvPr userDrawn="1"/>
        </p:nvPicPr>
        <p:blipFill>
          <a:blip r:embed="rId4" cstate="screen">
            <a:alphaModFix amt="63000"/>
            <a:extLst>
              <a:ext uri="{28A0092B-C50C-407E-A947-70E740481C1C}">
                <a14:useLocalDpi xmlns:a14="http://schemas.microsoft.com/office/drawing/2010/main"/>
              </a:ext>
            </a:extLst>
          </a:blip>
          <a:stretch>
            <a:fillRect/>
          </a:stretch>
        </p:blipFill>
        <p:spPr>
          <a:xfrm rot="10800000">
            <a:off x="10523837" y="9522"/>
            <a:ext cx="1668163" cy="3336326"/>
          </a:xfrm>
          <a:prstGeom prst="rect">
            <a:avLst/>
          </a:prstGeom>
        </p:spPr>
      </p:pic>
      <p:pic>
        <p:nvPicPr>
          <p:cNvPr id="4" name="Picture 3">
            <a:extLst>
              <a:ext uri="{FF2B5EF4-FFF2-40B4-BE49-F238E27FC236}">
                <a16:creationId xmlns:a16="http://schemas.microsoft.com/office/drawing/2014/main" id="{351BE62D-ED19-0A4C-85B2-262CB830331A}"/>
              </a:ext>
            </a:extLst>
          </p:cNvPr>
          <p:cNvPicPr>
            <a:picLocks noChangeAspect="1"/>
          </p:cNvPicPr>
          <p:nvPr userDrawn="1"/>
        </p:nvPicPr>
        <p:blipFill>
          <a:blip r:embed="rId5" cstate="screen">
            <a:alphaModFix amt="63000"/>
            <a:extLst>
              <a:ext uri="{28A0092B-C50C-407E-A947-70E740481C1C}">
                <a14:useLocalDpi xmlns:a14="http://schemas.microsoft.com/office/drawing/2010/main"/>
              </a:ext>
            </a:extLst>
          </a:blip>
          <a:stretch>
            <a:fillRect/>
          </a:stretch>
        </p:blipFill>
        <p:spPr>
          <a:xfrm>
            <a:off x="0" y="908671"/>
            <a:ext cx="2613454" cy="5226908"/>
          </a:xfrm>
          <a:prstGeom prst="rect">
            <a:avLst/>
          </a:prstGeom>
        </p:spPr>
      </p:pic>
    </p:spTree>
    <p:extLst>
      <p:ext uri="{BB962C8B-B14F-4D97-AF65-F5344CB8AC3E}">
        <p14:creationId xmlns:p14="http://schemas.microsoft.com/office/powerpoint/2010/main" val="766937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CE1B5-CE53-B2A2-6904-F730FB2E77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095" b="31620"/>
          <a:stretch/>
        </p:blipFill>
        <p:spPr>
          <a:xfrm>
            <a:off x="-44273" y="0"/>
            <a:ext cx="12233940" cy="6858000"/>
          </a:xfrm>
          <a:prstGeom prst="rect">
            <a:avLst/>
          </a:prstGeom>
        </p:spPr>
      </p:pic>
    </p:spTree>
    <p:extLst>
      <p:ext uri="{BB962C8B-B14F-4D97-AF65-F5344CB8AC3E}">
        <p14:creationId xmlns:p14="http://schemas.microsoft.com/office/powerpoint/2010/main" val="246910433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DD562D-B169-4D1F-BA0E-366C9004A33F}" type="datetimeFigureOut">
              <a:rPr lang="en-NZ" smtClean="0"/>
              <a:t>30/10/2024</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7F864E0A-9F89-4781-85F7-84766C655194}" type="slidenum">
              <a:rPr lang="en-NZ" smtClean="0"/>
              <a:t>‹#›</a:t>
            </a:fld>
            <a:endParaRPr lang="en-NZ"/>
          </a:p>
        </p:txBody>
      </p:sp>
    </p:spTree>
    <p:extLst>
      <p:ext uri="{BB962C8B-B14F-4D97-AF65-F5344CB8AC3E}">
        <p14:creationId xmlns:p14="http://schemas.microsoft.com/office/powerpoint/2010/main" val="250844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59546B62-B8B1-E9F5-7CD0-C9A30154ED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8017" y="128016"/>
            <a:ext cx="771958" cy="6601968"/>
          </a:xfrm>
          <a:prstGeom prst="rect">
            <a:avLst/>
          </a:prstGeom>
        </p:spPr>
      </p:pic>
    </p:spTree>
    <p:extLst>
      <p:ext uri="{BB962C8B-B14F-4D97-AF65-F5344CB8AC3E}">
        <p14:creationId xmlns:p14="http://schemas.microsoft.com/office/powerpoint/2010/main" val="2893194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AE1EC7-5549-4B8A-E35C-6FA8E7E23E6E}"/>
              </a:ext>
            </a:extLst>
          </p:cNvPr>
          <p:cNvPicPr>
            <a:picLocks noChangeAspect="1"/>
          </p:cNvPicPr>
          <p:nvPr userDrawn="1"/>
        </p:nvPicPr>
        <p:blipFill>
          <a:blip r:embed="rId2"/>
          <a:stretch>
            <a:fillRect/>
          </a:stretch>
        </p:blipFill>
        <p:spPr>
          <a:xfrm>
            <a:off x="-1" y="0"/>
            <a:ext cx="12191999" cy="6858000"/>
          </a:xfrm>
          <a:prstGeom prst="rect">
            <a:avLst/>
          </a:prstGeom>
        </p:spPr>
      </p:pic>
      <p:sp>
        <p:nvSpPr>
          <p:cNvPr id="14" name="Title 1">
            <a:extLst>
              <a:ext uri="{FF2B5EF4-FFF2-40B4-BE49-F238E27FC236}">
                <a16:creationId xmlns:a16="http://schemas.microsoft.com/office/drawing/2014/main" id="{3530FC66-F31B-E821-4B50-2961BAB62BCD}"/>
              </a:ext>
            </a:extLst>
          </p:cNvPr>
          <p:cNvSpPr>
            <a:spLocks noGrp="1"/>
          </p:cNvSpPr>
          <p:nvPr>
            <p:ph type="title" hasCustomPrompt="1"/>
          </p:nvPr>
        </p:nvSpPr>
        <p:spPr>
          <a:xfrm>
            <a:off x="244308" y="1254989"/>
            <a:ext cx="4889166" cy="734702"/>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Contents</a:t>
            </a:r>
          </a:p>
        </p:txBody>
      </p:sp>
      <p:pic>
        <p:nvPicPr>
          <p:cNvPr id="20" name="Picture 19">
            <a:extLst>
              <a:ext uri="{FF2B5EF4-FFF2-40B4-BE49-F238E27FC236}">
                <a16:creationId xmlns:a16="http://schemas.microsoft.com/office/drawing/2014/main" id="{B3214D76-AA08-39EA-B8AF-0DF392EF56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0561" y="6119796"/>
            <a:ext cx="216972" cy="435086"/>
          </a:xfrm>
          <a:prstGeom prst="rect">
            <a:avLst/>
          </a:prstGeom>
        </p:spPr>
      </p:pic>
      <p:sp>
        <p:nvSpPr>
          <p:cNvPr id="22" name="Footer Placeholder 4">
            <a:extLst>
              <a:ext uri="{FF2B5EF4-FFF2-40B4-BE49-F238E27FC236}">
                <a16:creationId xmlns:a16="http://schemas.microsoft.com/office/drawing/2014/main" id="{123D13F9-90CD-8970-A370-98F7893A3F22}"/>
              </a:ext>
            </a:extLst>
          </p:cNvPr>
          <p:cNvSpPr>
            <a:spLocks noGrp="1"/>
          </p:cNvSpPr>
          <p:nvPr>
            <p:ph type="ftr" sz="quarter" idx="11"/>
          </p:nvPr>
        </p:nvSpPr>
        <p:spPr>
          <a:xfrm>
            <a:off x="641137" y="6357380"/>
            <a:ext cx="4844999" cy="178106"/>
          </a:xfrm>
        </p:spPr>
        <p:txBody>
          <a:bodyPr/>
          <a:lstStyle>
            <a:lvl1pPr algn="l">
              <a:defRPr>
                <a:solidFill>
                  <a:schemeClr val="bg1"/>
                </a:solidFill>
                <a:latin typeface="Arial" pitchFamily="34" charset="0"/>
                <a:cs typeface="Arial" pitchFamily="34" charset="0"/>
              </a:defRPr>
            </a:lvl1pPr>
          </a:lstStyle>
          <a:p>
            <a:endParaRPr lang="en-NZ"/>
          </a:p>
        </p:txBody>
      </p:sp>
      <p:sp>
        <p:nvSpPr>
          <p:cNvPr id="23" name="TextBox 22">
            <a:extLst>
              <a:ext uri="{FF2B5EF4-FFF2-40B4-BE49-F238E27FC236}">
                <a16:creationId xmlns:a16="http://schemas.microsoft.com/office/drawing/2014/main" id="{7DEA3100-0697-3913-1C81-425E328D3823}"/>
              </a:ext>
            </a:extLst>
          </p:cNvPr>
          <p:cNvSpPr txBox="1"/>
          <p:nvPr userDrawn="1"/>
        </p:nvSpPr>
        <p:spPr>
          <a:xfrm>
            <a:off x="9079484" y="6314250"/>
            <a:ext cx="2771955" cy="276999"/>
          </a:xfrm>
          <a:prstGeom prst="rect">
            <a:avLst/>
          </a:prstGeom>
          <a:noFill/>
        </p:spPr>
        <p:txBody>
          <a:bodyPr wrap="square" rtlCol="0">
            <a:spAutoFit/>
          </a:bodyPr>
          <a:lstStyle/>
          <a:p>
            <a:pPr algn="r"/>
            <a:r>
              <a:rPr lang="en-NZ" sz="1200" err="1">
                <a:solidFill>
                  <a:schemeClr val="bg1"/>
                </a:solidFill>
                <a:latin typeface="Arial" pitchFamily="34" charset="0"/>
                <a:cs typeface="Arial" pitchFamily="34" charset="0"/>
              </a:rPr>
              <a:t>temahau.govt.nz</a:t>
            </a:r>
            <a:endParaRPr lang="en-NZ" sz="1200">
              <a:solidFill>
                <a:schemeClr val="bg1"/>
              </a:solidFill>
              <a:latin typeface="Arial" pitchFamily="34" charset="0"/>
              <a:cs typeface="Arial" pitchFamily="34" charset="0"/>
            </a:endParaRPr>
          </a:p>
        </p:txBody>
      </p:sp>
      <p:sp>
        <p:nvSpPr>
          <p:cNvPr id="26" name="Text Placeholder 25">
            <a:extLst>
              <a:ext uri="{FF2B5EF4-FFF2-40B4-BE49-F238E27FC236}">
                <a16:creationId xmlns:a16="http://schemas.microsoft.com/office/drawing/2014/main" id="{7F3DA044-72FB-7A24-88CD-5782251082C5}"/>
              </a:ext>
            </a:extLst>
          </p:cNvPr>
          <p:cNvSpPr>
            <a:spLocks noGrp="1"/>
          </p:cNvSpPr>
          <p:nvPr>
            <p:ph type="body" sz="quarter" idx="12" hasCustomPrompt="1"/>
          </p:nvPr>
        </p:nvSpPr>
        <p:spPr>
          <a:xfrm>
            <a:off x="244308" y="2200275"/>
            <a:ext cx="5416550" cy="3624263"/>
          </a:xfrm>
        </p:spPr>
        <p:txBody>
          <a:bodyPr/>
          <a:lstStyle>
            <a:lvl1pPr marL="0" indent="0">
              <a:buNone/>
              <a:defRPr sz="2000">
                <a:solidFill>
                  <a:schemeClr val="bg1"/>
                </a:solidFill>
              </a:defRPr>
            </a:lvl1pPr>
          </a:lstStyle>
          <a:p>
            <a:pPr lvl="0"/>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a:p>
            <a:pPr marL="0" marR="0" lvl="0" indent="0" algn="l" defTabSz="914400" rtl="0" eaLnBrk="1" fontAlgn="auto" latinLnBrk="0" hangingPunct="1">
              <a:lnSpc>
                <a:spcPct val="90000"/>
              </a:lnSpc>
              <a:spcBef>
                <a:spcPts val="1000"/>
              </a:spcBef>
              <a:spcAft>
                <a:spcPts val="0"/>
              </a:spcAft>
              <a:buClr>
                <a:srgbClr val="641C2E"/>
              </a:buClr>
              <a:buSzTx/>
              <a:buFont typeface="Arial" panose="020B0604020202020204" pitchFamily="34" charset="0"/>
              <a:buNone/>
              <a:tabLst/>
              <a:defRPr/>
            </a:pPr>
            <a:r>
              <a:rPr lang="en-US"/>
              <a:t>Contents				01</a:t>
            </a:r>
          </a:p>
        </p:txBody>
      </p:sp>
      <p:cxnSp>
        <p:nvCxnSpPr>
          <p:cNvPr id="28" name="Straight Connector 27">
            <a:extLst>
              <a:ext uri="{FF2B5EF4-FFF2-40B4-BE49-F238E27FC236}">
                <a16:creationId xmlns:a16="http://schemas.microsoft.com/office/drawing/2014/main" id="{6E9F7AAC-7049-D7B0-F760-26C9EF2C53D4}"/>
              </a:ext>
            </a:extLst>
          </p:cNvPr>
          <p:cNvCxnSpPr/>
          <p:nvPr userDrawn="1"/>
        </p:nvCxnSpPr>
        <p:spPr>
          <a:xfrm>
            <a:off x="373916" y="1989691"/>
            <a:ext cx="528694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44666B6-C47F-F368-7E90-5968AACB3B27}"/>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6605301" y="457199"/>
            <a:ext cx="5117654" cy="5757361"/>
          </a:xfrm>
          <a:prstGeom prst="rect">
            <a:avLst/>
          </a:prstGeom>
        </p:spPr>
      </p:pic>
      <p:pic>
        <p:nvPicPr>
          <p:cNvPr id="4" name="Picture 3">
            <a:extLst>
              <a:ext uri="{FF2B5EF4-FFF2-40B4-BE49-F238E27FC236}">
                <a16:creationId xmlns:a16="http://schemas.microsoft.com/office/drawing/2014/main" id="{4607C4E8-AB69-A95A-4C6A-99608857D8EF}"/>
              </a:ext>
            </a:extLst>
          </p:cNvPr>
          <p:cNvPicPr>
            <a:picLocks noChangeAspect="1"/>
          </p:cNvPicPr>
          <p:nvPr userDrawn="1"/>
        </p:nvPicPr>
        <p:blipFill>
          <a:blip r:embed="rId5"/>
          <a:stretch>
            <a:fillRect/>
          </a:stretch>
        </p:blipFill>
        <p:spPr>
          <a:xfrm>
            <a:off x="415617" y="367725"/>
            <a:ext cx="1055373" cy="676680"/>
          </a:xfrm>
          <a:prstGeom prst="rect">
            <a:avLst/>
          </a:prstGeom>
        </p:spPr>
      </p:pic>
    </p:spTree>
    <p:extLst>
      <p:ext uri="{BB962C8B-B14F-4D97-AF65-F5344CB8AC3E}">
        <p14:creationId xmlns:p14="http://schemas.microsoft.com/office/powerpoint/2010/main" val="2953958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place Master Slide Instructions">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0ABA987D-397D-8261-B066-F05B20F354E1}"/>
              </a:ext>
            </a:extLst>
          </p:cNvPr>
          <p:cNvSpPr>
            <a:spLocks noGrp="1"/>
          </p:cNvSpPr>
          <p:nvPr>
            <p:ph type="pic" sz="quarter" idx="13"/>
          </p:nvPr>
        </p:nvSpPr>
        <p:spPr>
          <a:xfrm>
            <a:off x="8476735" y="1384471"/>
            <a:ext cx="3374703" cy="4611456"/>
          </a:xfrm>
        </p:spPr>
        <p:txBody>
          <a:bodyPr/>
          <a:lstStyle>
            <a:lvl1pPr>
              <a:buNone/>
              <a:defRPr/>
            </a:lvl1pPr>
          </a:lstStyle>
          <a:p>
            <a:r>
              <a:rPr lang="en-US"/>
              <a:t>Click icon to add picture</a:t>
            </a:r>
            <a:endParaRPr lang="en-NZ"/>
          </a:p>
        </p:txBody>
      </p:sp>
      <p:sp>
        <p:nvSpPr>
          <p:cNvPr id="3" name="Title 1">
            <a:extLst>
              <a:ext uri="{FF2B5EF4-FFF2-40B4-BE49-F238E27FC236}">
                <a16:creationId xmlns:a16="http://schemas.microsoft.com/office/drawing/2014/main" id="{79F76555-671D-07B8-2C3A-1578202DC1A5}"/>
              </a:ext>
            </a:extLst>
          </p:cNvPr>
          <p:cNvSpPr>
            <a:spLocks noGrp="1"/>
          </p:cNvSpPr>
          <p:nvPr>
            <p:ph type="title" hasCustomPrompt="1"/>
          </p:nvPr>
        </p:nvSpPr>
        <p:spPr>
          <a:xfrm>
            <a:off x="340561" y="310452"/>
            <a:ext cx="9567154" cy="734702"/>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sp>
        <p:nvSpPr>
          <p:cNvPr id="4" name="Content Placeholder 2">
            <a:extLst>
              <a:ext uri="{FF2B5EF4-FFF2-40B4-BE49-F238E27FC236}">
                <a16:creationId xmlns:a16="http://schemas.microsoft.com/office/drawing/2014/main" id="{8AFD5210-B31A-8841-ACE8-5E62E8C0C82C}"/>
              </a:ext>
            </a:extLst>
          </p:cNvPr>
          <p:cNvSpPr>
            <a:spLocks noGrp="1"/>
          </p:cNvSpPr>
          <p:nvPr>
            <p:ph idx="1" hasCustomPrompt="1"/>
          </p:nvPr>
        </p:nvSpPr>
        <p:spPr>
          <a:xfrm>
            <a:off x="340560" y="1389444"/>
            <a:ext cx="7864325" cy="4608067"/>
          </a:xfrm>
        </p:spPr>
        <p:txBody>
          <a:bodyPr>
            <a:normAutofit/>
          </a:bodyPr>
          <a:lstStyle>
            <a:lvl1pPr marL="0" indent="0">
              <a:buNone/>
              <a:defRPr sz="2000">
                <a:latin typeface="Arial" panose="020B0604020202020204" pitchFamily="34" charset="0"/>
                <a:cs typeface="Arial" panose="020B0604020202020204" pitchFamily="34" charset="0"/>
              </a:defRPr>
            </a:lvl1pPr>
          </a:lstStyle>
          <a:p>
            <a:pPr lvl="0"/>
            <a:r>
              <a:rPr lang="en-US"/>
              <a:t>Enter Content Here</a:t>
            </a:r>
          </a:p>
        </p:txBody>
      </p:sp>
      <p:sp>
        <p:nvSpPr>
          <p:cNvPr id="5" name="Slide Number Placeholder 5">
            <a:extLst>
              <a:ext uri="{FF2B5EF4-FFF2-40B4-BE49-F238E27FC236}">
                <a16:creationId xmlns:a16="http://schemas.microsoft.com/office/drawing/2014/main" id="{15894D37-9C27-6D83-832A-4EE9E33588A8}"/>
              </a:ext>
            </a:extLst>
          </p:cNvPr>
          <p:cNvSpPr>
            <a:spLocks noGrp="1"/>
          </p:cNvSpPr>
          <p:nvPr>
            <p:ph type="sldNum" sz="quarter" idx="12"/>
          </p:nvPr>
        </p:nvSpPr>
        <p:spPr>
          <a:xfrm>
            <a:off x="479182"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6" name="Footer Placeholder 4">
            <a:extLst>
              <a:ext uri="{FF2B5EF4-FFF2-40B4-BE49-F238E27FC236}">
                <a16:creationId xmlns:a16="http://schemas.microsoft.com/office/drawing/2014/main" id="{E6DD183F-FD60-5E82-ECC5-4B6696D0819E}"/>
              </a:ext>
            </a:extLst>
          </p:cNvPr>
          <p:cNvSpPr>
            <a:spLocks noGrp="1"/>
          </p:cNvSpPr>
          <p:nvPr>
            <p:ph type="ftr" sz="quarter" idx="11"/>
          </p:nvPr>
        </p:nvSpPr>
        <p:spPr>
          <a:xfrm>
            <a:off x="1534953"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7" name="TextBox 6">
            <a:extLst>
              <a:ext uri="{FF2B5EF4-FFF2-40B4-BE49-F238E27FC236}">
                <a16:creationId xmlns:a16="http://schemas.microsoft.com/office/drawing/2014/main" id="{5A2FCC8A-6E7D-859A-CD22-461216C7C8E7}"/>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temahau.govt.nz</a:t>
            </a:r>
            <a:endParaRPr lang="en-NZ" sz="1200">
              <a:solidFill>
                <a:schemeClr val="tx1"/>
              </a:solidFill>
              <a:latin typeface="Arial" pitchFamily="34" charset="0"/>
              <a:cs typeface="Arial" pitchFamily="34" charset="0"/>
            </a:endParaRPr>
          </a:p>
        </p:txBody>
      </p:sp>
      <p:pic>
        <p:nvPicPr>
          <p:cNvPr id="13" name="Picture 12">
            <a:extLst>
              <a:ext uri="{FF2B5EF4-FFF2-40B4-BE49-F238E27FC236}">
                <a16:creationId xmlns:a16="http://schemas.microsoft.com/office/drawing/2014/main" id="{EF1A82EF-525A-5C89-8C02-618FFFCC4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0560" y="6141716"/>
            <a:ext cx="220268" cy="441695"/>
          </a:xfrm>
          <a:prstGeom prst="rect">
            <a:avLst/>
          </a:prstGeom>
        </p:spPr>
      </p:pic>
      <p:pic>
        <p:nvPicPr>
          <p:cNvPr id="10" name="Picture 9">
            <a:extLst>
              <a:ext uri="{FF2B5EF4-FFF2-40B4-BE49-F238E27FC236}">
                <a16:creationId xmlns:a16="http://schemas.microsoft.com/office/drawing/2014/main" id="{2707D0AF-D744-6E6B-B7C5-0D09BF05267D}"/>
              </a:ext>
            </a:extLst>
          </p:cNvPr>
          <p:cNvPicPr>
            <a:picLocks noChangeAspect="1"/>
          </p:cNvPicPr>
          <p:nvPr userDrawn="1"/>
        </p:nvPicPr>
        <p:blipFill>
          <a:blip r:embed="rId3"/>
          <a:stretch>
            <a:fillRect/>
          </a:stretch>
        </p:blipFill>
        <p:spPr>
          <a:xfrm>
            <a:off x="10754528" y="300140"/>
            <a:ext cx="1079500" cy="692150"/>
          </a:xfrm>
          <a:prstGeom prst="rect">
            <a:avLst/>
          </a:prstGeom>
        </p:spPr>
      </p:pic>
    </p:spTree>
    <p:extLst>
      <p:ext uri="{BB962C8B-B14F-4D97-AF65-F5344CB8AC3E}">
        <p14:creationId xmlns:p14="http://schemas.microsoft.com/office/powerpoint/2010/main" val="3517879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Replace Master Slide Instructions">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0ABA987D-397D-8261-B066-F05B20F354E1}"/>
              </a:ext>
            </a:extLst>
          </p:cNvPr>
          <p:cNvSpPr>
            <a:spLocks noGrp="1"/>
          </p:cNvSpPr>
          <p:nvPr>
            <p:ph type="pic" sz="quarter" idx="13"/>
          </p:nvPr>
        </p:nvSpPr>
        <p:spPr>
          <a:xfrm>
            <a:off x="340560" y="1384471"/>
            <a:ext cx="8143040" cy="4611456"/>
          </a:xfrm>
        </p:spPr>
        <p:txBody>
          <a:bodyPr/>
          <a:lstStyle>
            <a:lvl1pPr>
              <a:buNone/>
              <a:defRPr/>
            </a:lvl1pPr>
          </a:lstStyle>
          <a:p>
            <a:r>
              <a:rPr lang="en-US"/>
              <a:t>Click icon to add picture</a:t>
            </a:r>
            <a:endParaRPr lang="en-NZ"/>
          </a:p>
        </p:txBody>
      </p:sp>
      <p:sp>
        <p:nvSpPr>
          <p:cNvPr id="3" name="Title 1">
            <a:extLst>
              <a:ext uri="{FF2B5EF4-FFF2-40B4-BE49-F238E27FC236}">
                <a16:creationId xmlns:a16="http://schemas.microsoft.com/office/drawing/2014/main" id="{79F76555-671D-07B8-2C3A-1578202DC1A5}"/>
              </a:ext>
            </a:extLst>
          </p:cNvPr>
          <p:cNvSpPr>
            <a:spLocks noGrp="1"/>
          </p:cNvSpPr>
          <p:nvPr>
            <p:ph type="title" hasCustomPrompt="1"/>
          </p:nvPr>
        </p:nvSpPr>
        <p:spPr>
          <a:xfrm>
            <a:off x="340561" y="310452"/>
            <a:ext cx="9567154" cy="734702"/>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sp>
        <p:nvSpPr>
          <p:cNvPr id="4" name="Content Placeholder 2">
            <a:extLst>
              <a:ext uri="{FF2B5EF4-FFF2-40B4-BE49-F238E27FC236}">
                <a16:creationId xmlns:a16="http://schemas.microsoft.com/office/drawing/2014/main" id="{8AFD5210-B31A-8841-ACE8-5E62E8C0C82C}"/>
              </a:ext>
            </a:extLst>
          </p:cNvPr>
          <p:cNvSpPr>
            <a:spLocks noGrp="1"/>
          </p:cNvSpPr>
          <p:nvPr>
            <p:ph idx="1" hasCustomPrompt="1"/>
          </p:nvPr>
        </p:nvSpPr>
        <p:spPr>
          <a:xfrm>
            <a:off x="8817994" y="1389444"/>
            <a:ext cx="3033445" cy="4608067"/>
          </a:xfrm>
        </p:spPr>
        <p:txBody>
          <a:bodyPr>
            <a:normAutofit/>
          </a:bodyPr>
          <a:lstStyle>
            <a:lvl1pPr marL="0" indent="0">
              <a:buNone/>
              <a:defRPr sz="2000">
                <a:latin typeface="Arial" panose="020B0604020202020204" pitchFamily="34" charset="0"/>
                <a:cs typeface="Arial" panose="020B0604020202020204" pitchFamily="34" charset="0"/>
              </a:defRPr>
            </a:lvl1pPr>
          </a:lstStyle>
          <a:p>
            <a:pPr lvl="0"/>
            <a:r>
              <a:rPr lang="en-US"/>
              <a:t>Enter Content Here</a:t>
            </a:r>
          </a:p>
        </p:txBody>
      </p:sp>
      <p:sp>
        <p:nvSpPr>
          <p:cNvPr id="5" name="Slide Number Placeholder 5">
            <a:extLst>
              <a:ext uri="{FF2B5EF4-FFF2-40B4-BE49-F238E27FC236}">
                <a16:creationId xmlns:a16="http://schemas.microsoft.com/office/drawing/2014/main" id="{15894D37-9C27-6D83-832A-4EE9E33588A8}"/>
              </a:ext>
            </a:extLst>
          </p:cNvPr>
          <p:cNvSpPr>
            <a:spLocks noGrp="1"/>
          </p:cNvSpPr>
          <p:nvPr>
            <p:ph type="sldNum" sz="quarter" idx="12"/>
          </p:nvPr>
        </p:nvSpPr>
        <p:spPr>
          <a:xfrm>
            <a:off x="479182"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6" name="Footer Placeholder 4">
            <a:extLst>
              <a:ext uri="{FF2B5EF4-FFF2-40B4-BE49-F238E27FC236}">
                <a16:creationId xmlns:a16="http://schemas.microsoft.com/office/drawing/2014/main" id="{E6DD183F-FD60-5E82-ECC5-4B6696D0819E}"/>
              </a:ext>
            </a:extLst>
          </p:cNvPr>
          <p:cNvSpPr>
            <a:spLocks noGrp="1"/>
          </p:cNvSpPr>
          <p:nvPr>
            <p:ph type="ftr" sz="quarter" idx="11"/>
          </p:nvPr>
        </p:nvSpPr>
        <p:spPr>
          <a:xfrm>
            <a:off x="1534953"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7" name="TextBox 6">
            <a:extLst>
              <a:ext uri="{FF2B5EF4-FFF2-40B4-BE49-F238E27FC236}">
                <a16:creationId xmlns:a16="http://schemas.microsoft.com/office/drawing/2014/main" id="{5A2FCC8A-6E7D-859A-CD22-461216C7C8E7}"/>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temahau.govt.nz</a:t>
            </a:r>
            <a:endParaRPr lang="en-NZ" sz="1200">
              <a:solidFill>
                <a:schemeClr val="tx1"/>
              </a:solidFill>
              <a:latin typeface="Arial" pitchFamily="34" charset="0"/>
              <a:cs typeface="Arial" pitchFamily="34" charset="0"/>
            </a:endParaRPr>
          </a:p>
        </p:txBody>
      </p:sp>
      <p:pic>
        <p:nvPicPr>
          <p:cNvPr id="11" name="Picture 10">
            <a:extLst>
              <a:ext uri="{FF2B5EF4-FFF2-40B4-BE49-F238E27FC236}">
                <a16:creationId xmlns:a16="http://schemas.microsoft.com/office/drawing/2014/main" id="{B61FA75E-FEED-6A91-64C4-16EB28845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0560" y="6141716"/>
            <a:ext cx="220268" cy="441695"/>
          </a:xfrm>
          <a:prstGeom prst="rect">
            <a:avLst/>
          </a:prstGeom>
        </p:spPr>
      </p:pic>
      <p:pic>
        <p:nvPicPr>
          <p:cNvPr id="8" name="Picture 7">
            <a:extLst>
              <a:ext uri="{FF2B5EF4-FFF2-40B4-BE49-F238E27FC236}">
                <a16:creationId xmlns:a16="http://schemas.microsoft.com/office/drawing/2014/main" id="{3A748D97-F655-C336-7ECC-E4F9A24C6886}"/>
              </a:ext>
            </a:extLst>
          </p:cNvPr>
          <p:cNvPicPr>
            <a:picLocks noChangeAspect="1"/>
          </p:cNvPicPr>
          <p:nvPr userDrawn="1"/>
        </p:nvPicPr>
        <p:blipFill>
          <a:blip r:embed="rId3"/>
          <a:stretch>
            <a:fillRect/>
          </a:stretch>
        </p:blipFill>
        <p:spPr>
          <a:xfrm>
            <a:off x="10754528" y="300140"/>
            <a:ext cx="1079500" cy="692150"/>
          </a:xfrm>
          <a:prstGeom prst="rect">
            <a:avLst/>
          </a:prstGeom>
        </p:spPr>
      </p:pic>
    </p:spTree>
    <p:extLst>
      <p:ext uri="{BB962C8B-B14F-4D97-AF65-F5344CB8AC3E}">
        <p14:creationId xmlns:p14="http://schemas.microsoft.com/office/powerpoint/2010/main" val="2013503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8328" y="303119"/>
            <a:ext cx="10067543" cy="733495"/>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sp>
        <p:nvSpPr>
          <p:cNvPr id="5" name="Text Placeholder 4"/>
          <p:cNvSpPr>
            <a:spLocks noGrp="1"/>
          </p:cNvSpPr>
          <p:nvPr>
            <p:ph type="body" sz="quarter" idx="13" hasCustomPrompt="1"/>
          </p:nvPr>
        </p:nvSpPr>
        <p:spPr>
          <a:xfrm>
            <a:off x="338330" y="1318104"/>
            <a:ext cx="5432276" cy="4651821"/>
          </a:xfrm>
        </p:spPr>
        <p:txBody>
          <a:bodyPr>
            <a:normAutofit/>
          </a:bodyPr>
          <a:lstStyle>
            <a:lvl1pPr>
              <a:buClr>
                <a:srgbClr val="641C2E"/>
              </a:buClr>
              <a:defRPr sz="2000"/>
            </a:lvl1pPr>
          </a:lstStyle>
          <a:p>
            <a:pPr lvl="0"/>
            <a:r>
              <a:rPr lang="en-US"/>
              <a:t>Bullet List</a:t>
            </a:r>
          </a:p>
          <a:p>
            <a:pPr lvl="0"/>
            <a:r>
              <a:rPr lang="en-US"/>
              <a:t>Bullet List</a:t>
            </a:r>
          </a:p>
          <a:p>
            <a:pPr lvl="0"/>
            <a:r>
              <a:rPr lang="en-US"/>
              <a:t>Bullet List</a:t>
            </a:r>
          </a:p>
        </p:txBody>
      </p:sp>
      <p:sp>
        <p:nvSpPr>
          <p:cNvPr id="16" name="Slide Number Placeholder 5">
            <a:extLst>
              <a:ext uri="{FF2B5EF4-FFF2-40B4-BE49-F238E27FC236}">
                <a16:creationId xmlns:a16="http://schemas.microsoft.com/office/drawing/2014/main" id="{F550189A-D43B-FDC9-0005-0F5BB82E959F}"/>
              </a:ext>
            </a:extLst>
          </p:cNvPr>
          <p:cNvSpPr>
            <a:spLocks noGrp="1"/>
          </p:cNvSpPr>
          <p:nvPr>
            <p:ph type="sldNum" sz="quarter" idx="12"/>
          </p:nvPr>
        </p:nvSpPr>
        <p:spPr>
          <a:xfrm>
            <a:off x="479182"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17" name="Footer Placeholder 4">
            <a:extLst>
              <a:ext uri="{FF2B5EF4-FFF2-40B4-BE49-F238E27FC236}">
                <a16:creationId xmlns:a16="http://schemas.microsoft.com/office/drawing/2014/main" id="{10FFF7D1-641F-417C-4DE4-782D603A955C}"/>
              </a:ext>
            </a:extLst>
          </p:cNvPr>
          <p:cNvSpPr>
            <a:spLocks noGrp="1"/>
          </p:cNvSpPr>
          <p:nvPr>
            <p:ph type="ftr" sz="quarter" idx="11"/>
          </p:nvPr>
        </p:nvSpPr>
        <p:spPr>
          <a:xfrm>
            <a:off x="1534953"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18" name="TextBox 17">
            <a:extLst>
              <a:ext uri="{FF2B5EF4-FFF2-40B4-BE49-F238E27FC236}">
                <a16:creationId xmlns:a16="http://schemas.microsoft.com/office/drawing/2014/main" id="{4A0BDC12-2CB2-EB7A-3F86-6779F6CA365D}"/>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temahau.govt.nz</a:t>
            </a:r>
            <a:endParaRPr lang="en-NZ" sz="1200">
              <a:solidFill>
                <a:schemeClr val="tx1"/>
              </a:solidFill>
              <a:latin typeface="Arial" pitchFamily="34" charset="0"/>
              <a:cs typeface="Arial" pitchFamily="34" charset="0"/>
            </a:endParaRPr>
          </a:p>
        </p:txBody>
      </p:sp>
      <p:sp>
        <p:nvSpPr>
          <p:cNvPr id="4" name="Picture Placeholder 3">
            <a:extLst>
              <a:ext uri="{FF2B5EF4-FFF2-40B4-BE49-F238E27FC236}">
                <a16:creationId xmlns:a16="http://schemas.microsoft.com/office/drawing/2014/main" id="{DF79281B-6544-BE02-4D21-DB70EF28D529}"/>
              </a:ext>
            </a:extLst>
          </p:cNvPr>
          <p:cNvSpPr>
            <a:spLocks noGrp="1"/>
          </p:cNvSpPr>
          <p:nvPr>
            <p:ph type="pic" sz="quarter" idx="14"/>
          </p:nvPr>
        </p:nvSpPr>
        <p:spPr>
          <a:xfrm>
            <a:off x="6096000" y="1318104"/>
            <a:ext cx="5754688" cy="4652484"/>
          </a:xfrm>
        </p:spPr>
        <p:txBody>
          <a:bodyPr/>
          <a:lstStyle>
            <a:lvl1pPr marL="0" indent="0">
              <a:buFontTx/>
              <a:buNone/>
              <a:defRPr/>
            </a:lvl1pPr>
          </a:lstStyle>
          <a:p>
            <a:pPr marL="0" marR="0" lvl="0" indent="0" algn="l" defTabSz="914400" rtl="0" eaLnBrk="1" fontAlgn="auto" latinLnBrk="0" hangingPunct="1">
              <a:lnSpc>
                <a:spcPct val="90000"/>
              </a:lnSpc>
              <a:spcBef>
                <a:spcPts val="1000"/>
              </a:spcBef>
              <a:spcAft>
                <a:spcPts val="0"/>
              </a:spcAft>
              <a:buClr>
                <a:srgbClr val="641C2E"/>
              </a:buClr>
              <a:buSzTx/>
              <a:buFontTx/>
              <a:buNone/>
              <a:tabLst/>
              <a:defRPr/>
            </a:pPr>
            <a:r>
              <a:rPr lang="en-US"/>
              <a:t>Click icon to add picture</a:t>
            </a:r>
            <a:endParaRPr lang="en-NZ"/>
          </a:p>
        </p:txBody>
      </p:sp>
      <p:pic>
        <p:nvPicPr>
          <p:cNvPr id="7" name="Picture 6">
            <a:extLst>
              <a:ext uri="{FF2B5EF4-FFF2-40B4-BE49-F238E27FC236}">
                <a16:creationId xmlns:a16="http://schemas.microsoft.com/office/drawing/2014/main" id="{D0471B6C-269D-C7DA-0EE9-8AFFBC8BFB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0560" y="6141716"/>
            <a:ext cx="220268" cy="441695"/>
          </a:xfrm>
          <a:prstGeom prst="rect">
            <a:avLst/>
          </a:prstGeom>
        </p:spPr>
      </p:pic>
      <p:pic>
        <p:nvPicPr>
          <p:cNvPr id="3" name="Picture 2">
            <a:extLst>
              <a:ext uri="{FF2B5EF4-FFF2-40B4-BE49-F238E27FC236}">
                <a16:creationId xmlns:a16="http://schemas.microsoft.com/office/drawing/2014/main" id="{046E2D37-FCBF-586A-D216-80BE08FDDBA3}"/>
              </a:ext>
            </a:extLst>
          </p:cNvPr>
          <p:cNvPicPr>
            <a:picLocks noChangeAspect="1"/>
          </p:cNvPicPr>
          <p:nvPr userDrawn="1"/>
        </p:nvPicPr>
        <p:blipFill>
          <a:blip r:embed="rId3"/>
          <a:stretch>
            <a:fillRect/>
          </a:stretch>
        </p:blipFill>
        <p:spPr>
          <a:xfrm>
            <a:off x="10754528" y="300140"/>
            <a:ext cx="1079500" cy="692150"/>
          </a:xfrm>
          <a:prstGeom prst="rect">
            <a:avLst/>
          </a:prstGeom>
        </p:spPr>
      </p:pic>
    </p:spTree>
    <p:extLst>
      <p:ext uri="{BB962C8B-B14F-4D97-AF65-F5344CB8AC3E}">
        <p14:creationId xmlns:p14="http://schemas.microsoft.com/office/powerpoint/2010/main" val="673372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8328" y="303119"/>
            <a:ext cx="10067543" cy="733495"/>
          </a:xfrm>
        </p:spPr>
        <p:txBody>
          <a:bodyPr>
            <a:normAutofit/>
          </a:bodyPr>
          <a:lstStyle>
            <a:lvl1pPr>
              <a:defRPr sz="3600" b="1">
                <a:solidFill>
                  <a:schemeClr val="tx1"/>
                </a:solidFill>
                <a:latin typeface="Arial" panose="020B0604020202020204" pitchFamily="34" charset="0"/>
                <a:cs typeface="Arial" panose="020B0604020202020204" pitchFamily="34" charset="0"/>
              </a:defRPr>
            </a:lvl1pPr>
          </a:lstStyle>
          <a:p>
            <a:r>
              <a:rPr lang="en-US"/>
              <a:t>Enter Title Here</a:t>
            </a:r>
          </a:p>
        </p:txBody>
      </p:sp>
      <p:sp>
        <p:nvSpPr>
          <p:cNvPr id="5" name="Text Placeholder 4"/>
          <p:cNvSpPr>
            <a:spLocks noGrp="1"/>
          </p:cNvSpPr>
          <p:nvPr>
            <p:ph type="body" sz="quarter" idx="13" hasCustomPrompt="1"/>
          </p:nvPr>
        </p:nvSpPr>
        <p:spPr>
          <a:xfrm>
            <a:off x="338329" y="1318104"/>
            <a:ext cx="11513109" cy="4651821"/>
          </a:xfrm>
        </p:spPr>
        <p:txBody>
          <a:bodyPr>
            <a:normAutofit/>
          </a:bodyPr>
          <a:lstStyle>
            <a:lvl1pPr>
              <a:buClr>
                <a:srgbClr val="641C2E"/>
              </a:buClr>
              <a:defRPr sz="2000"/>
            </a:lvl1pPr>
          </a:lstStyle>
          <a:p>
            <a:pPr lvl="0"/>
            <a:r>
              <a:rPr lang="en-US"/>
              <a:t>Bullet List</a:t>
            </a:r>
          </a:p>
          <a:p>
            <a:pPr lvl="0"/>
            <a:r>
              <a:rPr lang="en-US"/>
              <a:t>Bullet List</a:t>
            </a:r>
          </a:p>
          <a:p>
            <a:pPr lvl="0"/>
            <a:r>
              <a:rPr lang="en-US"/>
              <a:t>Bullet List</a:t>
            </a:r>
          </a:p>
        </p:txBody>
      </p:sp>
      <p:sp>
        <p:nvSpPr>
          <p:cNvPr id="16" name="Slide Number Placeholder 5">
            <a:extLst>
              <a:ext uri="{FF2B5EF4-FFF2-40B4-BE49-F238E27FC236}">
                <a16:creationId xmlns:a16="http://schemas.microsoft.com/office/drawing/2014/main" id="{F550189A-D43B-FDC9-0005-0F5BB82E959F}"/>
              </a:ext>
            </a:extLst>
          </p:cNvPr>
          <p:cNvSpPr>
            <a:spLocks noGrp="1"/>
          </p:cNvSpPr>
          <p:nvPr>
            <p:ph type="sldNum" sz="quarter" idx="12"/>
          </p:nvPr>
        </p:nvSpPr>
        <p:spPr>
          <a:xfrm>
            <a:off x="479182"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17" name="Footer Placeholder 4">
            <a:extLst>
              <a:ext uri="{FF2B5EF4-FFF2-40B4-BE49-F238E27FC236}">
                <a16:creationId xmlns:a16="http://schemas.microsoft.com/office/drawing/2014/main" id="{10FFF7D1-641F-417C-4DE4-782D603A955C}"/>
              </a:ext>
            </a:extLst>
          </p:cNvPr>
          <p:cNvSpPr>
            <a:spLocks noGrp="1"/>
          </p:cNvSpPr>
          <p:nvPr>
            <p:ph type="ftr" sz="quarter" idx="11"/>
          </p:nvPr>
        </p:nvSpPr>
        <p:spPr>
          <a:xfrm>
            <a:off x="1534953"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18" name="TextBox 17">
            <a:extLst>
              <a:ext uri="{FF2B5EF4-FFF2-40B4-BE49-F238E27FC236}">
                <a16:creationId xmlns:a16="http://schemas.microsoft.com/office/drawing/2014/main" id="{4A0BDC12-2CB2-EB7A-3F86-6779F6CA365D}"/>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temahau.govt.nz</a:t>
            </a:r>
            <a:endParaRPr lang="en-NZ" sz="1200">
              <a:solidFill>
                <a:schemeClr val="tx1"/>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ED8ED1D2-E0D7-6ACB-A1E8-A2E0547505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0560" y="6141716"/>
            <a:ext cx="220268" cy="441695"/>
          </a:xfrm>
          <a:prstGeom prst="rect">
            <a:avLst/>
          </a:prstGeom>
        </p:spPr>
      </p:pic>
      <p:pic>
        <p:nvPicPr>
          <p:cNvPr id="4" name="Picture 3">
            <a:extLst>
              <a:ext uri="{FF2B5EF4-FFF2-40B4-BE49-F238E27FC236}">
                <a16:creationId xmlns:a16="http://schemas.microsoft.com/office/drawing/2014/main" id="{E7447F6A-09CD-FB81-E9FD-9F627AC28F60}"/>
              </a:ext>
            </a:extLst>
          </p:cNvPr>
          <p:cNvPicPr>
            <a:picLocks noChangeAspect="1"/>
          </p:cNvPicPr>
          <p:nvPr userDrawn="1"/>
        </p:nvPicPr>
        <p:blipFill>
          <a:blip r:embed="rId3"/>
          <a:stretch>
            <a:fillRect/>
          </a:stretch>
        </p:blipFill>
        <p:spPr>
          <a:xfrm>
            <a:off x="10754528" y="300140"/>
            <a:ext cx="1079500" cy="692150"/>
          </a:xfrm>
          <a:prstGeom prst="rect">
            <a:avLst/>
          </a:prstGeom>
        </p:spPr>
      </p:pic>
    </p:spTree>
    <p:extLst>
      <p:ext uri="{BB962C8B-B14F-4D97-AF65-F5344CB8AC3E}">
        <p14:creationId xmlns:p14="http://schemas.microsoft.com/office/powerpoint/2010/main" val="215601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8328" y="395926"/>
            <a:ext cx="10067543" cy="640688"/>
          </a:xfrm>
        </p:spPr>
        <p:txBody>
          <a:bodyPr anchor="t" anchorCtr="0">
            <a:noAutofit/>
          </a:bodyPr>
          <a:lstStyle>
            <a:lvl1pPr>
              <a:defRPr sz="2400" b="1">
                <a:solidFill>
                  <a:schemeClr val="tx1"/>
                </a:solidFill>
                <a:latin typeface="Arial" panose="020B0604020202020204" pitchFamily="34" charset="0"/>
                <a:cs typeface="Arial" panose="020B0604020202020204" pitchFamily="34" charset="0"/>
              </a:defRPr>
            </a:lvl1pPr>
          </a:lstStyle>
          <a:p>
            <a:r>
              <a:rPr lang="en-US"/>
              <a:t>Enter Title Here</a:t>
            </a:r>
          </a:p>
        </p:txBody>
      </p:sp>
      <p:sp>
        <p:nvSpPr>
          <p:cNvPr id="16" name="Slide Number Placeholder 5">
            <a:extLst>
              <a:ext uri="{FF2B5EF4-FFF2-40B4-BE49-F238E27FC236}">
                <a16:creationId xmlns:a16="http://schemas.microsoft.com/office/drawing/2014/main" id="{F550189A-D43B-FDC9-0005-0F5BB82E959F}"/>
              </a:ext>
            </a:extLst>
          </p:cNvPr>
          <p:cNvSpPr>
            <a:spLocks noGrp="1"/>
          </p:cNvSpPr>
          <p:nvPr>
            <p:ph type="sldNum" sz="quarter" idx="12"/>
          </p:nvPr>
        </p:nvSpPr>
        <p:spPr>
          <a:xfrm>
            <a:off x="479182" y="6404201"/>
            <a:ext cx="1055771" cy="182345"/>
          </a:xfrm>
        </p:spPr>
        <p:txBody>
          <a:bodyPr/>
          <a:lstStyle>
            <a:lvl1pPr algn="l">
              <a:defRPr lang="en-NZ" sz="1200" b="1" kern="1200" smtClean="0">
                <a:solidFill>
                  <a:schemeClr val="tx1"/>
                </a:solidFill>
                <a:latin typeface="Arial" panose="020B0604020202020204" pitchFamily="34" charset="0"/>
                <a:ea typeface="MS PGothic" panose="020B0600070205080204" pitchFamily="34" charset="-128"/>
                <a:cs typeface="Arial" panose="020B0604020202020204" pitchFamily="34" charset="0"/>
              </a:defRPr>
            </a:lvl1pPr>
          </a:lstStyle>
          <a:p>
            <a:fld id="{13468063-9C21-4834-88E3-ACB04C56D52D}" type="slidenum">
              <a:rPr lang="en-NZ" smtClean="0"/>
              <a:pPr/>
              <a:t>‹#›</a:t>
            </a:fld>
            <a:endParaRPr lang="en-NZ"/>
          </a:p>
        </p:txBody>
      </p:sp>
      <p:sp>
        <p:nvSpPr>
          <p:cNvPr id="17" name="Footer Placeholder 4">
            <a:extLst>
              <a:ext uri="{FF2B5EF4-FFF2-40B4-BE49-F238E27FC236}">
                <a16:creationId xmlns:a16="http://schemas.microsoft.com/office/drawing/2014/main" id="{10FFF7D1-641F-417C-4DE4-782D603A955C}"/>
              </a:ext>
            </a:extLst>
          </p:cNvPr>
          <p:cNvSpPr>
            <a:spLocks noGrp="1"/>
          </p:cNvSpPr>
          <p:nvPr>
            <p:ph type="ftr" sz="quarter" idx="11"/>
          </p:nvPr>
        </p:nvSpPr>
        <p:spPr>
          <a:xfrm>
            <a:off x="1534953" y="6404201"/>
            <a:ext cx="4844999" cy="178106"/>
          </a:xfrm>
        </p:spPr>
        <p:txBody>
          <a:bodyPr/>
          <a:lstStyle>
            <a:lvl1pPr algn="l">
              <a:defRPr>
                <a:solidFill>
                  <a:schemeClr val="tx1"/>
                </a:solidFill>
                <a:latin typeface="Arial" pitchFamily="34" charset="0"/>
                <a:cs typeface="Arial" pitchFamily="34" charset="0"/>
              </a:defRPr>
            </a:lvl1pPr>
          </a:lstStyle>
          <a:p>
            <a:endParaRPr lang="en-NZ"/>
          </a:p>
        </p:txBody>
      </p:sp>
      <p:sp>
        <p:nvSpPr>
          <p:cNvPr id="18" name="TextBox 17">
            <a:extLst>
              <a:ext uri="{FF2B5EF4-FFF2-40B4-BE49-F238E27FC236}">
                <a16:creationId xmlns:a16="http://schemas.microsoft.com/office/drawing/2014/main" id="{4A0BDC12-2CB2-EB7A-3F86-6779F6CA365D}"/>
              </a:ext>
            </a:extLst>
          </p:cNvPr>
          <p:cNvSpPr txBox="1"/>
          <p:nvPr userDrawn="1"/>
        </p:nvSpPr>
        <p:spPr>
          <a:xfrm>
            <a:off x="9134348" y="6361071"/>
            <a:ext cx="2771955" cy="276999"/>
          </a:xfrm>
          <a:prstGeom prst="rect">
            <a:avLst/>
          </a:prstGeom>
          <a:noFill/>
        </p:spPr>
        <p:txBody>
          <a:bodyPr wrap="square" rtlCol="0">
            <a:spAutoFit/>
          </a:bodyPr>
          <a:lstStyle/>
          <a:p>
            <a:pPr algn="r"/>
            <a:r>
              <a:rPr lang="en-NZ" sz="1200" err="1">
                <a:solidFill>
                  <a:schemeClr val="tx1"/>
                </a:solidFill>
                <a:latin typeface="Arial" pitchFamily="34" charset="0"/>
                <a:cs typeface="Arial" pitchFamily="34" charset="0"/>
              </a:rPr>
              <a:t>temahau.govt.nz</a:t>
            </a:r>
            <a:endParaRPr lang="en-NZ" sz="1200">
              <a:solidFill>
                <a:schemeClr val="tx1"/>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ED8ED1D2-E0D7-6ACB-A1E8-A2E0547505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0560" y="6141716"/>
            <a:ext cx="220268" cy="441695"/>
          </a:xfrm>
          <a:prstGeom prst="rect">
            <a:avLst/>
          </a:prstGeom>
        </p:spPr>
      </p:pic>
      <p:pic>
        <p:nvPicPr>
          <p:cNvPr id="3" name="Picture 2">
            <a:extLst>
              <a:ext uri="{FF2B5EF4-FFF2-40B4-BE49-F238E27FC236}">
                <a16:creationId xmlns:a16="http://schemas.microsoft.com/office/drawing/2014/main" id="{8352C42A-5630-4C67-0C26-B55343DD5AE0}"/>
              </a:ext>
            </a:extLst>
          </p:cNvPr>
          <p:cNvPicPr>
            <a:picLocks noChangeAspect="1"/>
          </p:cNvPicPr>
          <p:nvPr userDrawn="1"/>
        </p:nvPicPr>
        <p:blipFill>
          <a:blip r:embed="rId3"/>
          <a:stretch>
            <a:fillRect/>
          </a:stretch>
        </p:blipFill>
        <p:spPr>
          <a:xfrm>
            <a:off x="10754528" y="300140"/>
            <a:ext cx="1079500" cy="692150"/>
          </a:xfrm>
          <a:prstGeom prst="rect">
            <a:avLst/>
          </a:prstGeom>
        </p:spPr>
      </p:pic>
    </p:spTree>
    <p:extLst>
      <p:ext uri="{BB962C8B-B14F-4D97-AF65-F5344CB8AC3E}">
        <p14:creationId xmlns:p14="http://schemas.microsoft.com/office/powerpoint/2010/main" val="3325247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2">
    <p:bg>
      <p:bgPr>
        <a:solidFill>
          <a:srgbClr val="641D2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8ED1D2-E0D7-6ACB-A1E8-A2E0547505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0560" y="6141716"/>
            <a:ext cx="220268" cy="441695"/>
          </a:xfrm>
          <a:prstGeom prst="rect">
            <a:avLst/>
          </a:prstGeom>
        </p:spPr>
      </p:pic>
    </p:spTree>
    <p:extLst>
      <p:ext uri="{BB962C8B-B14F-4D97-AF65-F5344CB8AC3E}">
        <p14:creationId xmlns:p14="http://schemas.microsoft.com/office/powerpoint/2010/main" val="90830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8328" y="557784"/>
            <a:ext cx="11015472" cy="71323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38328" y="1527048"/>
            <a:ext cx="11015472" cy="46499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38328"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fld id="{6392E2DF-30E1-4C12-B888-B941057B8847}" type="datetime1">
              <a:rPr lang="mi-NZ" smtClean="0"/>
              <a:pPr/>
              <a:t>30/10/2024</a:t>
            </a:fld>
            <a:endParaRPr lang="en-NZ"/>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9110472"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468063-9C21-4834-88E3-ACB04C56D52D}" type="slidenum">
              <a:rPr lang="en-NZ" smtClean="0"/>
              <a:pPr/>
              <a:t>‹#›</a:t>
            </a:fld>
            <a:endParaRPr lang="en-NZ"/>
          </a:p>
        </p:txBody>
      </p:sp>
    </p:spTree>
    <p:extLst>
      <p:ext uri="{BB962C8B-B14F-4D97-AF65-F5344CB8AC3E}">
        <p14:creationId xmlns:p14="http://schemas.microsoft.com/office/powerpoint/2010/main" val="1122705367"/>
      </p:ext>
    </p:extLst>
  </p:cSld>
  <p:clrMap bg1="lt1" tx1="dk1" bg2="lt2" tx2="dk2" accent1="accent1" accent2="accent2" accent3="accent3" accent4="accent4" accent5="accent5" accent6="accent6" hlink="hlink" folHlink="folHlink"/>
  <p:sldLayoutIdLst>
    <p:sldLayoutId id="2147483685" r:id="rId1"/>
    <p:sldLayoutId id="2147483673" r:id="rId2"/>
    <p:sldLayoutId id="2147483703" r:id="rId3"/>
    <p:sldLayoutId id="2147483678" r:id="rId4"/>
    <p:sldLayoutId id="2147483706" r:id="rId5"/>
    <p:sldLayoutId id="2147483674" r:id="rId6"/>
    <p:sldLayoutId id="2147483705" r:id="rId7"/>
    <p:sldLayoutId id="2147483711" r:id="rId8"/>
    <p:sldLayoutId id="2147483713" r:id="rId9"/>
    <p:sldLayoutId id="2147483712" r:id="rId10"/>
    <p:sldLayoutId id="2147483679" r:id="rId11"/>
    <p:sldLayoutId id="2147483681" r:id="rId12"/>
    <p:sldLayoutId id="2147483683" r:id="rId13"/>
    <p:sldLayoutId id="2147483680" r:id="rId14"/>
    <p:sldLayoutId id="2147483682" r:id="rId15"/>
    <p:sldLayoutId id="2147483686" r:id="rId16"/>
    <p:sldLayoutId id="2147483676" r:id="rId17"/>
    <p:sldLayoutId id="2147483695" r:id="rId18"/>
    <p:sldLayoutId id="2147483698" r:id="rId19"/>
    <p:sldLayoutId id="2147483697" r:id="rId20"/>
    <p:sldLayoutId id="2147483704" r:id="rId21"/>
    <p:sldLayoutId id="2147483690" r:id="rId22"/>
    <p:sldLayoutId id="2147483691" r:id="rId23"/>
    <p:sldLayoutId id="2147483699" r:id="rId24"/>
    <p:sldLayoutId id="2147483661" r:id="rId25"/>
    <p:sldLayoutId id="2147483707" r:id="rId26"/>
    <p:sldLayoutId id="2147483708" r:id="rId27"/>
  </p:sldLayoutIdLst>
  <p:hf hdr="0" ftr="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360363" indent="-360363" algn="l" defTabSz="914400" rtl="0" eaLnBrk="1" latinLnBrk="0" hangingPunct="1">
        <a:lnSpc>
          <a:spcPct val="90000"/>
        </a:lnSpc>
        <a:spcBef>
          <a:spcPts val="1000"/>
        </a:spcBef>
        <a:buClr>
          <a:srgbClr val="641C2E"/>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804863" indent="-347663"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8888" indent="-344488"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703388" indent="-331788"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155825" indent="-327025"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49.png"/><Relationship Id="rId12" Type="http://schemas.openxmlformats.org/officeDocument/2006/relationships/customXml" Target="../ink/ink4.xml"/><Relationship Id="rId17" Type="http://schemas.openxmlformats.org/officeDocument/2006/relationships/image" Target="../media/image54.png"/><Relationship Id="rId2" Type="http://schemas.openxmlformats.org/officeDocument/2006/relationships/notesSlide" Target="../notesSlides/notesSlide14.xml"/><Relationship Id="rId16" Type="http://schemas.openxmlformats.org/officeDocument/2006/relationships/customXml" Target="../ink/ink6.xml"/><Relationship Id="rId1" Type="http://schemas.openxmlformats.org/officeDocument/2006/relationships/slideLayout" Target="../slideLayouts/slideLayout7.xml"/><Relationship Id="rId6" Type="http://schemas.openxmlformats.org/officeDocument/2006/relationships/customXml" Target="../ink/ink1.xml"/><Relationship Id="rId11" Type="http://schemas.openxmlformats.org/officeDocument/2006/relationships/image" Target="../media/image51.png"/><Relationship Id="rId5" Type="http://schemas.openxmlformats.org/officeDocument/2006/relationships/image" Target="../media/image48.png"/><Relationship Id="rId15" Type="http://schemas.openxmlformats.org/officeDocument/2006/relationships/image" Target="../media/image53.png"/><Relationship Id="rId10" Type="http://schemas.openxmlformats.org/officeDocument/2006/relationships/customXml" Target="../ink/ink3.xml"/><Relationship Id="rId4" Type="http://schemas.openxmlformats.org/officeDocument/2006/relationships/image" Target="../media/image47.png"/><Relationship Id="rId9" Type="http://schemas.openxmlformats.org/officeDocument/2006/relationships/image" Target="../media/image50.png"/><Relationship Id="rId14" Type="http://schemas.openxmlformats.org/officeDocument/2006/relationships/customXml" Target="../ink/ink5.xml"/></Relationships>
</file>

<file path=ppt/slides/_rels/slide15.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customXml" Target="../ink/ink7.xml"/><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84.pn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89.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61.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27.xml"/><Relationship Id="rId4" Type="http://schemas.openxmlformats.org/officeDocument/2006/relationships/image" Target="../media/image99.jpeg"/></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27.xml"/><Relationship Id="rId5" Type="http://schemas.openxmlformats.org/officeDocument/2006/relationships/image" Target="../media/image99.jpeg"/><Relationship Id="rId4" Type="http://schemas.openxmlformats.org/officeDocument/2006/relationships/image" Target="../media/image98.sv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govt.us18.list-manage.com/track/click?u=5732b1b69b4945fbc0c82d612&amp;id=ad1568b9fd&amp;e=24162f7641"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903" y="1504507"/>
            <a:ext cx="8837940" cy="914400"/>
          </a:xfrm>
        </p:spPr>
        <p:txBody>
          <a:bodyPr/>
          <a:lstStyle/>
          <a:p>
            <a:endParaRPr lang="en-NZ"/>
          </a:p>
          <a:p>
            <a:r>
              <a:rPr lang="en-NZ" sz="4400"/>
              <a:t>Get ready and prepare </a:t>
            </a:r>
          </a:p>
          <a:p>
            <a:endParaRPr lang="en-NZ" sz="4400"/>
          </a:p>
          <a:p>
            <a:r>
              <a:rPr lang="en-NZ"/>
              <a:t>English Years 0-6 and mathematics &amp; statistics Years 0-8 implementation 2025</a:t>
            </a:r>
          </a:p>
          <a:p>
            <a:endParaRPr lang="en-NZ" sz="4000"/>
          </a:p>
        </p:txBody>
      </p:sp>
    </p:spTree>
    <p:extLst>
      <p:ext uri="{BB962C8B-B14F-4D97-AF65-F5344CB8AC3E}">
        <p14:creationId xmlns:p14="http://schemas.microsoft.com/office/powerpoint/2010/main" val="36124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CB0020-FCF8-8BC5-71D4-B0EE58954CC3}"/>
              </a:ext>
            </a:extLst>
          </p:cNvPr>
          <p:cNvSpPr>
            <a:spLocks noGrp="1"/>
          </p:cNvSpPr>
          <p:nvPr>
            <p:ph type="sldNum" sz="quarter" idx="12"/>
          </p:nvPr>
        </p:nvSpPr>
        <p:spPr/>
        <p:txBody>
          <a:bodyPr/>
          <a:lstStyle/>
          <a:p>
            <a:fld id="{13468063-9C21-4834-88E3-ACB04C56D52D}" type="slidenum">
              <a:rPr lang="en-NZ" smtClean="0"/>
              <a:pPr/>
              <a:t>10</a:t>
            </a:fld>
            <a:endParaRPr lang="en-NZ"/>
          </a:p>
        </p:txBody>
      </p:sp>
      <p:pic>
        <p:nvPicPr>
          <p:cNvPr id="6" name="Picture 5">
            <a:extLst>
              <a:ext uri="{FF2B5EF4-FFF2-40B4-BE49-F238E27FC236}">
                <a16:creationId xmlns:a16="http://schemas.microsoft.com/office/drawing/2014/main" id="{AABC92D9-4BD7-CC3B-4C9F-1C7E69101E4E}"/>
              </a:ext>
            </a:extLst>
          </p:cNvPr>
          <p:cNvPicPr>
            <a:picLocks noChangeAspect="1"/>
          </p:cNvPicPr>
          <p:nvPr/>
        </p:nvPicPr>
        <p:blipFill>
          <a:blip r:embed="rId3"/>
          <a:stretch>
            <a:fillRect/>
          </a:stretch>
        </p:blipFill>
        <p:spPr>
          <a:xfrm>
            <a:off x="0" y="-1414"/>
            <a:ext cx="12189487" cy="6859414"/>
          </a:xfrm>
          <a:prstGeom prst="rect">
            <a:avLst/>
          </a:prstGeom>
        </p:spPr>
      </p:pic>
      <p:sp>
        <p:nvSpPr>
          <p:cNvPr id="4" name="Oval 3">
            <a:extLst>
              <a:ext uri="{FF2B5EF4-FFF2-40B4-BE49-F238E27FC236}">
                <a16:creationId xmlns:a16="http://schemas.microsoft.com/office/drawing/2014/main" id="{01EFB604-38F8-B108-DB3A-C0974657C03C}"/>
              </a:ext>
            </a:extLst>
          </p:cNvPr>
          <p:cNvSpPr/>
          <p:nvPr/>
        </p:nvSpPr>
        <p:spPr>
          <a:xfrm rot="10800000" flipV="1">
            <a:off x="10140696" y="196644"/>
            <a:ext cx="1816845" cy="1816845"/>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NZ" sz="1400"/>
              <a:t>Revised content  …knowledge-rich, informed by the science of learning.</a:t>
            </a:r>
          </a:p>
          <a:p>
            <a:pPr algn="ctr"/>
            <a:r>
              <a:rPr lang="en-NZ" sz="1400"/>
              <a:t>….</a:t>
            </a:r>
          </a:p>
        </p:txBody>
      </p:sp>
    </p:spTree>
    <p:extLst>
      <p:ext uri="{BB962C8B-B14F-4D97-AF65-F5344CB8AC3E}">
        <p14:creationId xmlns:p14="http://schemas.microsoft.com/office/powerpoint/2010/main" val="9998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22D999-D744-7A8B-1BA2-133D72CB0B21}"/>
              </a:ext>
            </a:extLst>
          </p:cNvPr>
          <p:cNvSpPr>
            <a:spLocks noGrp="1"/>
          </p:cNvSpPr>
          <p:nvPr>
            <p:ph type="sldNum" sz="quarter" idx="12"/>
          </p:nvPr>
        </p:nvSpPr>
        <p:spPr/>
        <p:txBody>
          <a:bodyPr/>
          <a:lstStyle/>
          <a:p>
            <a:fld id="{13468063-9C21-4834-88E3-ACB04C56D52D}" type="slidenum">
              <a:rPr lang="en-NZ" smtClean="0"/>
              <a:pPr/>
              <a:t>11</a:t>
            </a:fld>
            <a:endParaRPr lang="en-NZ"/>
          </a:p>
        </p:txBody>
      </p:sp>
      <p:sp>
        <p:nvSpPr>
          <p:cNvPr id="2" name="Title 1">
            <a:extLst>
              <a:ext uri="{FF2B5EF4-FFF2-40B4-BE49-F238E27FC236}">
                <a16:creationId xmlns:a16="http://schemas.microsoft.com/office/drawing/2014/main" id="{E2D1B7B7-1DDF-3796-1038-B3997CAA0356}"/>
              </a:ext>
            </a:extLst>
          </p:cNvPr>
          <p:cNvSpPr>
            <a:spLocks noGrp="1"/>
          </p:cNvSpPr>
          <p:nvPr>
            <p:ph type="title"/>
          </p:nvPr>
        </p:nvSpPr>
        <p:spPr>
          <a:xfrm>
            <a:off x="340561" y="1815251"/>
            <a:ext cx="6951779" cy="1698478"/>
          </a:xfrm>
        </p:spPr>
        <p:txBody>
          <a:bodyPr lIns="0" tIns="0" rIns="0" bIns="0">
            <a:noAutofit/>
          </a:bodyPr>
          <a:lstStyle/>
          <a:p>
            <a:pPr>
              <a:lnSpc>
                <a:spcPct val="112000"/>
              </a:lnSpc>
            </a:pPr>
            <a:r>
              <a:rPr lang="en-NZ" sz="3600" b="1">
                <a:latin typeface="+mj-lt"/>
              </a:rPr>
              <a:t>Notice</a:t>
            </a:r>
            <a:br>
              <a:rPr lang="en-NZ">
                <a:latin typeface="+mj-lt"/>
              </a:rPr>
            </a:br>
            <a:r>
              <a:rPr lang="en-NZ" sz="2400">
                <a:latin typeface="+mj-lt"/>
              </a:rPr>
              <a:t>Te Mātaiaho </a:t>
            </a:r>
            <a:r>
              <a:rPr lang="en-NZ">
                <a:latin typeface="+mj-lt"/>
              </a:rPr>
              <a:t>| </a:t>
            </a:r>
            <a:r>
              <a:rPr lang="en-US" sz="2400" b="1" kern="0">
                <a:effectLst/>
                <a:latin typeface="+mj-lt"/>
                <a:ea typeface="Times New Roman" panose="02020603050405020304" pitchFamily="18" charset="0"/>
                <a:cs typeface="Calibri" panose="020F0502020204030204" pitchFamily="34" charset="0"/>
              </a:rPr>
              <a:t>The New Zealand Curriculum – knowledge rich, informed by the science of learning and framed within the whakapapa of Te Mātaiaho</a:t>
            </a:r>
            <a:endParaRPr lang="en-NZ">
              <a:latin typeface="+mj-lt"/>
            </a:endParaRPr>
          </a:p>
        </p:txBody>
      </p:sp>
      <p:sp>
        <p:nvSpPr>
          <p:cNvPr id="5" name="Rectangle 4">
            <a:extLst>
              <a:ext uri="{FF2B5EF4-FFF2-40B4-BE49-F238E27FC236}">
                <a16:creationId xmlns:a16="http://schemas.microsoft.com/office/drawing/2014/main" id="{318832AD-45C9-4F88-0207-3CAB4980D205}"/>
              </a:ext>
            </a:extLst>
          </p:cNvPr>
          <p:cNvSpPr/>
          <p:nvPr/>
        </p:nvSpPr>
        <p:spPr>
          <a:xfrm>
            <a:off x="340561" y="4525982"/>
            <a:ext cx="7128643" cy="1594622"/>
          </a:xfrm>
          <a:prstGeom prst="rect">
            <a:avLst/>
          </a:prstGeom>
          <a:no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r>
              <a:rPr lang="en-US" sz="1600" b="1"/>
              <a:t>Aim</a:t>
            </a:r>
            <a:r>
              <a:rPr lang="en-US" sz="1600"/>
              <a:t>: </a:t>
            </a:r>
          </a:p>
          <a:p>
            <a:pPr marL="285750" indent="-285750">
              <a:buFont typeface="Arial" panose="020B0604020202020204" pitchFamily="34" charset="0"/>
              <a:buChar char="•"/>
            </a:pPr>
            <a:r>
              <a:rPr lang="en-US" sz="1600"/>
              <a:t>to </a:t>
            </a:r>
            <a:r>
              <a:rPr lang="en-US" sz="1600" b="1"/>
              <a:t>notice</a:t>
            </a:r>
            <a:r>
              <a:rPr lang="en-US" sz="1600"/>
              <a:t> the key parts in the English Years 0-6 and mathematics and statistics Years 0-8 learning areas</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p:txBody>
      </p:sp>
    </p:spTree>
    <p:extLst>
      <p:ext uri="{BB962C8B-B14F-4D97-AF65-F5344CB8AC3E}">
        <p14:creationId xmlns:p14="http://schemas.microsoft.com/office/powerpoint/2010/main" val="2145773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5790F7-4B0F-1B73-2322-890F9042E301}"/>
              </a:ext>
            </a:extLst>
          </p:cNvPr>
          <p:cNvSpPr/>
          <p:nvPr/>
        </p:nvSpPr>
        <p:spPr>
          <a:xfrm>
            <a:off x="0" y="0"/>
            <a:ext cx="12192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 name="Graphic 1">
            <a:extLst>
              <a:ext uri="{FF2B5EF4-FFF2-40B4-BE49-F238E27FC236}">
                <a16:creationId xmlns:a16="http://schemas.microsoft.com/office/drawing/2014/main" id="{A76502E6-F82F-60AD-E6AE-CE3320387A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4956" y="409070"/>
            <a:ext cx="8542087" cy="6039860"/>
          </a:xfrm>
          <a:prstGeom prst="rect">
            <a:avLst/>
          </a:prstGeom>
          <a:effectLst>
            <a:outerShdw blurRad="152400" dist="38100" dir="5400000" algn="t" rotWithShape="0">
              <a:prstClr val="black">
                <a:alpha val="40000"/>
              </a:prstClr>
            </a:outerShdw>
          </a:effectLst>
        </p:spPr>
      </p:pic>
      <p:pic>
        <p:nvPicPr>
          <p:cNvPr id="5" name="Picture 4">
            <a:extLst>
              <a:ext uri="{FF2B5EF4-FFF2-40B4-BE49-F238E27FC236}">
                <a16:creationId xmlns:a16="http://schemas.microsoft.com/office/drawing/2014/main" id="{ACE8D0F9-2D92-D85F-CE61-BA394115916E}"/>
              </a:ext>
            </a:extLst>
          </p:cNvPr>
          <p:cNvPicPr>
            <a:picLocks noChangeAspect="1"/>
          </p:cNvPicPr>
          <p:nvPr/>
        </p:nvPicPr>
        <p:blipFill>
          <a:blip r:embed="rId5"/>
          <a:stretch>
            <a:fillRect/>
          </a:stretch>
        </p:blipFill>
        <p:spPr>
          <a:xfrm>
            <a:off x="988828" y="223390"/>
            <a:ext cx="10324213" cy="6411220"/>
          </a:xfrm>
          <a:prstGeom prst="rect">
            <a:avLst/>
          </a:prstGeom>
        </p:spPr>
      </p:pic>
      <p:pic>
        <p:nvPicPr>
          <p:cNvPr id="7" name="Picture 6">
            <a:extLst>
              <a:ext uri="{FF2B5EF4-FFF2-40B4-BE49-F238E27FC236}">
                <a16:creationId xmlns:a16="http://schemas.microsoft.com/office/drawing/2014/main" id="{C6567D44-3B1D-98F8-BA60-202C0928C8D2}"/>
              </a:ext>
            </a:extLst>
          </p:cNvPr>
          <p:cNvPicPr>
            <a:picLocks noChangeAspect="1"/>
          </p:cNvPicPr>
          <p:nvPr/>
        </p:nvPicPr>
        <p:blipFill>
          <a:blip r:embed="rId6"/>
          <a:stretch>
            <a:fillRect/>
          </a:stretch>
        </p:blipFill>
        <p:spPr>
          <a:xfrm>
            <a:off x="1664535" y="4046210"/>
            <a:ext cx="3505689" cy="695422"/>
          </a:xfrm>
          <a:prstGeom prst="rect">
            <a:avLst/>
          </a:prstGeom>
        </p:spPr>
      </p:pic>
    </p:spTree>
    <p:extLst>
      <p:ext uri="{BB962C8B-B14F-4D97-AF65-F5344CB8AC3E}">
        <p14:creationId xmlns:p14="http://schemas.microsoft.com/office/powerpoint/2010/main" val="3916273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1F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CE25C6F-B691-A396-10C6-0A6320D95F55}"/>
              </a:ext>
            </a:extLst>
          </p:cNvPr>
          <p:cNvSpPr>
            <a:spLocks noGrp="1"/>
          </p:cNvSpPr>
          <p:nvPr>
            <p:ph type="title"/>
          </p:nvPr>
        </p:nvSpPr>
        <p:spPr/>
        <p:txBody>
          <a:bodyPr/>
          <a:lstStyle/>
          <a:p>
            <a:r>
              <a:rPr lang="en-US"/>
              <a:t>Te Mātaiaho | The New Zealand Curriculum | The New Zealand Curriculum </a:t>
            </a:r>
            <a:r>
              <a:rPr lang="en-NZ"/>
              <a:t>| the New Zealand Curriculum whakapapa </a:t>
            </a:r>
          </a:p>
        </p:txBody>
      </p:sp>
      <p:sp>
        <p:nvSpPr>
          <p:cNvPr id="2" name="Slide Number Placeholder 1">
            <a:extLst>
              <a:ext uri="{FF2B5EF4-FFF2-40B4-BE49-F238E27FC236}">
                <a16:creationId xmlns:a16="http://schemas.microsoft.com/office/drawing/2014/main" id="{5935756F-074B-8310-6C38-2C615791B427}"/>
              </a:ext>
            </a:extLst>
          </p:cNvPr>
          <p:cNvSpPr>
            <a:spLocks noGrp="1"/>
          </p:cNvSpPr>
          <p:nvPr>
            <p:ph type="sldNum" sz="quarter" idx="12"/>
          </p:nvPr>
        </p:nvSpPr>
        <p:spPr/>
        <p:txBody>
          <a:bodyPr/>
          <a:lstStyle/>
          <a:p>
            <a:fld id="{13468063-9C21-4834-88E3-ACB04C56D52D}" type="slidenum">
              <a:rPr lang="en-NZ" smtClean="0"/>
              <a:pPr/>
              <a:t>13</a:t>
            </a:fld>
            <a:endParaRPr lang="en-NZ"/>
          </a:p>
        </p:txBody>
      </p:sp>
      <p:sp>
        <p:nvSpPr>
          <p:cNvPr id="7" name="TextBox 6">
            <a:extLst>
              <a:ext uri="{FF2B5EF4-FFF2-40B4-BE49-F238E27FC236}">
                <a16:creationId xmlns:a16="http://schemas.microsoft.com/office/drawing/2014/main" id="{0FB094E7-9B94-79CE-1152-F7BCDB04C6B7}"/>
              </a:ext>
            </a:extLst>
          </p:cNvPr>
          <p:cNvSpPr txBox="1"/>
          <p:nvPr/>
        </p:nvSpPr>
        <p:spPr>
          <a:xfrm>
            <a:off x="698017" y="5757870"/>
            <a:ext cx="11227283" cy="369332"/>
          </a:xfrm>
          <a:prstGeom prst="rect">
            <a:avLst/>
          </a:prstGeom>
          <a:noFill/>
        </p:spPr>
        <p:txBody>
          <a:bodyPr wrap="square">
            <a:spAutoFit/>
          </a:bodyPr>
          <a:lstStyle/>
          <a:p>
            <a:pPr marL="0" marR="0" lvl="0" indent="0" algn="ctr" defTabSz="609567" rtl="0" eaLnBrk="1" fontAlgn="auto" latinLnBrk="0" hangingPunct="1">
              <a:lnSpc>
                <a:spcPct val="100000"/>
              </a:lnSpc>
              <a:spcBef>
                <a:spcPts val="0"/>
              </a:spcBef>
              <a:spcAft>
                <a:spcPts val="0"/>
              </a:spcAft>
              <a:buClrTx/>
              <a:buSzTx/>
              <a:buFontTx/>
              <a:buNone/>
              <a:tabLst/>
              <a:defRPr/>
            </a:pPr>
            <a:r>
              <a:rPr lang="en-NZ" b="1"/>
              <a:t>Mātaiaho – house the progression model, essential pedagogies and the learning areas. </a:t>
            </a:r>
          </a:p>
        </p:txBody>
      </p:sp>
      <p:pic>
        <p:nvPicPr>
          <p:cNvPr id="5" name="Picture 4">
            <a:extLst>
              <a:ext uri="{FF2B5EF4-FFF2-40B4-BE49-F238E27FC236}">
                <a16:creationId xmlns:a16="http://schemas.microsoft.com/office/drawing/2014/main" id="{457D6EF2-102B-ACA7-F0DD-4D7CF0000DC8}"/>
              </a:ext>
            </a:extLst>
          </p:cNvPr>
          <p:cNvPicPr>
            <a:picLocks noChangeAspect="1"/>
          </p:cNvPicPr>
          <p:nvPr/>
        </p:nvPicPr>
        <p:blipFill>
          <a:blip r:embed="rId3"/>
          <a:stretch>
            <a:fillRect/>
          </a:stretch>
        </p:blipFill>
        <p:spPr>
          <a:xfrm>
            <a:off x="0" y="1209690"/>
            <a:ext cx="12192000" cy="4365835"/>
          </a:xfrm>
          <a:prstGeom prst="rect">
            <a:avLst/>
          </a:prstGeom>
        </p:spPr>
      </p:pic>
    </p:spTree>
    <p:extLst>
      <p:ext uri="{BB962C8B-B14F-4D97-AF65-F5344CB8AC3E}">
        <p14:creationId xmlns:p14="http://schemas.microsoft.com/office/powerpoint/2010/main" val="1013361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cover with a blue and black design&#10;&#10;Description automatically generated">
            <a:extLst>
              <a:ext uri="{FF2B5EF4-FFF2-40B4-BE49-F238E27FC236}">
                <a16:creationId xmlns:a16="http://schemas.microsoft.com/office/drawing/2014/main" id="{BAE75750-8A94-4206-E258-8689CA6234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2956" y="47129"/>
            <a:ext cx="2471637" cy="1750667"/>
          </a:xfrm>
          <a:prstGeom prst="rect">
            <a:avLst/>
          </a:prstGeom>
          <a:effectLst>
            <a:outerShdw blurRad="190500" dist="38100" dir="5400000" algn="t" rotWithShape="0">
              <a:prstClr val="black">
                <a:alpha val="40000"/>
              </a:prstClr>
            </a:outerShdw>
          </a:effectLst>
        </p:spPr>
      </p:pic>
      <p:sp>
        <p:nvSpPr>
          <p:cNvPr id="2" name="Title 1">
            <a:extLst>
              <a:ext uri="{FF2B5EF4-FFF2-40B4-BE49-F238E27FC236}">
                <a16:creationId xmlns:a16="http://schemas.microsoft.com/office/drawing/2014/main" id="{3CE0577C-9BFA-502D-F24D-C2B1BB456EAA}"/>
              </a:ext>
            </a:extLst>
          </p:cNvPr>
          <p:cNvSpPr>
            <a:spLocks noGrp="1"/>
          </p:cNvSpPr>
          <p:nvPr>
            <p:ph type="title"/>
          </p:nvPr>
        </p:nvSpPr>
        <p:spPr>
          <a:xfrm>
            <a:off x="409349" y="328160"/>
            <a:ext cx="10067543" cy="664576"/>
          </a:xfrm>
        </p:spPr>
        <p:txBody>
          <a:bodyPr>
            <a:normAutofit/>
          </a:bodyPr>
          <a:lstStyle/>
          <a:p>
            <a:r>
              <a:rPr lang="en-NZ" sz="2400"/>
              <a:t>English learning area structure</a:t>
            </a:r>
          </a:p>
        </p:txBody>
      </p:sp>
      <p:sp>
        <p:nvSpPr>
          <p:cNvPr id="4" name="Slide Number Placeholder 3">
            <a:extLst>
              <a:ext uri="{FF2B5EF4-FFF2-40B4-BE49-F238E27FC236}">
                <a16:creationId xmlns:a16="http://schemas.microsoft.com/office/drawing/2014/main" id="{E96D9D90-D8B9-8C82-EFD5-1773FC1DC22F}"/>
              </a:ext>
            </a:extLst>
          </p:cNvPr>
          <p:cNvSpPr>
            <a:spLocks noGrp="1"/>
          </p:cNvSpPr>
          <p:nvPr>
            <p:ph type="sldNum" sz="quarter" idx="12"/>
          </p:nvPr>
        </p:nvSpPr>
        <p:spPr/>
        <p:txBody>
          <a:bodyPr/>
          <a:lstStyle/>
          <a:p>
            <a:fld id="{13468063-9C21-4834-88E3-ACB04C56D52D}" type="slidenum">
              <a:rPr lang="en-NZ" smtClean="0"/>
              <a:pPr/>
              <a:t>14</a:t>
            </a:fld>
            <a:endParaRPr lang="en-NZ"/>
          </a:p>
        </p:txBody>
      </p:sp>
      <p:pic>
        <p:nvPicPr>
          <p:cNvPr id="6" name="Picture 5">
            <a:extLst>
              <a:ext uri="{FF2B5EF4-FFF2-40B4-BE49-F238E27FC236}">
                <a16:creationId xmlns:a16="http://schemas.microsoft.com/office/drawing/2014/main" id="{0FD97FB6-4B12-7068-32D9-FA41A5D9F20E}"/>
              </a:ext>
            </a:extLst>
          </p:cNvPr>
          <p:cNvPicPr>
            <a:picLocks noChangeAspect="1"/>
          </p:cNvPicPr>
          <p:nvPr/>
        </p:nvPicPr>
        <p:blipFill>
          <a:blip r:embed="rId4"/>
          <a:stretch>
            <a:fillRect/>
          </a:stretch>
        </p:blipFill>
        <p:spPr>
          <a:xfrm>
            <a:off x="622699" y="992735"/>
            <a:ext cx="5643463" cy="881058"/>
          </a:xfrm>
          <a:prstGeom prst="rect">
            <a:avLst/>
          </a:prstGeom>
        </p:spPr>
      </p:pic>
      <p:pic>
        <p:nvPicPr>
          <p:cNvPr id="11" name="Picture 10">
            <a:extLst>
              <a:ext uri="{FF2B5EF4-FFF2-40B4-BE49-F238E27FC236}">
                <a16:creationId xmlns:a16="http://schemas.microsoft.com/office/drawing/2014/main" id="{91BF7D59-F63B-B714-DA29-7099DCA26F9F}"/>
              </a:ext>
            </a:extLst>
          </p:cNvPr>
          <p:cNvPicPr>
            <a:picLocks noChangeAspect="1"/>
          </p:cNvPicPr>
          <p:nvPr/>
        </p:nvPicPr>
        <p:blipFill>
          <a:blip r:embed="rId5"/>
          <a:stretch>
            <a:fillRect/>
          </a:stretch>
        </p:blipFill>
        <p:spPr>
          <a:xfrm>
            <a:off x="409349" y="1864067"/>
            <a:ext cx="11595258" cy="4092850"/>
          </a:xfrm>
          <a:prstGeom prst="rect">
            <a:avLst/>
          </a:prstGeom>
        </p:spPr>
      </p:pic>
      <mc:AlternateContent xmlns:mc="http://schemas.openxmlformats.org/markup-compatibility/2006">
        <mc:Choice xmlns:p14="http://schemas.microsoft.com/office/powerpoint/2010/main" Requires="p14">
          <p:contentPart p14:bwMode="auto" r:id="rId6">
            <p14:nvContentPartPr>
              <p14:cNvPr id="19" name="Ink 18">
                <a:extLst>
                  <a:ext uri="{FF2B5EF4-FFF2-40B4-BE49-F238E27FC236}">
                    <a16:creationId xmlns:a16="http://schemas.microsoft.com/office/drawing/2014/main" id="{AAAB5FAB-CF45-F5FE-7467-75C156637039}"/>
                  </a:ext>
                </a:extLst>
              </p14:cNvPr>
              <p14:cNvContentPartPr/>
              <p14:nvPr/>
            </p14:nvContentPartPr>
            <p14:xfrm>
              <a:off x="594503" y="3673129"/>
              <a:ext cx="1002240" cy="29160"/>
            </p14:xfrm>
          </p:contentPart>
        </mc:Choice>
        <mc:Fallback>
          <p:pic>
            <p:nvPicPr>
              <p:cNvPr id="19" name="Ink 18">
                <a:extLst>
                  <a:ext uri="{FF2B5EF4-FFF2-40B4-BE49-F238E27FC236}">
                    <a16:creationId xmlns:a16="http://schemas.microsoft.com/office/drawing/2014/main" id="{AAAB5FAB-CF45-F5FE-7467-75C156637039}"/>
                  </a:ext>
                </a:extLst>
              </p:cNvPr>
              <p:cNvPicPr/>
              <p:nvPr/>
            </p:nvPicPr>
            <p:blipFill>
              <a:blip r:embed="rId7"/>
              <a:stretch>
                <a:fillRect/>
              </a:stretch>
            </p:blipFill>
            <p:spPr>
              <a:xfrm>
                <a:off x="540484" y="3565129"/>
                <a:ext cx="1109919" cy="2448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0" name="Ink 19">
                <a:extLst>
                  <a:ext uri="{FF2B5EF4-FFF2-40B4-BE49-F238E27FC236}">
                    <a16:creationId xmlns:a16="http://schemas.microsoft.com/office/drawing/2014/main" id="{8FBC3C1E-1206-050F-EBBA-E52C64A3F740}"/>
                  </a:ext>
                </a:extLst>
              </p14:cNvPr>
              <p14:cNvContentPartPr/>
              <p14:nvPr/>
            </p14:nvContentPartPr>
            <p14:xfrm>
              <a:off x="6347303" y="2848369"/>
              <a:ext cx="558720" cy="37080"/>
            </p14:xfrm>
          </p:contentPart>
        </mc:Choice>
        <mc:Fallback>
          <p:pic>
            <p:nvPicPr>
              <p:cNvPr id="20" name="Ink 19">
                <a:extLst>
                  <a:ext uri="{FF2B5EF4-FFF2-40B4-BE49-F238E27FC236}">
                    <a16:creationId xmlns:a16="http://schemas.microsoft.com/office/drawing/2014/main" id="{8FBC3C1E-1206-050F-EBBA-E52C64A3F740}"/>
                  </a:ext>
                </a:extLst>
              </p:cNvPr>
              <p:cNvPicPr/>
              <p:nvPr/>
            </p:nvPicPr>
            <p:blipFill>
              <a:blip r:embed="rId9"/>
              <a:stretch>
                <a:fillRect/>
              </a:stretch>
            </p:blipFill>
            <p:spPr>
              <a:xfrm>
                <a:off x="6293303" y="2740369"/>
                <a:ext cx="666360" cy="2527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1" name="Ink 20">
                <a:extLst>
                  <a:ext uri="{FF2B5EF4-FFF2-40B4-BE49-F238E27FC236}">
                    <a16:creationId xmlns:a16="http://schemas.microsoft.com/office/drawing/2014/main" id="{70E08954-8A28-A380-554F-432B2F001501}"/>
                  </a:ext>
                </a:extLst>
              </p14:cNvPr>
              <p14:cNvContentPartPr/>
              <p14:nvPr/>
            </p14:nvContentPartPr>
            <p14:xfrm>
              <a:off x="9197063" y="2749729"/>
              <a:ext cx="929520" cy="47160"/>
            </p14:xfrm>
          </p:contentPart>
        </mc:Choice>
        <mc:Fallback>
          <p:pic>
            <p:nvPicPr>
              <p:cNvPr id="21" name="Ink 20">
                <a:extLst>
                  <a:ext uri="{FF2B5EF4-FFF2-40B4-BE49-F238E27FC236}">
                    <a16:creationId xmlns:a16="http://schemas.microsoft.com/office/drawing/2014/main" id="{70E08954-8A28-A380-554F-432B2F001501}"/>
                  </a:ext>
                </a:extLst>
              </p:cNvPr>
              <p:cNvPicPr/>
              <p:nvPr/>
            </p:nvPicPr>
            <p:blipFill>
              <a:blip r:embed="rId11"/>
              <a:stretch>
                <a:fillRect/>
              </a:stretch>
            </p:blipFill>
            <p:spPr>
              <a:xfrm>
                <a:off x="9143063" y="2641729"/>
                <a:ext cx="1037160" cy="2628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3" name="Ink 22">
                <a:extLst>
                  <a:ext uri="{FF2B5EF4-FFF2-40B4-BE49-F238E27FC236}">
                    <a16:creationId xmlns:a16="http://schemas.microsoft.com/office/drawing/2014/main" id="{F87D0249-5E83-3669-4058-A7D4C6FC1900}"/>
                  </a:ext>
                </a:extLst>
              </p14:cNvPr>
              <p14:cNvContentPartPr/>
              <p14:nvPr/>
            </p14:nvContentPartPr>
            <p14:xfrm>
              <a:off x="6398423" y="3283969"/>
              <a:ext cx="749160" cy="214560"/>
            </p14:xfrm>
          </p:contentPart>
        </mc:Choice>
        <mc:Fallback>
          <p:pic>
            <p:nvPicPr>
              <p:cNvPr id="23" name="Ink 22">
                <a:extLst>
                  <a:ext uri="{FF2B5EF4-FFF2-40B4-BE49-F238E27FC236}">
                    <a16:creationId xmlns:a16="http://schemas.microsoft.com/office/drawing/2014/main" id="{F87D0249-5E83-3669-4058-A7D4C6FC1900}"/>
                  </a:ext>
                </a:extLst>
              </p:cNvPr>
              <p:cNvPicPr/>
              <p:nvPr/>
            </p:nvPicPr>
            <p:blipFill>
              <a:blip r:embed="rId13"/>
              <a:stretch>
                <a:fillRect/>
              </a:stretch>
            </p:blipFill>
            <p:spPr>
              <a:xfrm>
                <a:off x="6392303" y="3277849"/>
                <a:ext cx="761400" cy="2268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4" name="Ink 23">
                <a:extLst>
                  <a:ext uri="{FF2B5EF4-FFF2-40B4-BE49-F238E27FC236}">
                    <a16:creationId xmlns:a16="http://schemas.microsoft.com/office/drawing/2014/main" id="{47C160E2-1D59-A73C-062D-2505ED2B1F5E}"/>
                  </a:ext>
                </a:extLst>
              </p14:cNvPr>
              <p14:cNvContentPartPr/>
              <p14:nvPr/>
            </p14:nvContentPartPr>
            <p14:xfrm>
              <a:off x="6426503" y="4756729"/>
              <a:ext cx="461880" cy="235440"/>
            </p14:xfrm>
          </p:contentPart>
        </mc:Choice>
        <mc:Fallback>
          <p:pic>
            <p:nvPicPr>
              <p:cNvPr id="24" name="Ink 23">
                <a:extLst>
                  <a:ext uri="{FF2B5EF4-FFF2-40B4-BE49-F238E27FC236}">
                    <a16:creationId xmlns:a16="http://schemas.microsoft.com/office/drawing/2014/main" id="{47C160E2-1D59-A73C-062D-2505ED2B1F5E}"/>
                  </a:ext>
                </a:extLst>
              </p:cNvPr>
              <p:cNvPicPr/>
              <p:nvPr/>
            </p:nvPicPr>
            <p:blipFill>
              <a:blip r:embed="rId15"/>
              <a:stretch>
                <a:fillRect/>
              </a:stretch>
            </p:blipFill>
            <p:spPr>
              <a:xfrm>
                <a:off x="6420383" y="4750600"/>
                <a:ext cx="474120" cy="247699"/>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5" name="Ink 24">
                <a:extLst>
                  <a:ext uri="{FF2B5EF4-FFF2-40B4-BE49-F238E27FC236}">
                    <a16:creationId xmlns:a16="http://schemas.microsoft.com/office/drawing/2014/main" id="{F2F9A04B-4BEB-DBC6-328C-2D25E60F4EDF}"/>
                  </a:ext>
                </a:extLst>
              </p14:cNvPr>
              <p14:cNvContentPartPr/>
              <p14:nvPr/>
            </p14:nvContentPartPr>
            <p14:xfrm>
              <a:off x="9079703" y="1996609"/>
              <a:ext cx="467280" cy="294120"/>
            </p14:xfrm>
          </p:contentPart>
        </mc:Choice>
        <mc:Fallback>
          <p:pic>
            <p:nvPicPr>
              <p:cNvPr id="25" name="Ink 24">
                <a:extLst>
                  <a:ext uri="{FF2B5EF4-FFF2-40B4-BE49-F238E27FC236}">
                    <a16:creationId xmlns:a16="http://schemas.microsoft.com/office/drawing/2014/main" id="{F2F9A04B-4BEB-DBC6-328C-2D25E60F4EDF}"/>
                  </a:ext>
                </a:extLst>
              </p:cNvPr>
              <p:cNvPicPr/>
              <p:nvPr/>
            </p:nvPicPr>
            <p:blipFill>
              <a:blip r:embed="rId17"/>
              <a:stretch>
                <a:fillRect/>
              </a:stretch>
            </p:blipFill>
            <p:spPr>
              <a:xfrm>
                <a:off x="9073583" y="1990489"/>
                <a:ext cx="479520" cy="306360"/>
              </a:xfrm>
              <a:prstGeom prst="rect">
                <a:avLst/>
              </a:prstGeom>
            </p:spPr>
          </p:pic>
        </mc:Fallback>
      </mc:AlternateContent>
      <p:sp>
        <p:nvSpPr>
          <p:cNvPr id="3" name="Oval 2">
            <a:extLst>
              <a:ext uri="{FF2B5EF4-FFF2-40B4-BE49-F238E27FC236}">
                <a16:creationId xmlns:a16="http://schemas.microsoft.com/office/drawing/2014/main" id="{64390687-35CD-A018-732D-4280745D87FD}"/>
              </a:ext>
            </a:extLst>
          </p:cNvPr>
          <p:cNvSpPr/>
          <p:nvPr/>
        </p:nvSpPr>
        <p:spPr>
          <a:xfrm rot="10800000" flipV="1">
            <a:off x="10140696" y="196644"/>
            <a:ext cx="1816845" cy="1816845"/>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NZ" sz="1400"/>
              <a:t>Consistency of learning area structure </a:t>
            </a:r>
          </a:p>
        </p:txBody>
      </p:sp>
    </p:spTree>
    <p:extLst>
      <p:ext uri="{BB962C8B-B14F-4D97-AF65-F5344CB8AC3E}">
        <p14:creationId xmlns:p14="http://schemas.microsoft.com/office/powerpoint/2010/main" val="3810407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8B57C-186B-5287-6F1B-EC560A9053A1}"/>
              </a:ext>
            </a:extLst>
          </p:cNvPr>
          <p:cNvSpPr>
            <a:spLocks noGrp="1"/>
          </p:cNvSpPr>
          <p:nvPr>
            <p:ph type="title"/>
          </p:nvPr>
        </p:nvSpPr>
        <p:spPr>
          <a:xfrm>
            <a:off x="338328" y="368503"/>
            <a:ext cx="10067543" cy="490518"/>
          </a:xfrm>
        </p:spPr>
        <p:txBody>
          <a:bodyPr/>
          <a:lstStyle/>
          <a:p>
            <a:r>
              <a:rPr lang="en-NZ"/>
              <a:t>Mathematics &amp; statistics learning area structure</a:t>
            </a:r>
            <a:endParaRPr lang="en-NZ">
              <a:highlight>
                <a:srgbClr val="FFFF00"/>
              </a:highlight>
            </a:endParaRPr>
          </a:p>
        </p:txBody>
      </p:sp>
      <p:sp>
        <p:nvSpPr>
          <p:cNvPr id="3" name="Slide Number Placeholder 2">
            <a:extLst>
              <a:ext uri="{FF2B5EF4-FFF2-40B4-BE49-F238E27FC236}">
                <a16:creationId xmlns:a16="http://schemas.microsoft.com/office/drawing/2014/main" id="{3497C94D-BC8A-43B8-0709-19AE80B0BC08}"/>
              </a:ext>
            </a:extLst>
          </p:cNvPr>
          <p:cNvSpPr>
            <a:spLocks noGrp="1"/>
          </p:cNvSpPr>
          <p:nvPr>
            <p:ph type="sldNum" sz="quarter" idx="12"/>
          </p:nvPr>
        </p:nvSpPr>
        <p:spPr/>
        <p:txBody>
          <a:bodyPr/>
          <a:lstStyle/>
          <a:p>
            <a:fld id="{13468063-9C21-4834-88E3-ACB04C56D52D}" type="slidenum">
              <a:rPr lang="en-NZ" smtClean="0"/>
              <a:pPr/>
              <a:t>15</a:t>
            </a:fld>
            <a:endParaRPr lang="en-NZ"/>
          </a:p>
        </p:txBody>
      </p:sp>
      <p:pic>
        <p:nvPicPr>
          <p:cNvPr id="5" name="Picture 4">
            <a:extLst>
              <a:ext uri="{FF2B5EF4-FFF2-40B4-BE49-F238E27FC236}">
                <a16:creationId xmlns:a16="http://schemas.microsoft.com/office/drawing/2014/main" id="{CF450AB1-4EF6-EED3-F58D-B98375077BD8}"/>
              </a:ext>
            </a:extLst>
          </p:cNvPr>
          <p:cNvPicPr>
            <a:picLocks noChangeAspect="1"/>
          </p:cNvPicPr>
          <p:nvPr/>
        </p:nvPicPr>
        <p:blipFill>
          <a:blip r:embed="rId3"/>
          <a:stretch>
            <a:fillRect/>
          </a:stretch>
        </p:blipFill>
        <p:spPr>
          <a:xfrm>
            <a:off x="338328" y="2037067"/>
            <a:ext cx="11229931" cy="4000247"/>
          </a:xfrm>
          <a:prstGeom prst="rect">
            <a:avLst/>
          </a:prstGeom>
        </p:spPr>
      </p:pic>
      <p:pic>
        <p:nvPicPr>
          <p:cNvPr id="7" name="Picture 6">
            <a:extLst>
              <a:ext uri="{FF2B5EF4-FFF2-40B4-BE49-F238E27FC236}">
                <a16:creationId xmlns:a16="http://schemas.microsoft.com/office/drawing/2014/main" id="{16C59FDD-4D7F-121D-E659-CA304F65A2BE}"/>
              </a:ext>
            </a:extLst>
          </p:cNvPr>
          <p:cNvPicPr>
            <a:picLocks noChangeAspect="1"/>
          </p:cNvPicPr>
          <p:nvPr/>
        </p:nvPicPr>
        <p:blipFill>
          <a:blip r:embed="rId4"/>
          <a:stretch>
            <a:fillRect/>
          </a:stretch>
        </p:blipFill>
        <p:spPr>
          <a:xfrm>
            <a:off x="338328" y="978474"/>
            <a:ext cx="6827140" cy="1003123"/>
          </a:xfrm>
          <a:prstGeom prst="rect">
            <a:avLst/>
          </a:prstGeom>
        </p:spPr>
      </p:pic>
      <p:pic>
        <p:nvPicPr>
          <p:cNvPr id="8" name="Picture 7" descr="A white cover with a purple circle">
            <a:extLst>
              <a:ext uri="{FF2B5EF4-FFF2-40B4-BE49-F238E27FC236}">
                <a16:creationId xmlns:a16="http://schemas.microsoft.com/office/drawing/2014/main" id="{8A7A9315-D0DE-DCEF-B362-FF9D9DB177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0187" y="226184"/>
            <a:ext cx="2793471" cy="1755413"/>
          </a:xfrm>
          <a:prstGeom prst="rect">
            <a:avLst/>
          </a:prstGeom>
          <a:effectLst>
            <a:outerShdw blurRad="190500" dist="38100" dir="5400000" algn="t" rotWithShape="0">
              <a:prstClr val="black">
                <a:alpha val="40000"/>
              </a:prstClr>
            </a:outerShdw>
          </a:effectLst>
        </p:spPr>
      </p:pic>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08115C60-1DEB-93C0-BEEB-86D0071BDA31}"/>
                  </a:ext>
                </a:extLst>
              </p14:cNvPr>
              <p14:cNvContentPartPr/>
              <p14:nvPr/>
            </p14:nvContentPartPr>
            <p14:xfrm>
              <a:off x="557568" y="3792168"/>
              <a:ext cx="950040" cy="50040"/>
            </p14:xfrm>
          </p:contentPart>
        </mc:Choice>
        <mc:Fallback>
          <p:pic>
            <p:nvPicPr>
              <p:cNvPr id="9" name="Ink 8">
                <a:extLst>
                  <a:ext uri="{FF2B5EF4-FFF2-40B4-BE49-F238E27FC236}">
                    <a16:creationId xmlns:a16="http://schemas.microsoft.com/office/drawing/2014/main" id="{08115C60-1DEB-93C0-BEEB-86D0071BDA31}"/>
                  </a:ext>
                </a:extLst>
              </p:cNvPr>
              <p:cNvPicPr/>
              <p:nvPr/>
            </p:nvPicPr>
            <p:blipFill>
              <a:blip r:embed="rId7"/>
              <a:stretch>
                <a:fillRect/>
              </a:stretch>
            </p:blipFill>
            <p:spPr>
              <a:xfrm>
                <a:off x="503588" y="3684168"/>
                <a:ext cx="1057639" cy="2656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3046C8FE-4307-C480-3B96-671838FB11B3}"/>
                  </a:ext>
                </a:extLst>
              </p14:cNvPr>
              <p14:cNvContentPartPr/>
              <p14:nvPr/>
            </p14:nvContentPartPr>
            <p14:xfrm>
              <a:off x="6272208" y="4187088"/>
              <a:ext cx="849960" cy="39240"/>
            </p14:xfrm>
          </p:contentPart>
        </mc:Choice>
        <mc:Fallback>
          <p:pic>
            <p:nvPicPr>
              <p:cNvPr id="10" name="Ink 9">
                <a:extLst>
                  <a:ext uri="{FF2B5EF4-FFF2-40B4-BE49-F238E27FC236}">
                    <a16:creationId xmlns:a16="http://schemas.microsoft.com/office/drawing/2014/main" id="{3046C8FE-4307-C480-3B96-671838FB11B3}"/>
                  </a:ext>
                </a:extLst>
              </p:cNvPr>
              <p:cNvPicPr/>
              <p:nvPr/>
            </p:nvPicPr>
            <p:blipFill>
              <a:blip r:embed="rId9"/>
              <a:stretch>
                <a:fillRect/>
              </a:stretch>
            </p:blipFill>
            <p:spPr>
              <a:xfrm>
                <a:off x="6218208" y="4079088"/>
                <a:ext cx="957600" cy="254880"/>
              </a:xfrm>
              <a:prstGeom prst="rect">
                <a:avLst/>
              </a:prstGeom>
            </p:spPr>
          </p:pic>
        </mc:Fallback>
      </mc:AlternateContent>
      <p:sp>
        <p:nvSpPr>
          <p:cNvPr id="12" name="Oval 11">
            <a:extLst>
              <a:ext uri="{FF2B5EF4-FFF2-40B4-BE49-F238E27FC236}">
                <a16:creationId xmlns:a16="http://schemas.microsoft.com/office/drawing/2014/main" id="{8C47F71E-5BFF-34D6-4E96-8DD738DE3283}"/>
              </a:ext>
            </a:extLst>
          </p:cNvPr>
          <p:cNvSpPr/>
          <p:nvPr/>
        </p:nvSpPr>
        <p:spPr>
          <a:xfrm rot="10800000" flipV="1">
            <a:off x="10140696" y="978474"/>
            <a:ext cx="1816845" cy="1816845"/>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NZ" sz="1400"/>
              <a:t>Consistency of learning area structure </a:t>
            </a:r>
          </a:p>
        </p:txBody>
      </p:sp>
    </p:spTree>
    <p:extLst>
      <p:ext uri="{BB962C8B-B14F-4D97-AF65-F5344CB8AC3E}">
        <p14:creationId xmlns:p14="http://schemas.microsoft.com/office/powerpoint/2010/main" val="2685315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423F0E1-AB00-03D6-E7AC-49A5F7CB6527}"/>
              </a:ext>
            </a:extLst>
          </p:cNvPr>
          <p:cNvPicPr>
            <a:picLocks noChangeAspect="1"/>
          </p:cNvPicPr>
          <p:nvPr/>
        </p:nvPicPr>
        <p:blipFill>
          <a:blip r:embed="rId3"/>
          <a:stretch>
            <a:fillRect/>
          </a:stretch>
        </p:blipFill>
        <p:spPr>
          <a:xfrm>
            <a:off x="322697" y="4100673"/>
            <a:ext cx="11745964" cy="2286319"/>
          </a:xfrm>
          <a:prstGeom prst="rect">
            <a:avLst/>
          </a:prstGeom>
        </p:spPr>
      </p:pic>
      <p:pic>
        <p:nvPicPr>
          <p:cNvPr id="6" name="Picture 5">
            <a:extLst>
              <a:ext uri="{FF2B5EF4-FFF2-40B4-BE49-F238E27FC236}">
                <a16:creationId xmlns:a16="http://schemas.microsoft.com/office/drawing/2014/main" id="{68514F37-4D2A-54FC-76FE-4F447776D620}"/>
              </a:ext>
            </a:extLst>
          </p:cNvPr>
          <p:cNvPicPr>
            <a:picLocks noChangeAspect="1"/>
          </p:cNvPicPr>
          <p:nvPr/>
        </p:nvPicPr>
        <p:blipFill rotWithShape="1">
          <a:blip r:embed="rId4"/>
          <a:srcRect l="3525" t="3747" r="3891" b="11400"/>
          <a:stretch/>
        </p:blipFill>
        <p:spPr>
          <a:xfrm>
            <a:off x="3699980" y="778373"/>
            <a:ext cx="6265271" cy="1956158"/>
          </a:xfrm>
          <a:prstGeom prst="rect">
            <a:avLst/>
          </a:prstGeom>
        </p:spPr>
      </p:pic>
      <p:sp>
        <p:nvSpPr>
          <p:cNvPr id="2" name="Title 1">
            <a:extLst>
              <a:ext uri="{FF2B5EF4-FFF2-40B4-BE49-F238E27FC236}">
                <a16:creationId xmlns:a16="http://schemas.microsoft.com/office/drawing/2014/main" id="{6C0FFCFC-DC22-A39C-BA24-7C888A9C499D}"/>
              </a:ext>
            </a:extLst>
          </p:cNvPr>
          <p:cNvSpPr>
            <a:spLocks noGrp="1"/>
          </p:cNvSpPr>
          <p:nvPr>
            <p:ph type="title"/>
          </p:nvPr>
        </p:nvSpPr>
        <p:spPr>
          <a:xfrm>
            <a:off x="338328" y="191272"/>
            <a:ext cx="8296625" cy="640688"/>
          </a:xfrm>
        </p:spPr>
        <p:txBody>
          <a:bodyPr/>
          <a:lstStyle/>
          <a:p>
            <a:r>
              <a:rPr lang="en-US">
                <a:latin typeface="Arial"/>
                <a:cs typeface="Arial"/>
              </a:rPr>
              <a:t>Getting a sense of the revised learning areas: </a:t>
            </a:r>
            <a:r>
              <a:rPr lang="en-US" sz="2000">
                <a:latin typeface="Arial"/>
                <a:cs typeface="Arial"/>
              </a:rPr>
              <a:t>mathematics and statistics </a:t>
            </a:r>
            <a:br>
              <a:rPr lang="en-US">
                <a:latin typeface="Arial"/>
                <a:cs typeface="Arial"/>
              </a:rPr>
            </a:br>
            <a:endParaRPr lang="en-NZ">
              <a:latin typeface="Arial"/>
              <a:cs typeface="Arial"/>
            </a:endParaRPr>
          </a:p>
        </p:txBody>
      </p:sp>
      <p:sp>
        <p:nvSpPr>
          <p:cNvPr id="3" name="Slide Number Placeholder 2">
            <a:extLst>
              <a:ext uri="{FF2B5EF4-FFF2-40B4-BE49-F238E27FC236}">
                <a16:creationId xmlns:a16="http://schemas.microsoft.com/office/drawing/2014/main" id="{8BAF8A9E-A39A-F573-3EE9-EDBF049BDAA9}"/>
              </a:ext>
            </a:extLst>
          </p:cNvPr>
          <p:cNvSpPr>
            <a:spLocks noGrp="1"/>
          </p:cNvSpPr>
          <p:nvPr>
            <p:ph type="sldNum" sz="quarter" idx="12"/>
          </p:nvPr>
        </p:nvSpPr>
        <p:spPr/>
        <p:txBody>
          <a:bodyPr/>
          <a:lstStyle/>
          <a:p>
            <a:fld id="{13468063-9C21-4834-88E3-ACB04C56D52D}" type="slidenum">
              <a:rPr lang="en-NZ" smtClean="0"/>
              <a:pPr/>
              <a:t>16</a:t>
            </a:fld>
            <a:endParaRPr lang="en-NZ"/>
          </a:p>
        </p:txBody>
      </p:sp>
      <p:sp>
        <p:nvSpPr>
          <p:cNvPr id="13" name="Rectangle 12">
            <a:extLst>
              <a:ext uri="{FF2B5EF4-FFF2-40B4-BE49-F238E27FC236}">
                <a16:creationId xmlns:a16="http://schemas.microsoft.com/office/drawing/2014/main" id="{D8B26732-4055-BBA3-E089-A6C79CE33A11}"/>
              </a:ext>
            </a:extLst>
          </p:cNvPr>
          <p:cNvSpPr/>
          <p:nvPr/>
        </p:nvSpPr>
        <p:spPr>
          <a:xfrm>
            <a:off x="537176" y="2656520"/>
            <a:ext cx="5374315" cy="84841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spcAft>
                <a:spcPts val="300"/>
              </a:spcAft>
            </a:pPr>
            <a:r>
              <a:rPr lang="en-NZ" sz="1200" b="1">
                <a:solidFill>
                  <a:schemeClr val="tx1"/>
                </a:solidFill>
              </a:rPr>
              <a:t>Phase 1: Teaching sequence</a:t>
            </a:r>
          </a:p>
          <a:p>
            <a:pPr>
              <a:lnSpc>
                <a:spcPct val="130000"/>
              </a:lnSpc>
              <a:spcAft>
                <a:spcPts val="300"/>
              </a:spcAft>
            </a:pPr>
            <a:r>
              <a:rPr lang="en-NZ" sz="1000">
                <a:solidFill>
                  <a:schemeClr val="tx1"/>
                </a:solidFill>
              </a:rPr>
              <a:t>Thriving in environments rich in literacy and maths</a:t>
            </a:r>
            <a:br>
              <a:rPr lang="en-NZ" sz="1000">
                <a:solidFill>
                  <a:schemeClr val="tx1"/>
                </a:solidFill>
              </a:rPr>
            </a:br>
            <a:r>
              <a:rPr lang="en-NZ" sz="1000">
                <a:solidFill>
                  <a:schemeClr val="tx1"/>
                </a:solidFill>
              </a:rPr>
              <a:t>Te </a:t>
            </a:r>
            <a:r>
              <a:rPr lang="en-NZ" sz="1000" err="1">
                <a:solidFill>
                  <a:schemeClr val="tx1"/>
                </a:solidFill>
              </a:rPr>
              <a:t>tupu</a:t>
            </a:r>
            <a:r>
              <a:rPr lang="en-NZ" sz="1000">
                <a:solidFill>
                  <a:schemeClr val="tx1"/>
                </a:solidFill>
              </a:rPr>
              <a:t> </a:t>
            </a:r>
            <a:r>
              <a:rPr lang="en-NZ" sz="1000" err="1">
                <a:solidFill>
                  <a:schemeClr val="tx1"/>
                </a:solidFill>
              </a:rPr>
              <a:t>pāhautea</a:t>
            </a:r>
            <a:r>
              <a:rPr lang="en-NZ" sz="1000">
                <a:solidFill>
                  <a:schemeClr val="tx1"/>
                </a:solidFill>
              </a:rPr>
              <a:t> </a:t>
            </a:r>
            <a:r>
              <a:rPr lang="en-NZ" sz="1000" err="1">
                <a:solidFill>
                  <a:schemeClr val="tx1"/>
                </a:solidFill>
              </a:rPr>
              <a:t>i</a:t>
            </a:r>
            <a:r>
              <a:rPr lang="en-NZ" sz="1000">
                <a:solidFill>
                  <a:schemeClr val="tx1"/>
                </a:solidFill>
              </a:rPr>
              <a:t> te </a:t>
            </a:r>
            <a:r>
              <a:rPr lang="en-NZ" sz="1000" err="1">
                <a:solidFill>
                  <a:schemeClr val="tx1"/>
                </a:solidFill>
              </a:rPr>
              <a:t>taiao</a:t>
            </a:r>
            <a:r>
              <a:rPr lang="en-NZ" sz="1000">
                <a:solidFill>
                  <a:schemeClr val="tx1"/>
                </a:solidFill>
              </a:rPr>
              <a:t> </a:t>
            </a:r>
            <a:r>
              <a:rPr lang="en-NZ" sz="1000" err="1">
                <a:solidFill>
                  <a:schemeClr val="tx1"/>
                </a:solidFill>
              </a:rPr>
              <a:t>ako</a:t>
            </a:r>
            <a:r>
              <a:rPr lang="en-NZ" sz="1000">
                <a:solidFill>
                  <a:schemeClr val="tx1"/>
                </a:solidFill>
              </a:rPr>
              <a:t> e </a:t>
            </a:r>
            <a:r>
              <a:rPr lang="en-NZ" sz="1000" err="1">
                <a:solidFill>
                  <a:schemeClr val="tx1"/>
                </a:solidFill>
              </a:rPr>
              <a:t>haumako</a:t>
            </a:r>
            <a:r>
              <a:rPr lang="en-NZ" sz="1000">
                <a:solidFill>
                  <a:schemeClr val="tx1"/>
                </a:solidFill>
              </a:rPr>
              <a:t> ana </a:t>
            </a:r>
            <a:r>
              <a:rPr lang="en-NZ" sz="1000" err="1">
                <a:solidFill>
                  <a:schemeClr val="tx1"/>
                </a:solidFill>
              </a:rPr>
              <a:t>i</a:t>
            </a:r>
            <a:r>
              <a:rPr lang="en-NZ" sz="1000">
                <a:solidFill>
                  <a:schemeClr val="tx1"/>
                </a:solidFill>
              </a:rPr>
              <a:t> te </a:t>
            </a:r>
            <a:r>
              <a:rPr lang="en-NZ" sz="1000" err="1">
                <a:solidFill>
                  <a:schemeClr val="tx1"/>
                </a:solidFill>
              </a:rPr>
              <a:t>reo</a:t>
            </a:r>
            <a:r>
              <a:rPr lang="en-NZ" sz="1000">
                <a:solidFill>
                  <a:schemeClr val="tx1"/>
                </a:solidFill>
              </a:rPr>
              <a:t> </a:t>
            </a:r>
            <a:r>
              <a:rPr lang="en-NZ" sz="1000" err="1">
                <a:solidFill>
                  <a:schemeClr val="tx1"/>
                </a:solidFill>
              </a:rPr>
              <a:t>matatini</a:t>
            </a:r>
            <a:r>
              <a:rPr lang="en-NZ" sz="1000">
                <a:solidFill>
                  <a:schemeClr val="tx1"/>
                </a:solidFill>
              </a:rPr>
              <a:t> me te </a:t>
            </a:r>
            <a:r>
              <a:rPr lang="en-NZ" sz="1000" err="1">
                <a:solidFill>
                  <a:schemeClr val="tx1"/>
                </a:solidFill>
              </a:rPr>
              <a:t>pāngarau</a:t>
            </a:r>
            <a:r>
              <a:rPr lang="en-NZ" sz="1000">
                <a:solidFill>
                  <a:schemeClr val="tx1"/>
                </a:solidFill>
              </a:rPr>
              <a:t> </a:t>
            </a:r>
          </a:p>
        </p:txBody>
      </p:sp>
      <p:sp>
        <p:nvSpPr>
          <p:cNvPr id="14" name="TextBox 13">
            <a:extLst>
              <a:ext uri="{FF2B5EF4-FFF2-40B4-BE49-F238E27FC236}">
                <a16:creationId xmlns:a16="http://schemas.microsoft.com/office/drawing/2014/main" id="{876A3206-DE8D-D745-CE15-3B25B6CC4DB6}"/>
              </a:ext>
            </a:extLst>
          </p:cNvPr>
          <p:cNvSpPr txBox="1"/>
          <p:nvPr/>
        </p:nvSpPr>
        <p:spPr>
          <a:xfrm>
            <a:off x="3207533" y="3841823"/>
            <a:ext cx="2350416"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NZ" sz="1200" b="1">
                <a:solidFill>
                  <a:schemeClr val="bg1"/>
                </a:solidFill>
              </a:rPr>
              <a:t>Stem</a:t>
            </a:r>
            <a:r>
              <a:rPr lang="en-NZ" sz="1200">
                <a:solidFill>
                  <a:schemeClr val="bg1"/>
                </a:solidFill>
              </a:rPr>
              <a:t>– responsive teaching </a:t>
            </a:r>
          </a:p>
        </p:txBody>
      </p:sp>
      <p:sp>
        <p:nvSpPr>
          <p:cNvPr id="15" name="TextBox 14">
            <a:extLst>
              <a:ext uri="{FF2B5EF4-FFF2-40B4-BE49-F238E27FC236}">
                <a16:creationId xmlns:a16="http://schemas.microsoft.com/office/drawing/2014/main" id="{DCCB4E8D-5609-DD10-3650-1931827A9D7E}"/>
              </a:ext>
            </a:extLst>
          </p:cNvPr>
          <p:cNvSpPr txBox="1"/>
          <p:nvPr/>
        </p:nvSpPr>
        <p:spPr>
          <a:xfrm>
            <a:off x="545698" y="2229938"/>
            <a:ext cx="2678635"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NZ" sz="1200" b="1">
                <a:solidFill>
                  <a:schemeClr val="bg1"/>
                </a:solidFill>
              </a:rPr>
              <a:t>Phase</a:t>
            </a:r>
            <a:r>
              <a:rPr lang="en-NZ" sz="1200">
                <a:solidFill>
                  <a:schemeClr val="bg1"/>
                </a:solidFill>
              </a:rPr>
              <a:t>– critical focus of each phase </a:t>
            </a:r>
          </a:p>
        </p:txBody>
      </p:sp>
      <p:sp>
        <p:nvSpPr>
          <p:cNvPr id="16" name="TextBox 15">
            <a:extLst>
              <a:ext uri="{FF2B5EF4-FFF2-40B4-BE49-F238E27FC236}">
                <a16:creationId xmlns:a16="http://schemas.microsoft.com/office/drawing/2014/main" id="{258A8B5F-5818-06AA-EFD9-6114DAB69522}"/>
              </a:ext>
            </a:extLst>
          </p:cNvPr>
          <p:cNvSpPr txBox="1"/>
          <p:nvPr/>
        </p:nvSpPr>
        <p:spPr>
          <a:xfrm>
            <a:off x="8672884" y="3746828"/>
            <a:ext cx="2350416" cy="489429"/>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US" sz="1200" b="1">
                <a:solidFill>
                  <a:schemeClr val="bg1"/>
                </a:solidFill>
              </a:rPr>
              <a:t>Teaching considerations - </a:t>
            </a:r>
            <a:r>
              <a:rPr lang="en-US" sz="1200">
                <a:solidFill>
                  <a:schemeClr val="bg1"/>
                </a:solidFill>
              </a:rPr>
              <a:t>how to teach </a:t>
            </a:r>
          </a:p>
        </p:txBody>
      </p:sp>
      <p:sp>
        <p:nvSpPr>
          <p:cNvPr id="20" name="Freeform: Shape 19">
            <a:extLst>
              <a:ext uri="{FF2B5EF4-FFF2-40B4-BE49-F238E27FC236}">
                <a16:creationId xmlns:a16="http://schemas.microsoft.com/office/drawing/2014/main" id="{38757D6E-A0CA-6D6E-761B-E45EEAF437F5}"/>
              </a:ext>
            </a:extLst>
          </p:cNvPr>
          <p:cNvSpPr/>
          <p:nvPr/>
        </p:nvSpPr>
        <p:spPr>
          <a:xfrm>
            <a:off x="5911491" y="4164387"/>
            <a:ext cx="827604" cy="394704"/>
          </a:xfrm>
          <a:custGeom>
            <a:avLst/>
            <a:gdLst>
              <a:gd name="connsiteX0" fmla="*/ 4930218 w 4930218"/>
              <a:gd name="connsiteY0" fmla="*/ 0 h 871189"/>
              <a:gd name="connsiteX1" fmla="*/ 2799761 w 4930218"/>
              <a:gd name="connsiteY1" fmla="*/ 791851 h 871189"/>
              <a:gd name="connsiteX2" fmla="*/ 0 w 4930218"/>
              <a:gd name="connsiteY2" fmla="*/ 801278 h 871189"/>
            </a:gdLst>
            <a:ahLst/>
            <a:cxnLst>
              <a:cxn ang="0">
                <a:pos x="connsiteX0" y="connsiteY0"/>
              </a:cxn>
              <a:cxn ang="0">
                <a:pos x="connsiteX1" y="connsiteY1"/>
              </a:cxn>
              <a:cxn ang="0">
                <a:pos x="connsiteX2" y="connsiteY2"/>
              </a:cxn>
            </a:cxnLst>
            <a:rect l="l" t="t" r="r" b="b"/>
            <a:pathLst>
              <a:path w="4930218" h="871189">
                <a:moveTo>
                  <a:pt x="4930218" y="0"/>
                </a:moveTo>
                <a:cubicBezTo>
                  <a:pt x="4275841" y="329152"/>
                  <a:pt x="3621464" y="658305"/>
                  <a:pt x="2799761" y="791851"/>
                </a:cubicBezTo>
                <a:cubicBezTo>
                  <a:pt x="1978058" y="925397"/>
                  <a:pt x="989029" y="863337"/>
                  <a:pt x="0" y="801278"/>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Freeform: Shape 21">
            <a:extLst>
              <a:ext uri="{FF2B5EF4-FFF2-40B4-BE49-F238E27FC236}">
                <a16:creationId xmlns:a16="http://schemas.microsoft.com/office/drawing/2014/main" id="{67276DAB-8AD4-CB94-D5CF-887EA654A94E}"/>
              </a:ext>
            </a:extLst>
          </p:cNvPr>
          <p:cNvSpPr/>
          <p:nvPr/>
        </p:nvSpPr>
        <p:spPr>
          <a:xfrm rot="4983032">
            <a:off x="8417345" y="3758086"/>
            <a:ext cx="234376" cy="1339326"/>
          </a:xfrm>
          <a:custGeom>
            <a:avLst/>
            <a:gdLst>
              <a:gd name="connsiteX0" fmla="*/ 0 w 749500"/>
              <a:gd name="connsiteY0" fmla="*/ 13026 h 738890"/>
              <a:gd name="connsiteX1" fmla="*/ 716437 w 749500"/>
              <a:gd name="connsiteY1" fmla="*/ 97867 h 738890"/>
              <a:gd name="connsiteX2" fmla="*/ 659876 w 749500"/>
              <a:gd name="connsiteY2" fmla="*/ 738890 h 738890"/>
            </a:gdLst>
            <a:ahLst/>
            <a:cxnLst>
              <a:cxn ang="0">
                <a:pos x="connsiteX0" y="connsiteY0"/>
              </a:cxn>
              <a:cxn ang="0">
                <a:pos x="connsiteX1" y="connsiteY1"/>
              </a:cxn>
              <a:cxn ang="0">
                <a:pos x="connsiteX2" y="connsiteY2"/>
              </a:cxn>
            </a:cxnLst>
            <a:rect l="l" t="t" r="r" b="b"/>
            <a:pathLst>
              <a:path w="749500" h="738890">
                <a:moveTo>
                  <a:pt x="0" y="13026"/>
                </a:moveTo>
                <a:cubicBezTo>
                  <a:pt x="303229" y="-5042"/>
                  <a:pt x="606458" y="-23110"/>
                  <a:pt x="716437" y="97867"/>
                </a:cubicBezTo>
                <a:cubicBezTo>
                  <a:pt x="826416" y="218844"/>
                  <a:pt x="623740" y="592775"/>
                  <a:pt x="659876" y="738890"/>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Oval 22">
            <a:extLst>
              <a:ext uri="{FF2B5EF4-FFF2-40B4-BE49-F238E27FC236}">
                <a16:creationId xmlns:a16="http://schemas.microsoft.com/office/drawing/2014/main" id="{35B6009E-FC01-2D5C-9A32-E4CFCA3A623B}"/>
              </a:ext>
            </a:extLst>
          </p:cNvPr>
          <p:cNvSpPr/>
          <p:nvPr/>
        </p:nvSpPr>
        <p:spPr>
          <a:xfrm>
            <a:off x="10105300" y="1011456"/>
            <a:ext cx="1836000" cy="1836000"/>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NZ" sz="1400"/>
              <a:t>Progress outcome - UKD sets the clarity for teaching and learning </a:t>
            </a:r>
          </a:p>
        </p:txBody>
      </p:sp>
      <p:sp>
        <p:nvSpPr>
          <p:cNvPr id="5" name="TextBox 4">
            <a:extLst>
              <a:ext uri="{FF2B5EF4-FFF2-40B4-BE49-F238E27FC236}">
                <a16:creationId xmlns:a16="http://schemas.microsoft.com/office/drawing/2014/main" id="{7CDF778A-28FA-0DAC-3FB9-457850856D81}"/>
              </a:ext>
            </a:extLst>
          </p:cNvPr>
          <p:cNvSpPr txBox="1"/>
          <p:nvPr/>
        </p:nvSpPr>
        <p:spPr>
          <a:xfrm>
            <a:off x="612650" y="6104414"/>
            <a:ext cx="5766720"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US" sz="1200" b="1">
                <a:solidFill>
                  <a:schemeClr val="bg1"/>
                </a:solidFill>
              </a:rPr>
              <a:t>Cumulative learning  of knowledge, skills and competencies over time </a:t>
            </a:r>
            <a:endParaRPr lang="en-US" sz="1200">
              <a:solidFill>
                <a:schemeClr val="bg1"/>
              </a:solidFill>
            </a:endParaRPr>
          </a:p>
        </p:txBody>
      </p:sp>
      <p:sp>
        <p:nvSpPr>
          <p:cNvPr id="7" name="Freeform: Shape 6">
            <a:extLst>
              <a:ext uri="{FF2B5EF4-FFF2-40B4-BE49-F238E27FC236}">
                <a16:creationId xmlns:a16="http://schemas.microsoft.com/office/drawing/2014/main" id="{0604CDCF-7E22-39B3-3FCB-73949F4DA19C}"/>
              </a:ext>
            </a:extLst>
          </p:cNvPr>
          <p:cNvSpPr/>
          <p:nvPr/>
        </p:nvSpPr>
        <p:spPr>
          <a:xfrm rot="18722202" flipH="1">
            <a:off x="437673" y="3935483"/>
            <a:ext cx="349955" cy="112266"/>
          </a:xfrm>
          <a:custGeom>
            <a:avLst/>
            <a:gdLst>
              <a:gd name="connsiteX0" fmla="*/ 0 w 749500"/>
              <a:gd name="connsiteY0" fmla="*/ 13026 h 738890"/>
              <a:gd name="connsiteX1" fmla="*/ 716437 w 749500"/>
              <a:gd name="connsiteY1" fmla="*/ 97867 h 738890"/>
              <a:gd name="connsiteX2" fmla="*/ 659876 w 749500"/>
              <a:gd name="connsiteY2" fmla="*/ 738890 h 738890"/>
            </a:gdLst>
            <a:ahLst/>
            <a:cxnLst>
              <a:cxn ang="0">
                <a:pos x="connsiteX0" y="connsiteY0"/>
              </a:cxn>
              <a:cxn ang="0">
                <a:pos x="connsiteX1" y="connsiteY1"/>
              </a:cxn>
              <a:cxn ang="0">
                <a:pos x="connsiteX2" y="connsiteY2"/>
              </a:cxn>
            </a:cxnLst>
            <a:rect l="l" t="t" r="r" b="b"/>
            <a:pathLst>
              <a:path w="749500" h="738890">
                <a:moveTo>
                  <a:pt x="0" y="13026"/>
                </a:moveTo>
                <a:cubicBezTo>
                  <a:pt x="303229" y="-5042"/>
                  <a:pt x="606458" y="-23110"/>
                  <a:pt x="716437" y="97867"/>
                </a:cubicBezTo>
                <a:cubicBezTo>
                  <a:pt x="826416" y="218844"/>
                  <a:pt x="623740" y="592775"/>
                  <a:pt x="659876" y="738890"/>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TextBox 7">
            <a:extLst>
              <a:ext uri="{FF2B5EF4-FFF2-40B4-BE49-F238E27FC236}">
                <a16:creationId xmlns:a16="http://schemas.microsoft.com/office/drawing/2014/main" id="{05886FA2-CF8E-B163-E396-458768E4A566}"/>
              </a:ext>
            </a:extLst>
          </p:cNvPr>
          <p:cNvSpPr txBox="1"/>
          <p:nvPr/>
        </p:nvSpPr>
        <p:spPr>
          <a:xfrm>
            <a:off x="479182" y="3616489"/>
            <a:ext cx="2350416"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NZ" sz="1200" b="1">
                <a:solidFill>
                  <a:schemeClr val="bg1"/>
                </a:solidFill>
              </a:rPr>
              <a:t>Strand </a:t>
            </a:r>
            <a:r>
              <a:rPr lang="en-NZ" sz="1200">
                <a:solidFill>
                  <a:schemeClr val="bg1"/>
                </a:solidFill>
              </a:rPr>
              <a:t>– area to teach</a:t>
            </a:r>
          </a:p>
        </p:txBody>
      </p:sp>
      <p:sp>
        <p:nvSpPr>
          <p:cNvPr id="9" name="TextBox 8">
            <a:extLst>
              <a:ext uri="{FF2B5EF4-FFF2-40B4-BE49-F238E27FC236}">
                <a16:creationId xmlns:a16="http://schemas.microsoft.com/office/drawing/2014/main" id="{2CDE16A3-4AEF-8635-2DBD-51D00238EB86}"/>
              </a:ext>
            </a:extLst>
          </p:cNvPr>
          <p:cNvSpPr txBox="1"/>
          <p:nvPr/>
        </p:nvSpPr>
        <p:spPr>
          <a:xfrm>
            <a:off x="326640" y="5150587"/>
            <a:ext cx="1003468"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NZ" sz="1200" b="1">
                <a:solidFill>
                  <a:schemeClr val="bg1"/>
                </a:solidFill>
              </a:rPr>
              <a:t>Sub strand </a:t>
            </a:r>
            <a:endParaRPr lang="en-NZ" sz="1200">
              <a:solidFill>
                <a:schemeClr val="bg1"/>
              </a:solidFill>
            </a:endParaRPr>
          </a:p>
        </p:txBody>
      </p:sp>
      <p:sp>
        <p:nvSpPr>
          <p:cNvPr id="10" name="Freeform: Shape 9">
            <a:extLst>
              <a:ext uri="{FF2B5EF4-FFF2-40B4-BE49-F238E27FC236}">
                <a16:creationId xmlns:a16="http://schemas.microsoft.com/office/drawing/2014/main" id="{5993A3A2-5EE3-3A11-24C3-22B24A34C174}"/>
              </a:ext>
            </a:extLst>
          </p:cNvPr>
          <p:cNvSpPr/>
          <p:nvPr/>
        </p:nvSpPr>
        <p:spPr>
          <a:xfrm rot="19978960" flipH="1">
            <a:off x="384463" y="2251506"/>
            <a:ext cx="173627" cy="630638"/>
          </a:xfrm>
          <a:custGeom>
            <a:avLst/>
            <a:gdLst>
              <a:gd name="connsiteX0" fmla="*/ 0 w 749500"/>
              <a:gd name="connsiteY0" fmla="*/ 13026 h 738890"/>
              <a:gd name="connsiteX1" fmla="*/ 716437 w 749500"/>
              <a:gd name="connsiteY1" fmla="*/ 97867 h 738890"/>
              <a:gd name="connsiteX2" fmla="*/ 659876 w 749500"/>
              <a:gd name="connsiteY2" fmla="*/ 738890 h 738890"/>
            </a:gdLst>
            <a:ahLst/>
            <a:cxnLst>
              <a:cxn ang="0">
                <a:pos x="connsiteX0" y="connsiteY0"/>
              </a:cxn>
              <a:cxn ang="0">
                <a:pos x="connsiteX1" y="connsiteY1"/>
              </a:cxn>
              <a:cxn ang="0">
                <a:pos x="connsiteX2" y="connsiteY2"/>
              </a:cxn>
            </a:cxnLst>
            <a:rect l="l" t="t" r="r" b="b"/>
            <a:pathLst>
              <a:path w="749500" h="738890">
                <a:moveTo>
                  <a:pt x="0" y="13026"/>
                </a:moveTo>
                <a:cubicBezTo>
                  <a:pt x="303229" y="-5042"/>
                  <a:pt x="606458" y="-23110"/>
                  <a:pt x="716437" y="97867"/>
                </a:cubicBezTo>
                <a:cubicBezTo>
                  <a:pt x="826416" y="218844"/>
                  <a:pt x="623740" y="592775"/>
                  <a:pt x="659876" y="738890"/>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Freeform: Shape 10">
            <a:extLst>
              <a:ext uri="{FF2B5EF4-FFF2-40B4-BE49-F238E27FC236}">
                <a16:creationId xmlns:a16="http://schemas.microsoft.com/office/drawing/2014/main" id="{512F76BB-CB29-C589-D12F-0590F2BB9F02}"/>
              </a:ext>
            </a:extLst>
          </p:cNvPr>
          <p:cNvSpPr/>
          <p:nvPr/>
        </p:nvSpPr>
        <p:spPr>
          <a:xfrm rot="14474002" flipH="1">
            <a:off x="514316" y="4968238"/>
            <a:ext cx="45719" cy="267519"/>
          </a:xfrm>
          <a:custGeom>
            <a:avLst/>
            <a:gdLst>
              <a:gd name="connsiteX0" fmla="*/ 0 w 749500"/>
              <a:gd name="connsiteY0" fmla="*/ 13026 h 738890"/>
              <a:gd name="connsiteX1" fmla="*/ 716437 w 749500"/>
              <a:gd name="connsiteY1" fmla="*/ 97867 h 738890"/>
              <a:gd name="connsiteX2" fmla="*/ 659876 w 749500"/>
              <a:gd name="connsiteY2" fmla="*/ 738890 h 738890"/>
            </a:gdLst>
            <a:ahLst/>
            <a:cxnLst>
              <a:cxn ang="0">
                <a:pos x="connsiteX0" y="connsiteY0"/>
              </a:cxn>
              <a:cxn ang="0">
                <a:pos x="connsiteX1" y="connsiteY1"/>
              </a:cxn>
              <a:cxn ang="0">
                <a:pos x="connsiteX2" y="connsiteY2"/>
              </a:cxn>
            </a:cxnLst>
            <a:rect l="l" t="t" r="r" b="b"/>
            <a:pathLst>
              <a:path w="749500" h="738890">
                <a:moveTo>
                  <a:pt x="0" y="13026"/>
                </a:moveTo>
                <a:cubicBezTo>
                  <a:pt x="303229" y="-5042"/>
                  <a:pt x="606458" y="-23110"/>
                  <a:pt x="716437" y="97867"/>
                </a:cubicBezTo>
                <a:cubicBezTo>
                  <a:pt x="826416" y="218844"/>
                  <a:pt x="623740" y="592775"/>
                  <a:pt x="659876" y="738890"/>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extBox 16">
            <a:extLst>
              <a:ext uri="{FF2B5EF4-FFF2-40B4-BE49-F238E27FC236}">
                <a16:creationId xmlns:a16="http://schemas.microsoft.com/office/drawing/2014/main" id="{8EA3F494-CF31-04A2-8A41-2F455F4E1A37}"/>
              </a:ext>
            </a:extLst>
          </p:cNvPr>
          <p:cNvSpPr txBox="1"/>
          <p:nvPr/>
        </p:nvSpPr>
        <p:spPr>
          <a:xfrm>
            <a:off x="6056200" y="3858973"/>
            <a:ext cx="2350416"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NZ" sz="1200" b="1">
                <a:solidFill>
                  <a:schemeClr val="bg1"/>
                </a:solidFill>
              </a:rPr>
              <a:t>Sequence</a:t>
            </a:r>
            <a:r>
              <a:rPr lang="en-NZ" sz="1200">
                <a:solidFill>
                  <a:schemeClr val="bg1"/>
                </a:solidFill>
              </a:rPr>
              <a:t> – when to teach</a:t>
            </a:r>
          </a:p>
        </p:txBody>
      </p:sp>
      <p:sp>
        <p:nvSpPr>
          <p:cNvPr id="18" name="Freeform: Shape 17">
            <a:extLst>
              <a:ext uri="{FF2B5EF4-FFF2-40B4-BE49-F238E27FC236}">
                <a16:creationId xmlns:a16="http://schemas.microsoft.com/office/drawing/2014/main" id="{139CE3F5-6858-F22D-5148-A99981135D36}"/>
              </a:ext>
            </a:extLst>
          </p:cNvPr>
          <p:cNvSpPr/>
          <p:nvPr/>
        </p:nvSpPr>
        <p:spPr>
          <a:xfrm>
            <a:off x="4266304" y="4040717"/>
            <a:ext cx="196705" cy="518374"/>
          </a:xfrm>
          <a:custGeom>
            <a:avLst/>
            <a:gdLst>
              <a:gd name="connsiteX0" fmla="*/ 4930218 w 4930218"/>
              <a:gd name="connsiteY0" fmla="*/ 0 h 871189"/>
              <a:gd name="connsiteX1" fmla="*/ 2799761 w 4930218"/>
              <a:gd name="connsiteY1" fmla="*/ 791851 h 871189"/>
              <a:gd name="connsiteX2" fmla="*/ 0 w 4930218"/>
              <a:gd name="connsiteY2" fmla="*/ 801278 h 871189"/>
            </a:gdLst>
            <a:ahLst/>
            <a:cxnLst>
              <a:cxn ang="0">
                <a:pos x="connsiteX0" y="connsiteY0"/>
              </a:cxn>
              <a:cxn ang="0">
                <a:pos x="connsiteX1" y="connsiteY1"/>
              </a:cxn>
              <a:cxn ang="0">
                <a:pos x="connsiteX2" y="connsiteY2"/>
              </a:cxn>
            </a:cxnLst>
            <a:rect l="l" t="t" r="r" b="b"/>
            <a:pathLst>
              <a:path w="4930218" h="871189">
                <a:moveTo>
                  <a:pt x="4930218" y="0"/>
                </a:moveTo>
                <a:cubicBezTo>
                  <a:pt x="4275841" y="329152"/>
                  <a:pt x="3621464" y="658305"/>
                  <a:pt x="2799761" y="791851"/>
                </a:cubicBezTo>
                <a:cubicBezTo>
                  <a:pt x="1978058" y="925397"/>
                  <a:pt x="989029" y="863337"/>
                  <a:pt x="0" y="801278"/>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321570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A72299-CAFB-F0B4-E54F-2F56D4159EC7}"/>
              </a:ext>
            </a:extLst>
          </p:cNvPr>
          <p:cNvSpPr>
            <a:spLocks noGrp="1"/>
          </p:cNvSpPr>
          <p:nvPr>
            <p:ph type="title"/>
          </p:nvPr>
        </p:nvSpPr>
        <p:spPr/>
        <p:txBody>
          <a:bodyPr/>
          <a:lstStyle/>
          <a:p>
            <a:r>
              <a:rPr lang="en-NZ"/>
              <a:t>Starting point – building on ….</a:t>
            </a:r>
          </a:p>
        </p:txBody>
      </p:sp>
      <p:sp>
        <p:nvSpPr>
          <p:cNvPr id="3" name="Slide Number Placeholder 2">
            <a:extLst>
              <a:ext uri="{FF2B5EF4-FFF2-40B4-BE49-F238E27FC236}">
                <a16:creationId xmlns:a16="http://schemas.microsoft.com/office/drawing/2014/main" id="{1D8414C2-BDF7-9A39-73E6-AB5AF7B2B0DC}"/>
              </a:ext>
            </a:extLst>
          </p:cNvPr>
          <p:cNvSpPr>
            <a:spLocks noGrp="1"/>
          </p:cNvSpPr>
          <p:nvPr>
            <p:ph type="sldNum" sz="quarter" idx="12"/>
          </p:nvPr>
        </p:nvSpPr>
        <p:spPr/>
        <p:txBody>
          <a:bodyPr/>
          <a:lstStyle/>
          <a:p>
            <a:fld id="{13468063-9C21-4834-88E3-ACB04C56D52D}" type="slidenum">
              <a:rPr lang="en-NZ" smtClean="0"/>
              <a:pPr/>
              <a:t>17</a:t>
            </a:fld>
            <a:endParaRPr lang="en-NZ"/>
          </a:p>
        </p:txBody>
      </p:sp>
      <p:sp>
        <p:nvSpPr>
          <p:cNvPr id="5" name="Oval 4">
            <a:extLst>
              <a:ext uri="{FF2B5EF4-FFF2-40B4-BE49-F238E27FC236}">
                <a16:creationId xmlns:a16="http://schemas.microsoft.com/office/drawing/2014/main" id="{C704DA6E-BB70-4C54-ED46-74ECB721C947}"/>
              </a:ext>
            </a:extLst>
          </p:cNvPr>
          <p:cNvSpPr/>
          <p:nvPr/>
        </p:nvSpPr>
        <p:spPr>
          <a:xfrm>
            <a:off x="8727329" y="630566"/>
            <a:ext cx="1800000" cy="1800000"/>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NZ" sz="1400"/>
              <a:t>Building on  strength of </a:t>
            </a:r>
            <a:br>
              <a:rPr lang="en-NZ" sz="1400"/>
            </a:br>
            <a:r>
              <a:rPr lang="en-NZ" sz="1400"/>
              <a:t>current practice</a:t>
            </a:r>
          </a:p>
        </p:txBody>
      </p:sp>
      <p:sp>
        <p:nvSpPr>
          <p:cNvPr id="2" name="TextBox 1">
            <a:extLst>
              <a:ext uri="{FF2B5EF4-FFF2-40B4-BE49-F238E27FC236}">
                <a16:creationId xmlns:a16="http://schemas.microsoft.com/office/drawing/2014/main" id="{1516F67C-E08D-D164-B6B3-3DB33CF1B8F2}"/>
              </a:ext>
            </a:extLst>
          </p:cNvPr>
          <p:cNvSpPr txBox="1"/>
          <p:nvPr/>
        </p:nvSpPr>
        <p:spPr>
          <a:xfrm>
            <a:off x="3615069" y="978617"/>
            <a:ext cx="4197201" cy="472630"/>
          </a:xfrm>
          <a:prstGeom prst="rect">
            <a:avLst/>
          </a:prstGeom>
          <a:solidFill>
            <a:srgbClr val="B23F46"/>
          </a:solidFill>
          <a:ln>
            <a:noFill/>
          </a:ln>
          <a:effectLst>
            <a:outerShdw blurRad="152400" dist="38100" dir="5400000" algn="t" rotWithShape="0">
              <a:prstClr val="black">
                <a:alpha val="40000"/>
              </a:prstClr>
            </a:outerShdw>
          </a:effectLst>
        </p:spPr>
        <p:txBody>
          <a:bodyPr wrap="square" rtlCol="0">
            <a:spAutoFit/>
          </a:bodyPr>
          <a:lstStyle/>
          <a:p>
            <a:pPr algn="ctr">
              <a:lnSpc>
                <a:spcPct val="112000"/>
              </a:lnSpc>
            </a:pPr>
            <a:r>
              <a:rPr lang="en-US" sz="2400" b="1">
                <a:solidFill>
                  <a:schemeClr val="bg1"/>
                </a:solidFill>
              </a:rPr>
              <a:t>Progress outcome - UKD </a:t>
            </a:r>
            <a:endParaRPr lang="en-US" sz="2400">
              <a:solidFill>
                <a:schemeClr val="bg1"/>
              </a:solidFill>
            </a:endParaRPr>
          </a:p>
        </p:txBody>
      </p:sp>
      <p:pic>
        <p:nvPicPr>
          <p:cNvPr id="17" name="Picture 16">
            <a:extLst>
              <a:ext uri="{FF2B5EF4-FFF2-40B4-BE49-F238E27FC236}">
                <a16:creationId xmlns:a16="http://schemas.microsoft.com/office/drawing/2014/main" id="{9B5A037E-5D4F-B30A-EF55-0B8172201E6B}"/>
              </a:ext>
            </a:extLst>
          </p:cNvPr>
          <p:cNvPicPr>
            <a:picLocks noChangeAspect="1"/>
          </p:cNvPicPr>
          <p:nvPr/>
        </p:nvPicPr>
        <p:blipFill>
          <a:blip r:embed="rId3"/>
          <a:stretch>
            <a:fillRect/>
          </a:stretch>
        </p:blipFill>
        <p:spPr>
          <a:xfrm>
            <a:off x="3689497" y="1530566"/>
            <a:ext cx="4197201" cy="1523178"/>
          </a:xfrm>
          <a:prstGeom prst="rect">
            <a:avLst/>
          </a:prstGeom>
        </p:spPr>
      </p:pic>
      <p:pic>
        <p:nvPicPr>
          <p:cNvPr id="22" name="Picture 21">
            <a:extLst>
              <a:ext uri="{FF2B5EF4-FFF2-40B4-BE49-F238E27FC236}">
                <a16:creationId xmlns:a16="http://schemas.microsoft.com/office/drawing/2014/main" id="{BA95785D-AC68-9991-8578-C14D54AC4210}"/>
              </a:ext>
            </a:extLst>
          </p:cNvPr>
          <p:cNvPicPr>
            <a:picLocks noChangeAspect="1"/>
          </p:cNvPicPr>
          <p:nvPr/>
        </p:nvPicPr>
        <p:blipFill>
          <a:blip r:embed="rId4"/>
          <a:stretch>
            <a:fillRect/>
          </a:stretch>
        </p:blipFill>
        <p:spPr>
          <a:xfrm>
            <a:off x="506818" y="3189014"/>
            <a:ext cx="4946251" cy="1543693"/>
          </a:xfrm>
          <a:prstGeom prst="rect">
            <a:avLst/>
          </a:prstGeom>
        </p:spPr>
      </p:pic>
      <p:pic>
        <p:nvPicPr>
          <p:cNvPr id="24" name="Picture 23">
            <a:extLst>
              <a:ext uri="{FF2B5EF4-FFF2-40B4-BE49-F238E27FC236}">
                <a16:creationId xmlns:a16="http://schemas.microsoft.com/office/drawing/2014/main" id="{EB6E2EDA-7B61-1011-40E2-DDD876A3A378}"/>
              </a:ext>
            </a:extLst>
          </p:cNvPr>
          <p:cNvPicPr>
            <a:picLocks noChangeAspect="1"/>
          </p:cNvPicPr>
          <p:nvPr/>
        </p:nvPicPr>
        <p:blipFill>
          <a:blip r:embed="rId5"/>
          <a:stretch>
            <a:fillRect/>
          </a:stretch>
        </p:blipFill>
        <p:spPr>
          <a:xfrm>
            <a:off x="6544002" y="3220522"/>
            <a:ext cx="5023635" cy="1447252"/>
          </a:xfrm>
          <a:prstGeom prst="rect">
            <a:avLst/>
          </a:prstGeom>
        </p:spPr>
      </p:pic>
      <p:sp>
        <p:nvSpPr>
          <p:cNvPr id="25" name="TextBox 24">
            <a:extLst>
              <a:ext uri="{FF2B5EF4-FFF2-40B4-BE49-F238E27FC236}">
                <a16:creationId xmlns:a16="http://schemas.microsoft.com/office/drawing/2014/main" id="{27896239-C818-5033-FD13-DC0988C41DE1}"/>
              </a:ext>
            </a:extLst>
          </p:cNvPr>
          <p:cNvSpPr txBox="1"/>
          <p:nvPr/>
        </p:nvSpPr>
        <p:spPr>
          <a:xfrm>
            <a:off x="904484" y="4756442"/>
            <a:ext cx="2710585" cy="345862"/>
          </a:xfrm>
          <a:prstGeom prst="rect">
            <a:avLst/>
          </a:prstGeom>
          <a:solidFill>
            <a:srgbClr val="B23F46"/>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US" sz="1600" b="1">
                <a:solidFill>
                  <a:schemeClr val="bg1"/>
                </a:solidFill>
              </a:rPr>
              <a:t>Mathematics &amp; statistics </a:t>
            </a:r>
            <a:endParaRPr lang="en-US" sz="1600">
              <a:solidFill>
                <a:schemeClr val="bg1"/>
              </a:solidFill>
            </a:endParaRPr>
          </a:p>
        </p:txBody>
      </p:sp>
      <p:sp>
        <p:nvSpPr>
          <p:cNvPr id="26" name="TextBox 25">
            <a:extLst>
              <a:ext uri="{FF2B5EF4-FFF2-40B4-BE49-F238E27FC236}">
                <a16:creationId xmlns:a16="http://schemas.microsoft.com/office/drawing/2014/main" id="{B2EAC0A3-8A4E-9B1E-D0B5-716647E3B702}"/>
              </a:ext>
            </a:extLst>
          </p:cNvPr>
          <p:cNvSpPr txBox="1"/>
          <p:nvPr/>
        </p:nvSpPr>
        <p:spPr>
          <a:xfrm>
            <a:off x="7490005" y="4732707"/>
            <a:ext cx="1475452" cy="345864"/>
          </a:xfrm>
          <a:prstGeom prst="rect">
            <a:avLst/>
          </a:prstGeom>
          <a:solidFill>
            <a:srgbClr val="B23F46"/>
          </a:solidFill>
          <a:ln>
            <a:noFill/>
          </a:ln>
          <a:effectLst>
            <a:outerShdw blurRad="152400" dist="38100" dir="5400000" algn="t" rotWithShape="0">
              <a:prstClr val="black">
                <a:alpha val="40000"/>
              </a:prstClr>
            </a:outerShdw>
          </a:effectLst>
        </p:spPr>
        <p:txBody>
          <a:bodyPr wrap="square" rtlCol="0">
            <a:spAutoFit/>
          </a:bodyPr>
          <a:lstStyle/>
          <a:p>
            <a:pPr algn="ctr">
              <a:lnSpc>
                <a:spcPct val="112000"/>
              </a:lnSpc>
            </a:pPr>
            <a:r>
              <a:rPr lang="en-US" sz="1600" b="1">
                <a:solidFill>
                  <a:schemeClr val="bg1"/>
                </a:solidFill>
              </a:rPr>
              <a:t>English </a:t>
            </a:r>
            <a:endParaRPr lang="en-US" sz="1600">
              <a:solidFill>
                <a:schemeClr val="bg1"/>
              </a:solidFill>
            </a:endParaRPr>
          </a:p>
        </p:txBody>
      </p:sp>
      <p:sp>
        <p:nvSpPr>
          <p:cNvPr id="27" name="TextBox 26">
            <a:extLst>
              <a:ext uri="{FF2B5EF4-FFF2-40B4-BE49-F238E27FC236}">
                <a16:creationId xmlns:a16="http://schemas.microsoft.com/office/drawing/2014/main" id="{66033C1A-5C14-1B90-C7DA-D0D5FD6E49E6}"/>
              </a:ext>
            </a:extLst>
          </p:cNvPr>
          <p:cNvSpPr txBox="1"/>
          <p:nvPr/>
        </p:nvSpPr>
        <p:spPr>
          <a:xfrm>
            <a:off x="4906832" y="6322441"/>
            <a:ext cx="1870485" cy="345864"/>
          </a:xfrm>
          <a:prstGeom prst="rect">
            <a:avLst/>
          </a:prstGeom>
          <a:solidFill>
            <a:srgbClr val="B23F46"/>
          </a:solidFill>
          <a:ln>
            <a:noFill/>
          </a:ln>
          <a:effectLst>
            <a:outerShdw blurRad="152400" dist="38100" dir="5400000" algn="t" rotWithShape="0">
              <a:prstClr val="black">
                <a:alpha val="40000"/>
              </a:prstClr>
            </a:outerShdw>
          </a:effectLst>
        </p:spPr>
        <p:txBody>
          <a:bodyPr wrap="square" rtlCol="0">
            <a:spAutoFit/>
          </a:bodyPr>
          <a:lstStyle/>
          <a:p>
            <a:pPr algn="ctr">
              <a:lnSpc>
                <a:spcPct val="112000"/>
              </a:lnSpc>
            </a:pPr>
            <a:r>
              <a:rPr lang="en-US" sz="1600" b="1">
                <a:solidFill>
                  <a:schemeClr val="bg1"/>
                </a:solidFill>
              </a:rPr>
              <a:t>Social Sciences </a:t>
            </a:r>
            <a:endParaRPr lang="en-US" sz="1600">
              <a:solidFill>
                <a:schemeClr val="bg1"/>
              </a:solidFill>
            </a:endParaRPr>
          </a:p>
        </p:txBody>
      </p:sp>
      <p:pic>
        <p:nvPicPr>
          <p:cNvPr id="7" name="Picture 6">
            <a:extLst>
              <a:ext uri="{FF2B5EF4-FFF2-40B4-BE49-F238E27FC236}">
                <a16:creationId xmlns:a16="http://schemas.microsoft.com/office/drawing/2014/main" id="{6E5E2728-EBDA-1179-C20F-2D38FDCBEA93}"/>
              </a:ext>
            </a:extLst>
          </p:cNvPr>
          <p:cNvPicPr>
            <a:picLocks noChangeAspect="1"/>
          </p:cNvPicPr>
          <p:nvPr/>
        </p:nvPicPr>
        <p:blipFill>
          <a:blip r:embed="rId6"/>
          <a:stretch>
            <a:fillRect/>
          </a:stretch>
        </p:blipFill>
        <p:spPr>
          <a:xfrm>
            <a:off x="3997626" y="4955214"/>
            <a:ext cx="3432085" cy="1302294"/>
          </a:xfrm>
          <a:prstGeom prst="rect">
            <a:avLst/>
          </a:prstGeom>
        </p:spPr>
      </p:pic>
    </p:spTree>
    <p:extLst>
      <p:ext uri="{BB962C8B-B14F-4D97-AF65-F5344CB8AC3E}">
        <p14:creationId xmlns:p14="http://schemas.microsoft.com/office/powerpoint/2010/main" val="3715388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262221-EEC5-7BE8-EB18-DB6C4189241D}"/>
              </a:ext>
            </a:extLst>
          </p:cNvPr>
          <p:cNvSpPr>
            <a:spLocks noGrp="1"/>
          </p:cNvSpPr>
          <p:nvPr>
            <p:ph type="title"/>
          </p:nvPr>
        </p:nvSpPr>
        <p:spPr/>
        <p:txBody>
          <a:bodyPr/>
          <a:lstStyle/>
          <a:p>
            <a:r>
              <a:rPr lang="en-US"/>
              <a:t>Building on current strengths</a:t>
            </a:r>
            <a:endParaRPr lang="en-NZ"/>
          </a:p>
        </p:txBody>
      </p:sp>
      <p:sp>
        <p:nvSpPr>
          <p:cNvPr id="2" name="Slide Number Placeholder 1">
            <a:extLst>
              <a:ext uri="{FF2B5EF4-FFF2-40B4-BE49-F238E27FC236}">
                <a16:creationId xmlns:a16="http://schemas.microsoft.com/office/drawing/2014/main" id="{C8068098-A738-C949-5A5C-9C5F14A116AB}"/>
              </a:ext>
            </a:extLst>
          </p:cNvPr>
          <p:cNvSpPr>
            <a:spLocks noGrp="1"/>
          </p:cNvSpPr>
          <p:nvPr>
            <p:ph type="sldNum" sz="quarter" idx="12"/>
          </p:nvPr>
        </p:nvSpPr>
        <p:spPr/>
        <p:txBody>
          <a:bodyPr/>
          <a:lstStyle/>
          <a:p>
            <a:fld id="{13468063-9C21-4834-88E3-ACB04C56D52D}" type="slidenum">
              <a:rPr lang="en-NZ" smtClean="0"/>
              <a:pPr/>
              <a:t>18</a:t>
            </a:fld>
            <a:endParaRPr lang="en-NZ"/>
          </a:p>
        </p:txBody>
      </p:sp>
      <p:sp>
        <p:nvSpPr>
          <p:cNvPr id="12" name="Rectangle 11">
            <a:extLst>
              <a:ext uri="{FF2B5EF4-FFF2-40B4-BE49-F238E27FC236}">
                <a16:creationId xmlns:a16="http://schemas.microsoft.com/office/drawing/2014/main" id="{C7F122A7-6BBF-29C8-C570-2C6954CFE213}"/>
              </a:ext>
            </a:extLst>
          </p:cNvPr>
          <p:cNvSpPr/>
          <p:nvPr/>
        </p:nvSpPr>
        <p:spPr>
          <a:xfrm>
            <a:off x="2002286" y="2234660"/>
            <a:ext cx="3728185" cy="35494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NZ"/>
          </a:p>
        </p:txBody>
      </p:sp>
      <p:sp>
        <p:nvSpPr>
          <p:cNvPr id="13" name="Rectangle 12">
            <a:extLst>
              <a:ext uri="{FF2B5EF4-FFF2-40B4-BE49-F238E27FC236}">
                <a16:creationId xmlns:a16="http://schemas.microsoft.com/office/drawing/2014/main" id="{391863EA-03A4-DA93-2548-956D45A87AB0}"/>
              </a:ext>
            </a:extLst>
          </p:cNvPr>
          <p:cNvSpPr/>
          <p:nvPr/>
        </p:nvSpPr>
        <p:spPr>
          <a:xfrm>
            <a:off x="5813525" y="2234660"/>
            <a:ext cx="3728185" cy="354949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NZ"/>
          </a:p>
        </p:txBody>
      </p:sp>
      <p:sp>
        <p:nvSpPr>
          <p:cNvPr id="11" name="Rectangle: Rounded Corners 10">
            <a:extLst>
              <a:ext uri="{FF2B5EF4-FFF2-40B4-BE49-F238E27FC236}">
                <a16:creationId xmlns:a16="http://schemas.microsoft.com/office/drawing/2014/main" id="{F524DE54-127C-181F-8284-63613D00AA3B}"/>
              </a:ext>
            </a:extLst>
          </p:cNvPr>
          <p:cNvSpPr/>
          <p:nvPr/>
        </p:nvSpPr>
        <p:spPr>
          <a:xfrm>
            <a:off x="1451364" y="2200898"/>
            <a:ext cx="9590817" cy="1764430"/>
          </a:xfrm>
          <a:prstGeom prst="roundRect">
            <a:avLst>
              <a:gd name="adj" fmla="val 5989"/>
            </a:avLst>
          </a:prstGeom>
          <a:solidFill>
            <a:schemeClr val="bg1">
              <a:lumMod val="95000"/>
            </a:schemeClr>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r>
              <a:rPr lang="en-NZ">
                <a:solidFill>
                  <a:schemeClr val="tx1"/>
                </a:solidFill>
              </a:rPr>
              <a:t>Strengths								Weakness</a:t>
            </a:r>
          </a:p>
          <a:p>
            <a:endParaRPr lang="en-NZ">
              <a:solidFill>
                <a:schemeClr val="tx1"/>
              </a:solidFill>
            </a:endParaRPr>
          </a:p>
        </p:txBody>
      </p:sp>
      <p:sp>
        <p:nvSpPr>
          <p:cNvPr id="14" name="Cross 13">
            <a:extLst>
              <a:ext uri="{FF2B5EF4-FFF2-40B4-BE49-F238E27FC236}">
                <a16:creationId xmlns:a16="http://schemas.microsoft.com/office/drawing/2014/main" id="{EF068133-752F-B8BB-D721-2C53CB510FC6}"/>
              </a:ext>
            </a:extLst>
          </p:cNvPr>
          <p:cNvSpPr/>
          <p:nvPr/>
        </p:nvSpPr>
        <p:spPr>
          <a:xfrm>
            <a:off x="532240" y="1216190"/>
            <a:ext cx="1538561" cy="1281200"/>
          </a:xfrm>
          <a:prstGeom prst="plus">
            <a:avLst>
              <a:gd name="adj" fmla="val 41223"/>
            </a:avLst>
          </a:prstGeom>
          <a:solidFill>
            <a:srgbClr val="EE450B"/>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NZ"/>
          </a:p>
        </p:txBody>
      </p:sp>
      <p:sp>
        <p:nvSpPr>
          <p:cNvPr id="15" name="Rectangle 14">
            <a:extLst>
              <a:ext uri="{FF2B5EF4-FFF2-40B4-BE49-F238E27FC236}">
                <a16:creationId xmlns:a16="http://schemas.microsoft.com/office/drawing/2014/main" id="{9B890780-7511-8844-10FD-72DD40C20F0F}"/>
              </a:ext>
            </a:extLst>
          </p:cNvPr>
          <p:cNvSpPr/>
          <p:nvPr/>
        </p:nvSpPr>
        <p:spPr>
          <a:xfrm>
            <a:off x="9971355" y="1925089"/>
            <a:ext cx="1771591" cy="292363"/>
          </a:xfrm>
          <a:prstGeom prst="rect">
            <a:avLst/>
          </a:prstGeom>
          <a:solidFill>
            <a:srgbClr val="EE450B"/>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NZ"/>
          </a:p>
        </p:txBody>
      </p:sp>
      <p:cxnSp>
        <p:nvCxnSpPr>
          <p:cNvPr id="19" name="Straight Connector 18">
            <a:extLst>
              <a:ext uri="{FF2B5EF4-FFF2-40B4-BE49-F238E27FC236}">
                <a16:creationId xmlns:a16="http://schemas.microsoft.com/office/drawing/2014/main" id="{E0614F2C-36FD-18B3-49E0-4DA26EE85091}"/>
              </a:ext>
            </a:extLst>
          </p:cNvPr>
          <p:cNvCxnSpPr>
            <a:cxnSpLocks/>
          </p:cNvCxnSpPr>
          <p:nvPr/>
        </p:nvCxnSpPr>
        <p:spPr>
          <a:xfrm>
            <a:off x="6130257" y="2149311"/>
            <a:ext cx="0" cy="1816017"/>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CE75A9C-71DD-CE58-B00B-62A575E466AF}"/>
              </a:ext>
            </a:extLst>
          </p:cNvPr>
          <p:cNvPicPr>
            <a:picLocks noChangeAspect="1"/>
          </p:cNvPicPr>
          <p:nvPr/>
        </p:nvPicPr>
        <p:blipFill>
          <a:blip r:embed="rId3"/>
          <a:stretch>
            <a:fillRect/>
          </a:stretch>
        </p:blipFill>
        <p:spPr>
          <a:xfrm>
            <a:off x="4093536" y="886914"/>
            <a:ext cx="4397142" cy="1610476"/>
          </a:xfrm>
          <a:prstGeom prst="rect">
            <a:avLst/>
          </a:prstGeom>
        </p:spPr>
      </p:pic>
      <p:sp>
        <p:nvSpPr>
          <p:cNvPr id="6" name="Rectangle: Rounded Corners 5">
            <a:extLst>
              <a:ext uri="{FF2B5EF4-FFF2-40B4-BE49-F238E27FC236}">
                <a16:creationId xmlns:a16="http://schemas.microsoft.com/office/drawing/2014/main" id="{CBA065E7-7807-3AAC-A5D2-A5FC49DA7E57}"/>
              </a:ext>
            </a:extLst>
          </p:cNvPr>
          <p:cNvSpPr/>
          <p:nvPr/>
        </p:nvSpPr>
        <p:spPr>
          <a:xfrm>
            <a:off x="1451364" y="4105074"/>
            <a:ext cx="9590817" cy="1764430"/>
          </a:xfrm>
          <a:prstGeom prst="roundRect">
            <a:avLst>
              <a:gd name="adj" fmla="val 5989"/>
            </a:avLst>
          </a:prstGeom>
          <a:solidFill>
            <a:schemeClr val="bg1">
              <a:lumMod val="95000"/>
            </a:schemeClr>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r>
              <a:rPr lang="en-NZ">
                <a:solidFill>
                  <a:schemeClr val="tx1"/>
                </a:solidFill>
              </a:rPr>
              <a:t>Opportunities                                                                                                              Threats</a:t>
            </a:r>
          </a:p>
          <a:p>
            <a:endParaRPr lang="en-NZ">
              <a:solidFill>
                <a:schemeClr val="tx1"/>
              </a:solidFill>
            </a:endParaRPr>
          </a:p>
        </p:txBody>
      </p:sp>
      <p:cxnSp>
        <p:nvCxnSpPr>
          <p:cNvPr id="16" name="Straight Connector 15">
            <a:extLst>
              <a:ext uri="{FF2B5EF4-FFF2-40B4-BE49-F238E27FC236}">
                <a16:creationId xmlns:a16="http://schemas.microsoft.com/office/drawing/2014/main" id="{3BE48895-CA45-0C66-95AE-0DB595444DBA}"/>
              </a:ext>
            </a:extLst>
          </p:cNvPr>
          <p:cNvCxnSpPr>
            <a:cxnSpLocks/>
          </p:cNvCxnSpPr>
          <p:nvPr/>
        </p:nvCxnSpPr>
        <p:spPr>
          <a:xfrm>
            <a:off x="6130257" y="4079280"/>
            <a:ext cx="0" cy="181601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328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D3104-3B72-F04E-0494-9D56A4A9C3E2}"/>
              </a:ext>
            </a:extLst>
          </p:cNvPr>
          <p:cNvSpPr>
            <a:spLocks noGrp="1"/>
          </p:cNvSpPr>
          <p:nvPr>
            <p:ph type="title"/>
          </p:nvPr>
        </p:nvSpPr>
        <p:spPr/>
        <p:txBody>
          <a:bodyPr/>
          <a:lstStyle/>
          <a:p>
            <a:r>
              <a:rPr lang="en-NZ"/>
              <a:t>Implementation forces </a:t>
            </a:r>
          </a:p>
        </p:txBody>
      </p:sp>
      <p:sp>
        <p:nvSpPr>
          <p:cNvPr id="4" name="Slide Number Placeholder 3">
            <a:extLst>
              <a:ext uri="{FF2B5EF4-FFF2-40B4-BE49-F238E27FC236}">
                <a16:creationId xmlns:a16="http://schemas.microsoft.com/office/drawing/2014/main" id="{BF41C3F8-2396-85F0-209C-BD39FCEBEA9C}"/>
              </a:ext>
            </a:extLst>
          </p:cNvPr>
          <p:cNvSpPr>
            <a:spLocks noGrp="1"/>
          </p:cNvSpPr>
          <p:nvPr>
            <p:ph type="sldNum" sz="quarter" idx="12"/>
          </p:nvPr>
        </p:nvSpPr>
        <p:spPr/>
        <p:txBody>
          <a:bodyPr/>
          <a:lstStyle/>
          <a:p>
            <a:fld id="{13468063-9C21-4834-88E3-ACB04C56D52D}" type="slidenum">
              <a:rPr lang="en-NZ" smtClean="0"/>
              <a:pPr/>
              <a:t>19</a:t>
            </a:fld>
            <a:endParaRPr lang="en-NZ"/>
          </a:p>
        </p:txBody>
      </p:sp>
      <p:sp>
        <p:nvSpPr>
          <p:cNvPr id="9" name="Arrow: Right 8">
            <a:extLst>
              <a:ext uri="{FF2B5EF4-FFF2-40B4-BE49-F238E27FC236}">
                <a16:creationId xmlns:a16="http://schemas.microsoft.com/office/drawing/2014/main" id="{00FD2993-FAC0-4078-2128-73611755E85F}"/>
              </a:ext>
            </a:extLst>
          </p:cNvPr>
          <p:cNvSpPr/>
          <p:nvPr/>
        </p:nvSpPr>
        <p:spPr>
          <a:xfrm>
            <a:off x="479182" y="2179207"/>
            <a:ext cx="3622938" cy="2929614"/>
          </a:xfrm>
          <a:prstGeom prst="rightArrow">
            <a:avLst/>
          </a:prstGeom>
          <a:solidFill>
            <a:srgbClr val="6E22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Arrow: Left 9">
            <a:extLst>
              <a:ext uri="{FF2B5EF4-FFF2-40B4-BE49-F238E27FC236}">
                <a16:creationId xmlns:a16="http://schemas.microsoft.com/office/drawing/2014/main" id="{691674C5-3DB7-D801-5C72-0654A29AF8D2}"/>
              </a:ext>
            </a:extLst>
          </p:cNvPr>
          <p:cNvSpPr/>
          <p:nvPr/>
        </p:nvSpPr>
        <p:spPr>
          <a:xfrm>
            <a:off x="8089879" y="3037159"/>
            <a:ext cx="3622939" cy="949284"/>
          </a:xfrm>
          <a:prstGeom prst="leftArrow">
            <a:avLst/>
          </a:prstGeom>
          <a:solidFill>
            <a:srgbClr val="EE450B"/>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NZ"/>
          </a:p>
        </p:txBody>
      </p:sp>
      <p:sp>
        <p:nvSpPr>
          <p:cNvPr id="5" name="TextBox 4">
            <a:extLst>
              <a:ext uri="{FF2B5EF4-FFF2-40B4-BE49-F238E27FC236}">
                <a16:creationId xmlns:a16="http://schemas.microsoft.com/office/drawing/2014/main" id="{EF1BEA04-0B1F-552A-F479-F0A55851B6AE}"/>
              </a:ext>
            </a:extLst>
          </p:cNvPr>
          <p:cNvSpPr txBox="1"/>
          <p:nvPr/>
        </p:nvSpPr>
        <p:spPr>
          <a:xfrm>
            <a:off x="479182" y="2287557"/>
            <a:ext cx="2669371" cy="369332"/>
          </a:xfrm>
          <a:prstGeom prst="rect">
            <a:avLst/>
          </a:prstGeom>
          <a:noFill/>
        </p:spPr>
        <p:txBody>
          <a:bodyPr wrap="square" rtlCol="0">
            <a:spAutoFit/>
          </a:bodyPr>
          <a:lstStyle/>
          <a:p>
            <a:r>
              <a:rPr lang="en-NZ"/>
              <a:t>Driving forces</a:t>
            </a:r>
          </a:p>
        </p:txBody>
      </p:sp>
      <p:grpSp>
        <p:nvGrpSpPr>
          <p:cNvPr id="12" name="Group 11">
            <a:extLst>
              <a:ext uri="{FF2B5EF4-FFF2-40B4-BE49-F238E27FC236}">
                <a16:creationId xmlns:a16="http://schemas.microsoft.com/office/drawing/2014/main" id="{F49246E6-64CE-50C0-08B4-524BA09561D7}"/>
              </a:ext>
            </a:extLst>
          </p:cNvPr>
          <p:cNvGrpSpPr/>
          <p:nvPr/>
        </p:nvGrpSpPr>
        <p:grpSpPr>
          <a:xfrm>
            <a:off x="4640825" y="1036614"/>
            <a:ext cx="2910349" cy="4924453"/>
            <a:chOff x="4784367" y="1036614"/>
            <a:chExt cx="2910349" cy="4924453"/>
          </a:xfrm>
        </p:grpSpPr>
        <p:pic>
          <p:nvPicPr>
            <p:cNvPr id="6" name="Picture 5" descr="A white cover with a blue and black design&#10;&#10;Description automatically generated">
              <a:extLst>
                <a:ext uri="{FF2B5EF4-FFF2-40B4-BE49-F238E27FC236}">
                  <a16:creationId xmlns:a16="http://schemas.microsoft.com/office/drawing/2014/main" id="{AC87A456-8365-7C87-7749-BFB61CDDAB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0137" y="1755166"/>
              <a:ext cx="2898809" cy="2053234"/>
            </a:xfrm>
            <a:prstGeom prst="rect">
              <a:avLst/>
            </a:prstGeom>
            <a:effectLst>
              <a:outerShdw blurRad="190500" dist="38100" dir="5400000" algn="t" rotWithShape="0">
                <a:prstClr val="black">
                  <a:alpha val="40000"/>
                </a:prstClr>
              </a:outerShdw>
            </a:effectLst>
          </p:spPr>
        </p:pic>
        <p:pic>
          <p:nvPicPr>
            <p:cNvPr id="7" name="Picture 6" descr="A white cover with a purple circle&#10;&#10;Description automatically generated">
              <a:extLst>
                <a:ext uri="{FF2B5EF4-FFF2-40B4-BE49-F238E27FC236}">
                  <a16:creationId xmlns:a16="http://schemas.microsoft.com/office/drawing/2014/main" id="{CA0643B8-FA41-4694-5621-4DAFBAC964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4367" y="3907832"/>
              <a:ext cx="2910349" cy="2053235"/>
            </a:xfrm>
            <a:prstGeom prst="rect">
              <a:avLst/>
            </a:prstGeom>
            <a:effectLst>
              <a:outerShdw blurRad="190500" dist="38100" dir="5400000" algn="t" rotWithShape="0">
                <a:prstClr val="black">
                  <a:alpha val="40000"/>
                </a:prstClr>
              </a:outerShdw>
            </a:effectLst>
          </p:spPr>
        </p:pic>
        <p:sp>
          <p:nvSpPr>
            <p:cNvPr id="8" name="TextBox 7">
              <a:extLst>
                <a:ext uri="{FF2B5EF4-FFF2-40B4-BE49-F238E27FC236}">
                  <a16:creationId xmlns:a16="http://schemas.microsoft.com/office/drawing/2014/main" id="{CAE367E1-6BB1-5212-3A03-AD8650D4F939}"/>
                </a:ext>
              </a:extLst>
            </p:cNvPr>
            <p:cNvSpPr txBox="1"/>
            <p:nvPr/>
          </p:nvSpPr>
          <p:spPr>
            <a:xfrm>
              <a:off x="4904856" y="1036614"/>
              <a:ext cx="2669371" cy="369332"/>
            </a:xfrm>
            <a:prstGeom prst="rect">
              <a:avLst/>
            </a:prstGeom>
            <a:noFill/>
          </p:spPr>
          <p:txBody>
            <a:bodyPr wrap="square" rtlCol="0">
              <a:spAutoFit/>
            </a:bodyPr>
            <a:lstStyle/>
            <a:p>
              <a:endParaRPr lang="en-NZ"/>
            </a:p>
          </p:txBody>
        </p:sp>
      </p:grpSp>
      <p:sp>
        <p:nvSpPr>
          <p:cNvPr id="11" name="TextBox 10">
            <a:extLst>
              <a:ext uri="{FF2B5EF4-FFF2-40B4-BE49-F238E27FC236}">
                <a16:creationId xmlns:a16="http://schemas.microsoft.com/office/drawing/2014/main" id="{376A8A6C-3EA6-DC2C-F297-EEC143B6BAB8}"/>
              </a:ext>
            </a:extLst>
          </p:cNvPr>
          <p:cNvSpPr txBox="1"/>
          <p:nvPr/>
        </p:nvSpPr>
        <p:spPr>
          <a:xfrm>
            <a:off x="9043447" y="2675784"/>
            <a:ext cx="2669371" cy="369332"/>
          </a:xfrm>
          <a:prstGeom prst="rect">
            <a:avLst/>
          </a:prstGeom>
          <a:noFill/>
        </p:spPr>
        <p:txBody>
          <a:bodyPr wrap="square" rtlCol="0">
            <a:spAutoFit/>
          </a:bodyPr>
          <a:lstStyle/>
          <a:p>
            <a:pPr algn="r"/>
            <a:r>
              <a:rPr lang="en-NZ"/>
              <a:t>Restraining forces </a:t>
            </a:r>
          </a:p>
        </p:txBody>
      </p:sp>
    </p:spTree>
    <p:extLst>
      <p:ext uri="{BB962C8B-B14F-4D97-AF65-F5344CB8AC3E}">
        <p14:creationId xmlns:p14="http://schemas.microsoft.com/office/powerpoint/2010/main" val="2708218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C096F7-51CF-01E8-23D1-3AC3861EA1AF}"/>
              </a:ext>
            </a:extLst>
          </p:cNvPr>
          <p:cNvSpPr>
            <a:spLocks noGrp="1"/>
          </p:cNvSpPr>
          <p:nvPr>
            <p:ph type="title"/>
          </p:nvPr>
        </p:nvSpPr>
        <p:spPr/>
        <p:txBody>
          <a:bodyPr/>
          <a:lstStyle/>
          <a:p>
            <a:r>
              <a:rPr lang="en-NZ"/>
              <a:t>Te Mātaiaho</a:t>
            </a:r>
          </a:p>
        </p:txBody>
      </p:sp>
      <p:sp>
        <p:nvSpPr>
          <p:cNvPr id="3" name="Slide Number Placeholder 2">
            <a:extLst>
              <a:ext uri="{FF2B5EF4-FFF2-40B4-BE49-F238E27FC236}">
                <a16:creationId xmlns:a16="http://schemas.microsoft.com/office/drawing/2014/main" id="{EE906BB6-2A84-80BB-159C-F89E1E35491B}"/>
              </a:ext>
            </a:extLst>
          </p:cNvPr>
          <p:cNvSpPr>
            <a:spLocks noGrp="1"/>
          </p:cNvSpPr>
          <p:nvPr>
            <p:ph type="sldNum" sz="quarter" idx="12"/>
          </p:nvPr>
        </p:nvSpPr>
        <p:spPr/>
        <p:txBody>
          <a:bodyPr/>
          <a:lstStyle/>
          <a:p>
            <a:fld id="{13468063-9C21-4834-88E3-ACB04C56D52D}" type="slidenum">
              <a:rPr lang="en-NZ" smtClean="0"/>
              <a:pPr/>
              <a:t>2</a:t>
            </a:fld>
            <a:endParaRPr lang="en-NZ"/>
          </a:p>
        </p:txBody>
      </p:sp>
      <p:sp>
        <p:nvSpPr>
          <p:cNvPr id="5" name="Title 2">
            <a:extLst>
              <a:ext uri="{FF2B5EF4-FFF2-40B4-BE49-F238E27FC236}">
                <a16:creationId xmlns:a16="http://schemas.microsoft.com/office/drawing/2014/main" id="{456B96CD-492E-5C10-491B-01400DB636AD}"/>
              </a:ext>
            </a:extLst>
          </p:cNvPr>
          <p:cNvSpPr txBox="1">
            <a:spLocks/>
          </p:cNvSpPr>
          <p:nvPr/>
        </p:nvSpPr>
        <p:spPr>
          <a:xfrm>
            <a:off x="338329" y="1826443"/>
            <a:ext cx="4403354" cy="320511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en-US">
                <a:solidFill>
                  <a:srgbClr val="641D2E"/>
                </a:solidFill>
                <a:latin typeface="+mj-lt"/>
              </a:rPr>
              <a:t>Mātai aho </a:t>
            </a:r>
            <a:r>
              <a:rPr lang="en-US" err="1">
                <a:solidFill>
                  <a:srgbClr val="641D2E"/>
                </a:solidFill>
                <a:latin typeface="+mj-lt"/>
              </a:rPr>
              <a:t>tāhūnui</a:t>
            </a:r>
            <a:r>
              <a:rPr lang="en-US">
                <a:solidFill>
                  <a:srgbClr val="641D2E"/>
                </a:solidFill>
                <a:latin typeface="+mj-lt"/>
              </a:rPr>
              <a:t>,</a:t>
            </a:r>
            <a:br>
              <a:rPr lang="en-US">
                <a:solidFill>
                  <a:srgbClr val="641D2E"/>
                </a:solidFill>
                <a:latin typeface="+mj-lt"/>
              </a:rPr>
            </a:br>
            <a:r>
              <a:rPr lang="en-US" err="1">
                <a:solidFill>
                  <a:srgbClr val="641D2E"/>
                </a:solidFill>
                <a:latin typeface="+mj-lt"/>
              </a:rPr>
              <a:t>Mātai</a:t>
            </a:r>
            <a:r>
              <a:rPr lang="en-US">
                <a:solidFill>
                  <a:srgbClr val="641D2E"/>
                </a:solidFill>
                <a:latin typeface="+mj-lt"/>
              </a:rPr>
              <a:t> </a:t>
            </a:r>
            <a:r>
              <a:rPr lang="en-US" err="1">
                <a:solidFill>
                  <a:srgbClr val="641D2E"/>
                </a:solidFill>
                <a:latin typeface="+mj-lt"/>
              </a:rPr>
              <a:t>aho</a:t>
            </a:r>
            <a:r>
              <a:rPr lang="en-US">
                <a:solidFill>
                  <a:srgbClr val="641D2E"/>
                </a:solidFill>
                <a:latin typeface="+mj-lt"/>
              </a:rPr>
              <a:t> </a:t>
            </a:r>
            <a:r>
              <a:rPr lang="en-US" err="1">
                <a:solidFill>
                  <a:srgbClr val="641D2E"/>
                </a:solidFill>
                <a:latin typeface="+mj-lt"/>
              </a:rPr>
              <a:t>tāhūroa</a:t>
            </a:r>
            <a:r>
              <a:rPr lang="en-US">
                <a:solidFill>
                  <a:srgbClr val="641D2E"/>
                </a:solidFill>
                <a:latin typeface="+mj-lt"/>
              </a:rPr>
              <a:t>,</a:t>
            </a:r>
            <a:br>
              <a:rPr lang="en-US">
                <a:solidFill>
                  <a:srgbClr val="641D2E"/>
                </a:solidFill>
                <a:latin typeface="+mj-lt"/>
              </a:rPr>
            </a:br>
            <a:r>
              <a:rPr lang="en-US">
                <a:solidFill>
                  <a:srgbClr val="641D2E"/>
                </a:solidFill>
                <a:latin typeface="+mj-lt"/>
              </a:rPr>
              <a:t>Hei </a:t>
            </a:r>
            <a:r>
              <a:rPr lang="en-US" err="1">
                <a:solidFill>
                  <a:srgbClr val="641D2E"/>
                </a:solidFill>
                <a:latin typeface="+mj-lt"/>
              </a:rPr>
              <a:t>takapau</a:t>
            </a:r>
            <a:r>
              <a:rPr lang="en-US">
                <a:solidFill>
                  <a:srgbClr val="641D2E"/>
                </a:solidFill>
                <a:latin typeface="+mj-lt"/>
              </a:rPr>
              <a:t> wānanga</a:t>
            </a:r>
            <a:br>
              <a:rPr lang="en-US">
                <a:solidFill>
                  <a:srgbClr val="641D2E"/>
                </a:solidFill>
                <a:latin typeface="+mj-lt"/>
              </a:rPr>
            </a:br>
            <a:r>
              <a:rPr lang="en-US">
                <a:solidFill>
                  <a:srgbClr val="641D2E"/>
                </a:solidFill>
                <a:latin typeface="+mj-lt"/>
              </a:rPr>
              <a:t>E hora </a:t>
            </a:r>
            <a:r>
              <a:rPr lang="en-US" err="1">
                <a:solidFill>
                  <a:srgbClr val="641D2E"/>
                </a:solidFill>
                <a:latin typeface="+mj-lt"/>
              </a:rPr>
              <a:t>nei</a:t>
            </a:r>
            <a:r>
              <a:rPr lang="en-US">
                <a:solidFill>
                  <a:srgbClr val="641D2E"/>
                </a:solidFill>
                <a:latin typeface="+mj-lt"/>
              </a:rPr>
              <a:t>.</a:t>
            </a:r>
            <a:br>
              <a:rPr lang="en-US">
                <a:solidFill>
                  <a:srgbClr val="005459"/>
                </a:solidFill>
                <a:latin typeface="+mj-lt"/>
              </a:rPr>
            </a:br>
            <a:br>
              <a:rPr lang="en-US">
                <a:solidFill>
                  <a:srgbClr val="00767D"/>
                </a:solidFill>
                <a:latin typeface="+mj-lt"/>
              </a:rPr>
            </a:br>
            <a:r>
              <a:rPr lang="en-US">
                <a:solidFill>
                  <a:srgbClr val="A62F42"/>
                </a:solidFill>
                <a:latin typeface="+mj-lt"/>
              </a:rPr>
              <a:t>Lay the </a:t>
            </a:r>
            <a:r>
              <a:rPr lang="en-US" err="1">
                <a:solidFill>
                  <a:srgbClr val="A62F42"/>
                </a:solidFill>
                <a:latin typeface="+mj-lt"/>
              </a:rPr>
              <a:t>kaupapa</a:t>
            </a:r>
            <a:r>
              <a:rPr lang="en-US">
                <a:solidFill>
                  <a:srgbClr val="A62F42"/>
                </a:solidFill>
                <a:latin typeface="+mj-lt"/>
              </a:rPr>
              <a:t> down</a:t>
            </a:r>
            <a:br>
              <a:rPr lang="en-US">
                <a:solidFill>
                  <a:srgbClr val="A62F42"/>
                </a:solidFill>
                <a:latin typeface="+mj-lt"/>
              </a:rPr>
            </a:br>
            <a:r>
              <a:rPr lang="en-US">
                <a:solidFill>
                  <a:srgbClr val="A62F42"/>
                </a:solidFill>
                <a:latin typeface="+mj-lt"/>
              </a:rPr>
              <a:t>And sustain it,</a:t>
            </a:r>
            <a:br>
              <a:rPr lang="en-US">
                <a:solidFill>
                  <a:srgbClr val="A62F42"/>
                </a:solidFill>
                <a:latin typeface="+mj-lt"/>
              </a:rPr>
            </a:br>
            <a:r>
              <a:rPr lang="en-US">
                <a:solidFill>
                  <a:srgbClr val="A62F42"/>
                </a:solidFill>
                <a:latin typeface="+mj-lt"/>
              </a:rPr>
              <a:t>The learning here</a:t>
            </a:r>
            <a:br>
              <a:rPr lang="en-US">
                <a:solidFill>
                  <a:srgbClr val="A62F42"/>
                </a:solidFill>
                <a:latin typeface="+mj-lt"/>
              </a:rPr>
            </a:br>
            <a:r>
              <a:rPr lang="en-US">
                <a:solidFill>
                  <a:srgbClr val="A62F42"/>
                </a:solidFill>
                <a:latin typeface="+mj-lt"/>
              </a:rPr>
              <a:t>Laid out before us.</a:t>
            </a:r>
            <a:endParaRPr lang="en-NZ">
              <a:latin typeface="+mj-lt"/>
            </a:endParaRPr>
          </a:p>
        </p:txBody>
      </p:sp>
      <p:grpSp>
        <p:nvGrpSpPr>
          <p:cNvPr id="6" name="Group 2" descr="Te Mātaiaho diagram, 3 grey concentric circles connected by curved grey lines. ">
            <a:extLst>
              <a:ext uri="{FF2B5EF4-FFF2-40B4-BE49-F238E27FC236}">
                <a16:creationId xmlns:a16="http://schemas.microsoft.com/office/drawing/2014/main" id="{042FE074-DA86-7095-80FE-4371F43E3C22}"/>
              </a:ext>
            </a:extLst>
          </p:cNvPr>
          <p:cNvGrpSpPr/>
          <p:nvPr/>
        </p:nvGrpSpPr>
        <p:grpSpPr>
          <a:xfrm>
            <a:off x="5522467" y="822090"/>
            <a:ext cx="5797861" cy="5213820"/>
            <a:chOff x="0" y="0"/>
            <a:chExt cx="21758671" cy="19138363"/>
          </a:xfrm>
        </p:grpSpPr>
        <p:pic>
          <p:nvPicPr>
            <p:cNvPr id="7" name="Picture 3">
              <a:extLst>
                <a:ext uri="{FF2B5EF4-FFF2-40B4-BE49-F238E27FC236}">
                  <a16:creationId xmlns:a16="http://schemas.microsoft.com/office/drawing/2014/main" id="{08C8FD56-7D4F-3CBB-7FC4-6FDA07CEB78D}"/>
                </a:ext>
              </a:extLst>
            </p:cNvPr>
            <p:cNvPicPr>
              <a:picLocks noChangeAspect="1"/>
            </p:cNvPicPr>
            <p:nvPr/>
          </p:nvPicPr>
          <p:blipFill>
            <a:blip r:embed="rId3">
              <a:clrChange>
                <a:clrFrom>
                  <a:srgbClr val="FFFFFF"/>
                </a:clrFrom>
                <a:clrTo>
                  <a:srgbClr val="FFFFFF">
                    <a:alpha val="0"/>
                  </a:srgbClr>
                </a:clrTo>
              </a:clrChange>
              <a:alphaModFix amt="31999"/>
            </a:blip>
            <a:srcRect t="3673" b="3673"/>
            <a:stretch>
              <a:fillRect/>
            </a:stretch>
          </p:blipFill>
          <p:spPr>
            <a:xfrm>
              <a:off x="0" y="0"/>
              <a:ext cx="21758671" cy="19138363"/>
            </a:xfrm>
            <a:prstGeom prst="rect">
              <a:avLst/>
            </a:prstGeom>
          </p:spPr>
        </p:pic>
      </p:grpSp>
    </p:spTree>
    <p:extLst>
      <p:ext uri="{BB962C8B-B14F-4D97-AF65-F5344CB8AC3E}">
        <p14:creationId xmlns:p14="http://schemas.microsoft.com/office/powerpoint/2010/main" val="1041938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22D999-D744-7A8B-1BA2-133D72CB0B21}"/>
              </a:ext>
            </a:extLst>
          </p:cNvPr>
          <p:cNvSpPr>
            <a:spLocks noGrp="1"/>
          </p:cNvSpPr>
          <p:nvPr>
            <p:ph type="sldNum" sz="quarter" idx="12"/>
          </p:nvPr>
        </p:nvSpPr>
        <p:spPr/>
        <p:txBody>
          <a:bodyPr/>
          <a:lstStyle/>
          <a:p>
            <a:fld id="{13468063-9C21-4834-88E3-ACB04C56D52D}" type="slidenum">
              <a:rPr lang="en-NZ" smtClean="0"/>
              <a:pPr/>
              <a:t>20</a:t>
            </a:fld>
            <a:endParaRPr lang="en-NZ"/>
          </a:p>
        </p:txBody>
      </p:sp>
      <p:sp>
        <p:nvSpPr>
          <p:cNvPr id="2" name="Title 1">
            <a:extLst>
              <a:ext uri="{FF2B5EF4-FFF2-40B4-BE49-F238E27FC236}">
                <a16:creationId xmlns:a16="http://schemas.microsoft.com/office/drawing/2014/main" id="{E2D1B7B7-1DDF-3796-1038-B3997CAA0356}"/>
              </a:ext>
            </a:extLst>
          </p:cNvPr>
          <p:cNvSpPr>
            <a:spLocks noGrp="1"/>
          </p:cNvSpPr>
          <p:nvPr>
            <p:ph type="title"/>
          </p:nvPr>
        </p:nvSpPr>
        <p:spPr>
          <a:xfrm>
            <a:off x="340562" y="1875730"/>
            <a:ext cx="8137614" cy="1274958"/>
          </a:xfrm>
        </p:spPr>
        <p:txBody>
          <a:bodyPr lIns="0" tIns="0" rIns="0" bIns="0">
            <a:noAutofit/>
          </a:bodyPr>
          <a:lstStyle/>
          <a:p>
            <a:pPr>
              <a:lnSpc>
                <a:spcPct val="112000"/>
              </a:lnSpc>
            </a:pPr>
            <a:r>
              <a:rPr lang="en-NZ" sz="3600" b="1">
                <a:latin typeface="+mj-lt"/>
              </a:rPr>
              <a:t>Recognise</a:t>
            </a:r>
            <a:br>
              <a:rPr lang="en-NZ">
                <a:latin typeface="+mj-lt"/>
              </a:rPr>
            </a:br>
            <a:r>
              <a:rPr lang="en-US" sz="2400" b="1" kern="0" err="1">
                <a:effectLst/>
                <a:latin typeface="+mj-lt"/>
                <a:ea typeface="Times New Roman" panose="02020603050405020304" pitchFamily="18" charset="0"/>
                <a:cs typeface="Calibri" panose="020F0502020204030204" pitchFamily="34" charset="0"/>
              </a:rPr>
              <a:t>Mātaiaho</a:t>
            </a:r>
            <a:r>
              <a:rPr lang="en-US" sz="2400" b="1" kern="0">
                <a:effectLst/>
                <a:latin typeface="+mj-lt"/>
                <a:ea typeface="Times New Roman" panose="02020603050405020304" pitchFamily="18" charset="0"/>
                <a:cs typeface="Calibri" panose="020F0502020204030204" pitchFamily="34" charset="0"/>
              </a:rPr>
              <a:t> | Learning areas  </a:t>
            </a:r>
            <a:r>
              <a:rPr lang="en-US" sz="2400" b="1" kern="0" err="1">
                <a:effectLst/>
                <a:latin typeface="+mj-lt"/>
                <a:ea typeface="Times New Roman" panose="02020603050405020304" pitchFamily="18" charset="0"/>
                <a:cs typeface="Calibri" panose="020F0502020204030204" pitchFamily="34" charset="0"/>
              </a:rPr>
              <a:t>Mātai</a:t>
            </a:r>
            <a:r>
              <a:rPr lang="en-US" sz="2400" b="1" kern="0">
                <a:effectLst/>
                <a:latin typeface="+mj-lt"/>
                <a:ea typeface="Times New Roman" panose="02020603050405020304" pitchFamily="18" charset="0"/>
                <a:cs typeface="Calibri" panose="020F0502020204030204" pitchFamily="34" charset="0"/>
              </a:rPr>
              <a:t> </a:t>
            </a:r>
            <a:r>
              <a:rPr lang="en-US" sz="2400" b="1" kern="0" err="1">
                <a:effectLst/>
                <a:latin typeface="+mj-lt"/>
                <a:ea typeface="Times New Roman" panose="02020603050405020304" pitchFamily="18" charset="0"/>
                <a:cs typeface="Calibri" panose="020F0502020204030204" pitchFamily="34" charset="0"/>
              </a:rPr>
              <a:t>rangaranga</a:t>
            </a:r>
            <a:r>
              <a:rPr lang="en-US" sz="2400" b="1" kern="0">
                <a:effectLst/>
                <a:latin typeface="+mj-lt"/>
                <a:ea typeface="Times New Roman" panose="02020603050405020304" pitchFamily="18" charset="0"/>
                <a:cs typeface="Calibri" panose="020F0502020204030204" pitchFamily="34" charset="0"/>
              </a:rPr>
              <a:t> </a:t>
            </a:r>
            <a:r>
              <a:rPr lang="en-US" sz="2400" b="1" kern="0" err="1">
                <a:effectLst/>
                <a:latin typeface="+mj-lt"/>
                <a:ea typeface="Times New Roman" panose="02020603050405020304" pitchFamily="18" charset="0"/>
                <a:cs typeface="Calibri" panose="020F0502020204030204" pitchFamily="34" charset="0"/>
              </a:rPr>
              <a:t>te</a:t>
            </a:r>
            <a:r>
              <a:rPr lang="en-US" sz="2400" b="1" kern="0">
                <a:effectLst/>
                <a:latin typeface="+mj-lt"/>
                <a:ea typeface="Times New Roman" panose="02020603050405020304" pitchFamily="18" charset="0"/>
                <a:cs typeface="Calibri" panose="020F0502020204030204" pitchFamily="34" charset="0"/>
              </a:rPr>
              <a:t> </a:t>
            </a:r>
            <a:r>
              <a:rPr lang="en-US" sz="2400" b="1" kern="0" err="1">
                <a:effectLst/>
                <a:latin typeface="+mj-lt"/>
                <a:ea typeface="Times New Roman" panose="02020603050405020304" pitchFamily="18" charset="0"/>
                <a:cs typeface="Calibri" panose="020F0502020204030204" pitchFamily="34" charset="0"/>
              </a:rPr>
              <a:t>aho</a:t>
            </a:r>
            <a:r>
              <a:rPr lang="en-US" sz="2400" b="1" kern="0">
                <a:effectLst/>
                <a:latin typeface="+mj-lt"/>
                <a:ea typeface="Times New Roman" panose="02020603050405020304" pitchFamily="18" charset="0"/>
                <a:cs typeface="Calibri" panose="020F0502020204030204" pitchFamily="34" charset="0"/>
              </a:rPr>
              <a:t> </a:t>
            </a:r>
            <a:r>
              <a:rPr lang="en-US" sz="2400" b="1" kern="0" err="1">
                <a:effectLst/>
                <a:latin typeface="+mj-lt"/>
                <a:ea typeface="Times New Roman" panose="02020603050405020304" pitchFamily="18" charset="0"/>
                <a:cs typeface="Calibri" panose="020F0502020204030204" pitchFamily="34" charset="0"/>
              </a:rPr>
              <a:t>tū</a:t>
            </a:r>
            <a:r>
              <a:rPr lang="en-US" sz="2400" b="1" kern="0">
                <a:effectLst/>
                <a:latin typeface="+mj-lt"/>
                <a:ea typeface="Times New Roman" panose="02020603050405020304" pitchFamily="18" charset="0"/>
                <a:cs typeface="Calibri" panose="020F0502020204030204" pitchFamily="34" charset="0"/>
              </a:rPr>
              <a:t>, </a:t>
            </a:r>
            <a:r>
              <a:rPr lang="en-US" sz="2400" b="1" kern="0" err="1">
                <a:effectLst/>
                <a:latin typeface="+mj-lt"/>
                <a:ea typeface="Times New Roman" panose="02020603050405020304" pitchFamily="18" charset="0"/>
                <a:cs typeface="Calibri" panose="020F0502020204030204" pitchFamily="34" charset="0"/>
              </a:rPr>
              <a:t>te</a:t>
            </a:r>
            <a:r>
              <a:rPr lang="en-US" sz="2400" b="1" kern="0">
                <a:effectLst/>
                <a:latin typeface="+mj-lt"/>
                <a:ea typeface="Times New Roman" panose="02020603050405020304" pitchFamily="18" charset="0"/>
                <a:cs typeface="Calibri" panose="020F0502020204030204" pitchFamily="34" charset="0"/>
              </a:rPr>
              <a:t> </a:t>
            </a:r>
            <a:r>
              <a:rPr lang="en-US" sz="2400" b="1" kern="0" err="1">
                <a:effectLst/>
                <a:latin typeface="+mj-lt"/>
                <a:ea typeface="Times New Roman" panose="02020603050405020304" pitchFamily="18" charset="0"/>
                <a:cs typeface="Calibri" panose="020F0502020204030204" pitchFamily="34" charset="0"/>
              </a:rPr>
              <a:t>aho</a:t>
            </a:r>
            <a:r>
              <a:rPr lang="en-US" sz="2400" b="1" kern="0">
                <a:effectLst/>
                <a:latin typeface="+mj-lt"/>
                <a:ea typeface="Times New Roman" panose="02020603050405020304" pitchFamily="18" charset="0"/>
                <a:cs typeface="Calibri" panose="020F0502020204030204" pitchFamily="34" charset="0"/>
              </a:rPr>
              <a:t> </a:t>
            </a:r>
            <a:r>
              <a:rPr lang="en-US" sz="2400" b="1" kern="0" err="1">
                <a:effectLst/>
                <a:latin typeface="+mj-lt"/>
                <a:ea typeface="Times New Roman" panose="02020603050405020304" pitchFamily="18" charset="0"/>
                <a:cs typeface="Calibri" panose="020F0502020204030204" pitchFamily="34" charset="0"/>
              </a:rPr>
              <a:t>pae</a:t>
            </a:r>
            <a:r>
              <a:rPr lang="en-US" sz="2400" b="1" kern="0">
                <a:effectLst/>
                <a:latin typeface="+mj-lt"/>
                <a:ea typeface="Times New Roman" panose="02020603050405020304" pitchFamily="18" charset="0"/>
                <a:cs typeface="Calibri" panose="020F0502020204030204" pitchFamily="34" charset="0"/>
              </a:rPr>
              <a:t>. | Weave the learning strands together.</a:t>
            </a:r>
            <a:endParaRPr lang="en-NZ">
              <a:latin typeface="+mj-lt"/>
            </a:endParaRPr>
          </a:p>
        </p:txBody>
      </p:sp>
      <p:sp>
        <p:nvSpPr>
          <p:cNvPr id="5" name="Rectangle 1">
            <a:extLst>
              <a:ext uri="{FF2B5EF4-FFF2-40B4-BE49-F238E27FC236}">
                <a16:creationId xmlns:a16="http://schemas.microsoft.com/office/drawing/2014/main" id="{76CCF9D0-9B4D-5D0A-0054-F6800D6C16E6}"/>
              </a:ext>
            </a:extLst>
          </p:cNvPr>
          <p:cNvSpPr>
            <a:spLocks noChangeArrowheads="1"/>
          </p:cNvSpPr>
          <p:nvPr/>
        </p:nvSpPr>
        <p:spPr bwMode="auto">
          <a:xfrm>
            <a:off x="384601" y="4242814"/>
            <a:ext cx="8137614" cy="1686955"/>
          </a:xfrm>
          <a:prstGeom prst="rect">
            <a:avLst/>
          </a:prstGeom>
          <a:no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180000" rIns="180000" bIns="1800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1200"/>
              </a:spcAft>
              <a:buClrTx/>
              <a:buSzTx/>
              <a:buFontTx/>
              <a:buNone/>
              <a:tabLst/>
            </a:pPr>
            <a:r>
              <a:rPr kumimoji="0" lang="en-US" altLang="en-US" sz="2000" b="1" i="0" u="none" strike="noStrike" cap="none" normalizeH="0" baseline="0">
                <a:ln>
                  <a:noFill/>
                </a:ln>
                <a:solidFill>
                  <a:schemeClr val="bg1"/>
                </a:solidFill>
                <a:effectLst/>
                <a:latin typeface="+mj-lt"/>
                <a:ea typeface="Calibri" panose="020F0502020204030204" pitchFamily="34" charset="0"/>
                <a:cs typeface="Calibri" panose="020F0502020204030204" pitchFamily="34" charset="0"/>
              </a:rPr>
              <a:t>Aim</a:t>
            </a:r>
            <a:r>
              <a:rPr kumimoji="0" lang="en-US" altLang="en-US" sz="2000" i="0" u="none" strike="noStrike" cap="none" normalizeH="0" baseline="0">
                <a:ln>
                  <a:noFill/>
                </a:ln>
                <a:solidFill>
                  <a:schemeClr val="bg1"/>
                </a:solidFill>
                <a:effectLst/>
                <a:latin typeface="+mj-lt"/>
                <a:ea typeface="Calibri" panose="020F0502020204030204" pitchFamily="34" charset="0"/>
                <a:cs typeface="Calibri" panose="020F0502020204030204" pitchFamily="34" charset="0"/>
              </a:rPr>
              <a:t>:</a:t>
            </a:r>
            <a:r>
              <a:rPr kumimoji="0" lang="en-US" altLang="en-US" sz="2000" i="0" u="none" strike="noStrike" cap="none" normalizeH="0" baseline="0">
                <a:ln>
                  <a:noFill/>
                </a:ln>
                <a:solidFill>
                  <a:schemeClr val="bg1"/>
                </a:solidFill>
                <a:effectLst/>
                <a:latin typeface="+mj-lt"/>
                <a:ea typeface="Times New Roman" panose="02020603050405020304" pitchFamily="18" charset="0"/>
                <a:cs typeface="Calibri" panose="020F0502020204030204" pitchFamily="34" charset="0"/>
              </a:rPr>
              <a:t> </a:t>
            </a:r>
            <a:r>
              <a:rPr kumimoji="0" lang="en-NZ" altLang="en-US" sz="2000" b="1" i="0" u="none" strike="noStrike" cap="none" normalizeH="0" baseline="0">
                <a:ln>
                  <a:noFill/>
                </a:ln>
                <a:solidFill>
                  <a:schemeClr val="bg1"/>
                </a:solidFill>
                <a:effectLst/>
                <a:latin typeface="+mj-lt"/>
                <a:ea typeface="Times New Roman" panose="02020603050405020304" pitchFamily="18" charset="0"/>
                <a:cs typeface="Calibri" panose="020F0502020204030204" pitchFamily="34" charset="0"/>
              </a:rPr>
              <a:t>Notice, recognise and respond </a:t>
            </a:r>
            <a:r>
              <a:rPr kumimoji="0" lang="en-NZ" altLang="en-US" sz="2000" b="0" i="0" u="none" strike="noStrike" cap="none" normalizeH="0" baseline="0">
                <a:ln>
                  <a:noFill/>
                </a:ln>
                <a:solidFill>
                  <a:schemeClr val="bg1"/>
                </a:solidFill>
                <a:effectLst/>
                <a:latin typeface="+mj-lt"/>
                <a:ea typeface="Times New Roman" panose="02020603050405020304" pitchFamily="18" charset="0"/>
                <a:cs typeface="Calibri" panose="020F0502020204030204" pitchFamily="34" charset="0"/>
              </a:rPr>
              <a:t>to the </a:t>
            </a:r>
            <a:r>
              <a:rPr kumimoji="0" lang="en-US" altLang="en-US" sz="2000" b="1" i="0" u="none" strike="noStrike" cap="none" normalizeH="0" baseline="0">
                <a:ln>
                  <a:noFill/>
                </a:ln>
                <a:solidFill>
                  <a:schemeClr val="bg1"/>
                </a:solidFill>
                <a:effectLst/>
                <a:latin typeface="+mj-lt"/>
                <a:ea typeface="Times New Roman" panose="02020603050405020304" pitchFamily="18" charset="0"/>
                <a:cs typeface="Calibri" panose="020F0502020204030204" pitchFamily="34" charset="0"/>
              </a:rPr>
              <a:t>English Years 0-6 and mathematics and statistics Years 0-8</a:t>
            </a:r>
            <a:r>
              <a:rPr kumimoji="0" lang="en-NZ" altLang="en-US" sz="2000" b="1" i="0" u="none" strike="noStrike" cap="none" normalizeH="0" baseline="0">
                <a:ln>
                  <a:noFill/>
                </a:ln>
                <a:solidFill>
                  <a:schemeClr val="bg1"/>
                </a:solidFill>
                <a:effectLst/>
                <a:latin typeface="+mj-lt"/>
                <a:ea typeface="Times New Roman" panose="02020603050405020304" pitchFamily="18" charset="0"/>
                <a:cs typeface="Calibri" panose="020F0502020204030204" pitchFamily="34" charset="0"/>
              </a:rPr>
              <a:t>&amp; Statistics learning area structure</a:t>
            </a:r>
            <a:endParaRPr lang="en-NZ" altLang="en-US" sz="1600">
              <a:solidFill>
                <a:schemeClr val="bg1"/>
              </a:solidFill>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ts val="1200"/>
              </a:spcAft>
              <a:buClrTx/>
              <a:buSzTx/>
              <a:buFontTx/>
              <a:buNone/>
              <a:tabLst/>
            </a:pPr>
            <a:endParaRPr kumimoji="0" lang="en-NZ" altLang="en-US" sz="1600" b="0" i="0" u="none" strike="noStrike" cap="none" normalizeH="0" baseline="0">
              <a:ln>
                <a:noFill/>
              </a:ln>
              <a:solidFill>
                <a:schemeClr val="bg1"/>
              </a:solidFill>
              <a:effectLst/>
              <a:latin typeface="+mj-lt"/>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6894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3E10AA-E0FD-9E67-D37C-14B3BDFFA0E8}"/>
              </a:ext>
            </a:extLst>
          </p:cNvPr>
          <p:cNvSpPr>
            <a:spLocks noGrp="1"/>
          </p:cNvSpPr>
          <p:nvPr>
            <p:ph type="sldNum" sz="quarter" idx="12"/>
          </p:nvPr>
        </p:nvSpPr>
        <p:spPr/>
        <p:txBody>
          <a:bodyPr/>
          <a:lstStyle/>
          <a:p>
            <a:fld id="{13468063-9C21-4834-88E3-ACB04C56D52D}" type="slidenum">
              <a:rPr lang="en-NZ" smtClean="0"/>
              <a:pPr/>
              <a:t>21</a:t>
            </a:fld>
            <a:endParaRPr lang="en-NZ"/>
          </a:p>
        </p:txBody>
      </p:sp>
      <p:sp>
        <p:nvSpPr>
          <p:cNvPr id="5" name="Freeform: Shape 4">
            <a:extLst>
              <a:ext uri="{FF2B5EF4-FFF2-40B4-BE49-F238E27FC236}">
                <a16:creationId xmlns:a16="http://schemas.microsoft.com/office/drawing/2014/main" id="{C7FA2F03-865D-7E02-6B12-5972990032BA}"/>
              </a:ext>
            </a:extLst>
          </p:cNvPr>
          <p:cNvSpPr/>
          <p:nvPr/>
        </p:nvSpPr>
        <p:spPr>
          <a:xfrm>
            <a:off x="367645" y="719667"/>
            <a:ext cx="5722071" cy="2724378"/>
          </a:xfrm>
          <a:custGeom>
            <a:avLst/>
            <a:gdLst>
              <a:gd name="connsiteX0" fmla="*/ 0 w 2694262"/>
              <a:gd name="connsiteY0" fmla="*/ 0 h 5108448"/>
              <a:gd name="connsiteX1" fmla="*/ 2245209 w 2694262"/>
              <a:gd name="connsiteY1" fmla="*/ 0 h 5108448"/>
              <a:gd name="connsiteX2" fmla="*/ 2694262 w 2694262"/>
              <a:gd name="connsiteY2" fmla="*/ 449053 h 5108448"/>
              <a:gd name="connsiteX3" fmla="*/ 2694262 w 2694262"/>
              <a:gd name="connsiteY3" fmla="*/ 5108448 h 5108448"/>
              <a:gd name="connsiteX4" fmla="*/ 0 w 2694262"/>
              <a:gd name="connsiteY4" fmla="*/ 5108448 h 5108448"/>
              <a:gd name="connsiteX5" fmla="*/ 0 w 2694262"/>
              <a:gd name="connsiteY5" fmla="*/ 0 h 510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4262" h="5108448">
                <a:moveTo>
                  <a:pt x="0" y="5108447"/>
                </a:moveTo>
                <a:lnTo>
                  <a:pt x="0" y="851426"/>
                </a:lnTo>
                <a:cubicBezTo>
                  <a:pt x="0" y="381197"/>
                  <a:pt x="106035" y="1"/>
                  <a:pt x="236836" y="1"/>
                </a:cubicBezTo>
                <a:lnTo>
                  <a:pt x="2694262" y="1"/>
                </a:lnTo>
                <a:lnTo>
                  <a:pt x="2694262" y="5108447"/>
                </a:lnTo>
                <a:lnTo>
                  <a:pt x="0" y="5108447"/>
                </a:lnTo>
                <a:close/>
              </a:path>
            </a:pathLst>
          </a:custGeom>
          <a:ln>
            <a:solidFill>
              <a:srgbClr val="EE450B"/>
            </a:solid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9569" tIns="99567" rIns="99568" bIns="773134" numCol="1" spcCol="1270" anchor="ctr" anchorCtr="0">
            <a:noAutofit/>
          </a:bodyPr>
          <a:lstStyle/>
          <a:p>
            <a:pPr marL="0" lvl="0" indent="0" algn="ctr" defTabSz="622300">
              <a:lnSpc>
                <a:spcPct val="90000"/>
              </a:lnSpc>
              <a:spcBef>
                <a:spcPct val="0"/>
              </a:spcBef>
              <a:spcAft>
                <a:spcPct val="35000"/>
              </a:spcAft>
              <a:buNone/>
            </a:pPr>
            <a:endParaRPr lang="en-NZ" sz="1400" kern="1200"/>
          </a:p>
        </p:txBody>
      </p:sp>
      <p:sp>
        <p:nvSpPr>
          <p:cNvPr id="6" name="Freeform: Shape 5">
            <a:extLst>
              <a:ext uri="{FF2B5EF4-FFF2-40B4-BE49-F238E27FC236}">
                <a16:creationId xmlns:a16="http://schemas.microsoft.com/office/drawing/2014/main" id="{59C1585F-2EBD-52CE-32A3-0F40644FCC8B}"/>
              </a:ext>
            </a:extLst>
          </p:cNvPr>
          <p:cNvSpPr/>
          <p:nvPr/>
        </p:nvSpPr>
        <p:spPr>
          <a:xfrm>
            <a:off x="6089716" y="734726"/>
            <a:ext cx="5708395" cy="2709319"/>
          </a:xfrm>
          <a:custGeom>
            <a:avLst/>
            <a:gdLst>
              <a:gd name="connsiteX0" fmla="*/ 0 w 5108448"/>
              <a:gd name="connsiteY0" fmla="*/ 0 h 2694262"/>
              <a:gd name="connsiteX1" fmla="*/ 4659395 w 5108448"/>
              <a:gd name="connsiteY1" fmla="*/ 0 h 2694262"/>
              <a:gd name="connsiteX2" fmla="*/ 5108448 w 5108448"/>
              <a:gd name="connsiteY2" fmla="*/ 449053 h 2694262"/>
              <a:gd name="connsiteX3" fmla="*/ 5108448 w 5108448"/>
              <a:gd name="connsiteY3" fmla="*/ 2694262 h 2694262"/>
              <a:gd name="connsiteX4" fmla="*/ 0 w 5108448"/>
              <a:gd name="connsiteY4" fmla="*/ 2694262 h 2694262"/>
              <a:gd name="connsiteX5" fmla="*/ 0 w 5108448"/>
              <a:gd name="connsiteY5" fmla="*/ 0 h 269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8448" h="2694262">
                <a:moveTo>
                  <a:pt x="0" y="0"/>
                </a:moveTo>
                <a:lnTo>
                  <a:pt x="4659395" y="0"/>
                </a:lnTo>
                <a:cubicBezTo>
                  <a:pt x="4907400" y="0"/>
                  <a:pt x="5108448" y="201048"/>
                  <a:pt x="5108448" y="449053"/>
                </a:cubicBezTo>
                <a:lnTo>
                  <a:pt x="5108448" y="2694262"/>
                </a:lnTo>
                <a:lnTo>
                  <a:pt x="0" y="2694262"/>
                </a:lnTo>
                <a:lnTo>
                  <a:pt x="0" y="0"/>
                </a:lnTo>
                <a:close/>
              </a:path>
            </a:pathLst>
          </a:custGeom>
          <a:ln>
            <a:solidFill>
              <a:srgbClr val="EE450B"/>
            </a:solid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5344" tIns="85344" rIns="85344" bIns="758910" numCol="1" spcCol="1270" anchor="ctr" anchorCtr="0">
            <a:noAutofit/>
          </a:bodyPr>
          <a:lstStyle/>
          <a:p>
            <a:pPr marL="0" lvl="0" indent="0" algn="ctr" defTabSz="533400">
              <a:lnSpc>
                <a:spcPct val="90000"/>
              </a:lnSpc>
              <a:spcBef>
                <a:spcPct val="0"/>
              </a:spcBef>
              <a:spcAft>
                <a:spcPct val="35000"/>
              </a:spcAft>
              <a:buNone/>
            </a:pPr>
            <a:endParaRPr lang="en-NZ" sz="1200" kern="1200"/>
          </a:p>
        </p:txBody>
      </p:sp>
      <p:sp>
        <p:nvSpPr>
          <p:cNvPr id="7" name="Freeform: Shape 6">
            <a:extLst>
              <a:ext uri="{FF2B5EF4-FFF2-40B4-BE49-F238E27FC236}">
                <a16:creationId xmlns:a16="http://schemas.microsoft.com/office/drawing/2014/main" id="{6D528306-D99F-523A-54A5-B66341C161E8}"/>
              </a:ext>
            </a:extLst>
          </p:cNvPr>
          <p:cNvSpPr/>
          <p:nvPr/>
        </p:nvSpPr>
        <p:spPr>
          <a:xfrm>
            <a:off x="367647" y="3444046"/>
            <a:ext cx="5722069" cy="2664144"/>
          </a:xfrm>
          <a:custGeom>
            <a:avLst/>
            <a:gdLst>
              <a:gd name="connsiteX0" fmla="*/ 0 w 5108448"/>
              <a:gd name="connsiteY0" fmla="*/ 0 h 2694262"/>
              <a:gd name="connsiteX1" fmla="*/ 4659395 w 5108448"/>
              <a:gd name="connsiteY1" fmla="*/ 0 h 2694262"/>
              <a:gd name="connsiteX2" fmla="*/ 5108448 w 5108448"/>
              <a:gd name="connsiteY2" fmla="*/ 449053 h 2694262"/>
              <a:gd name="connsiteX3" fmla="*/ 5108448 w 5108448"/>
              <a:gd name="connsiteY3" fmla="*/ 2694262 h 2694262"/>
              <a:gd name="connsiteX4" fmla="*/ 0 w 5108448"/>
              <a:gd name="connsiteY4" fmla="*/ 2694262 h 2694262"/>
              <a:gd name="connsiteX5" fmla="*/ 0 w 5108448"/>
              <a:gd name="connsiteY5" fmla="*/ 0 h 269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8448" h="2694262">
                <a:moveTo>
                  <a:pt x="5108448" y="2694262"/>
                </a:moveTo>
                <a:lnTo>
                  <a:pt x="449053" y="2694262"/>
                </a:lnTo>
                <a:cubicBezTo>
                  <a:pt x="201048" y="2694262"/>
                  <a:pt x="0" y="2493214"/>
                  <a:pt x="0" y="2245209"/>
                </a:cubicBezTo>
                <a:lnTo>
                  <a:pt x="0" y="0"/>
                </a:lnTo>
                <a:lnTo>
                  <a:pt x="5108448" y="0"/>
                </a:lnTo>
                <a:lnTo>
                  <a:pt x="5108448" y="2694262"/>
                </a:lnTo>
                <a:close/>
              </a:path>
            </a:pathLst>
          </a:custGeom>
          <a:ln>
            <a:solidFill>
              <a:srgbClr val="EE450B"/>
            </a:solid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3791" tIns="787359" rIns="113793" bIns="113792" numCol="1" spcCol="1270" anchor="ctr" anchorCtr="0">
            <a:noAutofit/>
          </a:bodyPr>
          <a:lstStyle/>
          <a:p>
            <a:pPr marL="0" lvl="0" indent="0" algn="ctr" defTabSz="711200">
              <a:lnSpc>
                <a:spcPct val="90000"/>
              </a:lnSpc>
              <a:spcBef>
                <a:spcPct val="0"/>
              </a:spcBef>
              <a:spcAft>
                <a:spcPct val="35000"/>
              </a:spcAft>
              <a:buNone/>
            </a:pPr>
            <a:endParaRPr lang="en-NZ" sz="1600" kern="1200"/>
          </a:p>
        </p:txBody>
      </p:sp>
      <p:sp>
        <p:nvSpPr>
          <p:cNvPr id="8" name="Freeform: Shape 7">
            <a:extLst>
              <a:ext uri="{FF2B5EF4-FFF2-40B4-BE49-F238E27FC236}">
                <a16:creationId xmlns:a16="http://schemas.microsoft.com/office/drawing/2014/main" id="{3D68199D-C2AE-BD27-216A-949E1322EF84}"/>
              </a:ext>
            </a:extLst>
          </p:cNvPr>
          <p:cNvSpPr/>
          <p:nvPr/>
        </p:nvSpPr>
        <p:spPr>
          <a:xfrm>
            <a:off x="6089716" y="3444046"/>
            <a:ext cx="5708394" cy="2664143"/>
          </a:xfrm>
          <a:custGeom>
            <a:avLst/>
            <a:gdLst>
              <a:gd name="connsiteX0" fmla="*/ 0 w 2694262"/>
              <a:gd name="connsiteY0" fmla="*/ 0 h 5108448"/>
              <a:gd name="connsiteX1" fmla="*/ 2245209 w 2694262"/>
              <a:gd name="connsiteY1" fmla="*/ 0 h 5108448"/>
              <a:gd name="connsiteX2" fmla="*/ 2694262 w 2694262"/>
              <a:gd name="connsiteY2" fmla="*/ 449053 h 5108448"/>
              <a:gd name="connsiteX3" fmla="*/ 2694262 w 2694262"/>
              <a:gd name="connsiteY3" fmla="*/ 5108448 h 5108448"/>
              <a:gd name="connsiteX4" fmla="*/ 0 w 2694262"/>
              <a:gd name="connsiteY4" fmla="*/ 5108448 h 5108448"/>
              <a:gd name="connsiteX5" fmla="*/ 0 w 2694262"/>
              <a:gd name="connsiteY5" fmla="*/ 0 h 510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4262" h="5108448">
                <a:moveTo>
                  <a:pt x="2694262" y="1"/>
                </a:moveTo>
                <a:lnTo>
                  <a:pt x="2694262" y="4257022"/>
                </a:lnTo>
                <a:cubicBezTo>
                  <a:pt x="2694262" y="4727251"/>
                  <a:pt x="2588227" y="5108447"/>
                  <a:pt x="2457426" y="5108447"/>
                </a:cubicBezTo>
                <a:lnTo>
                  <a:pt x="0" y="5108447"/>
                </a:lnTo>
                <a:lnTo>
                  <a:pt x="0" y="1"/>
                </a:lnTo>
                <a:lnTo>
                  <a:pt x="2694262" y="1"/>
                </a:lnTo>
                <a:close/>
              </a:path>
            </a:pathLst>
          </a:custGeom>
          <a:ln>
            <a:solidFill>
              <a:srgbClr val="EE450B"/>
            </a:solid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9568" tIns="773134" rIns="99568" bIns="99568" numCol="1" spcCol="1270" anchor="ctr" anchorCtr="0">
            <a:noAutofit/>
          </a:bodyPr>
          <a:lstStyle/>
          <a:p>
            <a:pPr marL="0" lvl="0" indent="0" algn="ctr" defTabSz="622300">
              <a:lnSpc>
                <a:spcPct val="90000"/>
              </a:lnSpc>
              <a:spcBef>
                <a:spcPct val="0"/>
              </a:spcBef>
              <a:spcAft>
                <a:spcPct val="35000"/>
              </a:spcAft>
              <a:buNone/>
            </a:pPr>
            <a:endParaRPr lang="en-NZ" sz="1400" kern="1200"/>
          </a:p>
        </p:txBody>
      </p:sp>
      <p:sp>
        <p:nvSpPr>
          <p:cNvPr id="9" name="Freeform: Shape 8">
            <a:extLst>
              <a:ext uri="{FF2B5EF4-FFF2-40B4-BE49-F238E27FC236}">
                <a16:creationId xmlns:a16="http://schemas.microsoft.com/office/drawing/2014/main" id="{47F73165-C342-E868-9A89-63D15E4F99E6}"/>
              </a:ext>
            </a:extLst>
          </p:cNvPr>
          <p:cNvSpPr/>
          <p:nvPr/>
        </p:nvSpPr>
        <p:spPr>
          <a:xfrm>
            <a:off x="3137810" y="460547"/>
            <a:ext cx="5903811" cy="578525"/>
          </a:xfrm>
          <a:custGeom>
            <a:avLst/>
            <a:gdLst>
              <a:gd name="connsiteX0" fmla="*/ 0 w 4120923"/>
              <a:gd name="connsiteY0" fmla="*/ 96423 h 578525"/>
              <a:gd name="connsiteX1" fmla="*/ 96423 w 4120923"/>
              <a:gd name="connsiteY1" fmla="*/ 0 h 578525"/>
              <a:gd name="connsiteX2" fmla="*/ 4024500 w 4120923"/>
              <a:gd name="connsiteY2" fmla="*/ 0 h 578525"/>
              <a:gd name="connsiteX3" fmla="*/ 4120923 w 4120923"/>
              <a:gd name="connsiteY3" fmla="*/ 96423 h 578525"/>
              <a:gd name="connsiteX4" fmla="*/ 4120923 w 4120923"/>
              <a:gd name="connsiteY4" fmla="*/ 482102 h 578525"/>
              <a:gd name="connsiteX5" fmla="*/ 4024500 w 4120923"/>
              <a:gd name="connsiteY5" fmla="*/ 578525 h 578525"/>
              <a:gd name="connsiteX6" fmla="*/ 96423 w 4120923"/>
              <a:gd name="connsiteY6" fmla="*/ 578525 h 578525"/>
              <a:gd name="connsiteX7" fmla="*/ 0 w 4120923"/>
              <a:gd name="connsiteY7" fmla="*/ 482102 h 578525"/>
              <a:gd name="connsiteX8" fmla="*/ 0 w 4120923"/>
              <a:gd name="connsiteY8" fmla="*/ 96423 h 5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0923" h="578525">
                <a:moveTo>
                  <a:pt x="0" y="96423"/>
                </a:moveTo>
                <a:cubicBezTo>
                  <a:pt x="0" y="43170"/>
                  <a:pt x="43170" y="0"/>
                  <a:pt x="96423" y="0"/>
                </a:cubicBezTo>
                <a:lnTo>
                  <a:pt x="4024500" y="0"/>
                </a:lnTo>
                <a:cubicBezTo>
                  <a:pt x="4077753" y="0"/>
                  <a:pt x="4120923" y="43170"/>
                  <a:pt x="4120923" y="96423"/>
                </a:cubicBezTo>
                <a:lnTo>
                  <a:pt x="4120923" y="482102"/>
                </a:lnTo>
                <a:cubicBezTo>
                  <a:pt x="4120923" y="535355"/>
                  <a:pt x="4077753" y="578525"/>
                  <a:pt x="4024500" y="578525"/>
                </a:cubicBezTo>
                <a:lnTo>
                  <a:pt x="96423" y="578525"/>
                </a:lnTo>
                <a:cubicBezTo>
                  <a:pt x="43170" y="578525"/>
                  <a:pt x="0" y="535355"/>
                  <a:pt x="0" y="482102"/>
                </a:cubicBezTo>
                <a:lnTo>
                  <a:pt x="0" y="96423"/>
                </a:lnTo>
                <a:close/>
              </a:path>
            </a:pathLst>
          </a:custGeom>
          <a:solidFill>
            <a:srgbClr val="6E222E"/>
          </a:solidFill>
          <a:ln>
            <a:noFill/>
          </a:ln>
        </p:spPr>
        <p:style>
          <a:lnRef idx="2">
            <a:schemeClr val="lt1">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spcFirstLastPara="0" vert="horz" wrap="square" lIns="85391" tIns="85391" rIns="85391" bIns="85391" numCol="1" spcCol="1270" anchor="ctr" anchorCtr="0">
            <a:noAutofit/>
          </a:bodyPr>
          <a:lstStyle/>
          <a:p>
            <a:pPr marL="0" lvl="0" indent="0" algn="ctr" defTabSz="666750">
              <a:lnSpc>
                <a:spcPct val="90000"/>
              </a:lnSpc>
              <a:spcBef>
                <a:spcPct val="0"/>
              </a:spcBef>
              <a:spcAft>
                <a:spcPct val="35000"/>
              </a:spcAft>
              <a:buNone/>
            </a:pPr>
            <a:r>
              <a:rPr lang="en-NZ" sz="1600" kern="1200">
                <a:solidFill>
                  <a:schemeClr val="bg1"/>
                </a:solidFill>
              </a:rPr>
              <a:t>KWHL – </a:t>
            </a:r>
            <a:r>
              <a:rPr lang="en-US" sz="1600" kern="1200">
                <a:solidFill>
                  <a:schemeClr val="bg1"/>
                </a:solidFill>
              </a:rPr>
              <a:t>English Years 0-6 and mathematics and statistics Years 0-8 </a:t>
            </a:r>
            <a:r>
              <a:rPr lang="en-NZ" sz="1600" kern="1200">
                <a:solidFill>
                  <a:schemeClr val="bg1"/>
                </a:solidFill>
              </a:rPr>
              <a:t>and statistics learning areas </a:t>
            </a:r>
          </a:p>
        </p:txBody>
      </p:sp>
      <p:sp>
        <p:nvSpPr>
          <p:cNvPr id="11" name="TextBox 10">
            <a:extLst>
              <a:ext uri="{FF2B5EF4-FFF2-40B4-BE49-F238E27FC236}">
                <a16:creationId xmlns:a16="http://schemas.microsoft.com/office/drawing/2014/main" id="{BC37BFA2-CE65-25A1-A3FC-479E14E21993}"/>
              </a:ext>
            </a:extLst>
          </p:cNvPr>
          <p:cNvSpPr txBox="1"/>
          <p:nvPr/>
        </p:nvSpPr>
        <p:spPr>
          <a:xfrm>
            <a:off x="6937182" y="2081856"/>
            <a:ext cx="4013461" cy="313932"/>
          </a:xfrm>
          <a:prstGeom prst="rect">
            <a:avLst/>
          </a:prstGeom>
          <a:noFill/>
        </p:spPr>
        <p:txBody>
          <a:bodyPr wrap="square">
            <a:spAutoFit/>
          </a:bodyPr>
          <a:lstStyle/>
          <a:p>
            <a:pPr marL="0" lvl="0" indent="0" algn="ctr" defTabSz="533400">
              <a:lnSpc>
                <a:spcPct val="90000"/>
              </a:lnSpc>
              <a:spcBef>
                <a:spcPct val="0"/>
              </a:spcBef>
              <a:spcAft>
                <a:spcPct val="35000"/>
              </a:spcAft>
              <a:buNone/>
            </a:pPr>
            <a:r>
              <a:rPr lang="en-NZ" sz="1600" kern="1200"/>
              <a:t>What I want to find out more about </a:t>
            </a:r>
          </a:p>
        </p:txBody>
      </p:sp>
      <p:sp>
        <p:nvSpPr>
          <p:cNvPr id="12" name="TextBox 11">
            <a:extLst>
              <a:ext uri="{FF2B5EF4-FFF2-40B4-BE49-F238E27FC236}">
                <a16:creationId xmlns:a16="http://schemas.microsoft.com/office/drawing/2014/main" id="{B2FD26C3-E78F-6FC5-9CC6-4E9AAC768226}"/>
              </a:ext>
            </a:extLst>
          </p:cNvPr>
          <p:cNvSpPr txBox="1"/>
          <p:nvPr/>
        </p:nvSpPr>
        <p:spPr>
          <a:xfrm>
            <a:off x="1233965" y="2081856"/>
            <a:ext cx="4013461" cy="313932"/>
          </a:xfrm>
          <a:prstGeom prst="rect">
            <a:avLst/>
          </a:prstGeom>
          <a:noFill/>
        </p:spPr>
        <p:txBody>
          <a:bodyPr wrap="square">
            <a:spAutoFit/>
          </a:bodyPr>
          <a:lstStyle/>
          <a:p>
            <a:pPr marL="0" lvl="0" indent="0" algn="ctr" defTabSz="533400">
              <a:lnSpc>
                <a:spcPct val="90000"/>
              </a:lnSpc>
              <a:spcBef>
                <a:spcPct val="0"/>
              </a:spcBef>
              <a:spcAft>
                <a:spcPct val="35000"/>
              </a:spcAft>
              <a:buNone/>
            </a:pPr>
            <a:r>
              <a:rPr lang="en-US" sz="1600" kern="1200"/>
              <a:t>What I already know/do</a:t>
            </a:r>
          </a:p>
        </p:txBody>
      </p:sp>
      <p:sp>
        <p:nvSpPr>
          <p:cNvPr id="13" name="TextBox 12">
            <a:extLst>
              <a:ext uri="{FF2B5EF4-FFF2-40B4-BE49-F238E27FC236}">
                <a16:creationId xmlns:a16="http://schemas.microsoft.com/office/drawing/2014/main" id="{5D65E1B2-8B67-7DEF-CEBD-31709A77613B}"/>
              </a:ext>
            </a:extLst>
          </p:cNvPr>
          <p:cNvSpPr txBox="1"/>
          <p:nvPr/>
        </p:nvSpPr>
        <p:spPr>
          <a:xfrm>
            <a:off x="1233965" y="4596501"/>
            <a:ext cx="4013461" cy="313932"/>
          </a:xfrm>
          <a:prstGeom prst="rect">
            <a:avLst/>
          </a:prstGeom>
          <a:noFill/>
        </p:spPr>
        <p:txBody>
          <a:bodyPr wrap="square">
            <a:spAutoFit/>
          </a:bodyPr>
          <a:lstStyle/>
          <a:p>
            <a:pPr marL="0" lvl="0" indent="0" algn="ctr" defTabSz="533400">
              <a:lnSpc>
                <a:spcPct val="90000"/>
              </a:lnSpc>
              <a:spcBef>
                <a:spcPct val="0"/>
              </a:spcBef>
              <a:spcAft>
                <a:spcPct val="35000"/>
              </a:spcAft>
              <a:buNone/>
            </a:pPr>
            <a:r>
              <a:rPr lang="en-US" sz="1600" kern="1200"/>
              <a:t>How can I find out </a:t>
            </a:r>
          </a:p>
        </p:txBody>
      </p:sp>
      <p:sp>
        <p:nvSpPr>
          <p:cNvPr id="14" name="TextBox 13">
            <a:extLst>
              <a:ext uri="{FF2B5EF4-FFF2-40B4-BE49-F238E27FC236}">
                <a16:creationId xmlns:a16="http://schemas.microsoft.com/office/drawing/2014/main" id="{4ADF8A9F-0642-B5EA-001F-90D56ACEBA06}"/>
              </a:ext>
            </a:extLst>
          </p:cNvPr>
          <p:cNvSpPr txBox="1"/>
          <p:nvPr/>
        </p:nvSpPr>
        <p:spPr>
          <a:xfrm>
            <a:off x="6908901" y="4596501"/>
            <a:ext cx="4013461" cy="313932"/>
          </a:xfrm>
          <a:prstGeom prst="rect">
            <a:avLst/>
          </a:prstGeom>
          <a:noFill/>
        </p:spPr>
        <p:txBody>
          <a:bodyPr wrap="square">
            <a:spAutoFit/>
          </a:bodyPr>
          <a:lstStyle/>
          <a:p>
            <a:pPr marL="0" lvl="0" indent="0" algn="ctr" defTabSz="533400">
              <a:lnSpc>
                <a:spcPct val="90000"/>
              </a:lnSpc>
              <a:spcBef>
                <a:spcPct val="0"/>
              </a:spcBef>
              <a:spcAft>
                <a:spcPct val="35000"/>
              </a:spcAft>
              <a:buNone/>
            </a:pPr>
            <a:r>
              <a:rPr lang="en-NZ" sz="1600" kern="1200"/>
              <a:t>What I learned </a:t>
            </a:r>
          </a:p>
        </p:txBody>
      </p:sp>
    </p:spTree>
    <p:extLst>
      <p:ext uri="{BB962C8B-B14F-4D97-AF65-F5344CB8AC3E}">
        <p14:creationId xmlns:p14="http://schemas.microsoft.com/office/powerpoint/2010/main" val="2643004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372D3A-019E-0224-8630-D86D32E3773C}"/>
              </a:ext>
            </a:extLst>
          </p:cNvPr>
          <p:cNvSpPr>
            <a:spLocks noGrp="1"/>
          </p:cNvSpPr>
          <p:nvPr>
            <p:ph type="title"/>
          </p:nvPr>
        </p:nvSpPr>
        <p:spPr>
          <a:xfrm>
            <a:off x="338328" y="395926"/>
            <a:ext cx="10067543" cy="640688"/>
          </a:xfrm>
        </p:spPr>
        <p:txBody>
          <a:bodyPr/>
          <a:lstStyle/>
          <a:p>
            <a:r>
              <a:rPr lang="en-NZ"/>
              <a:t>The Progression Model</a:t>
            </a:r>
          </a:p>
        </p:txBody>
      </p:sp>
      <p:sp>
        <p:nvSpPr>
          <p:cNvPr id="7" name="Rectangle 6">
            <a:extLst>
              <a:ext uri="{FF2B5EF4-FFF2-40B4-BE49-F238E27FC236}">
                <a16:creationId xmlns:a16="http://schemas.microsoft.com/office/drawing/2014/main" id="{1504ECC5-04B8-779B-6303-B4657D192956}"/>
              </a:ext>
            </a:extLst>
          </p:cNvPr>
          <p:cNvSpPr/>
          <p:nvPr/>
        </p:nvSpPr>
        <p:spPr>
          <a:xfrm>
            <a:off x="304672" y="2383747"/>
            <a:ext cx="11500744" cy="327110"/>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200"/>
              <a:t>Purpose statement</a:t>
            </a:r>
          </a:p>
        </p:txBody>
      </p:sp>
      <p:sp>
        <p:nvSpPr>
          <p:cNvPr id="9" name="Rectangle 8">
            <a:extLst>
              <a:ext uri="{FF2B5EF4-FFF2-40B4-BE49-F238E27FC236}">
                <a16:creationId xmlns:a16="http://schemas.microsoft.com/office/drawing/2014/main" id="{DAD93468-4E23-C981-1095-9A832B52BB1E}"/>
              </a:ext>
            </a:extLst>
          </p:cNvPr>
          <p:cNvSpPr/>
          <p:nvPr/>
        </p:nvSpPr>
        <p:spPr>
          <a:xfrm>
            <a:off x="304672" y="2799116"/>
            <a:ext cx="11500744" cy="32711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200">
                <a:solidFill>
                  <a:schemeClr val="tx1"/>
                </a:solidFill>
              </a:rPr>
              <a:t> UKD overview</a:t>
            </a:r>
          </a:p>
        </p:txBody>
      </p:sp>
      <p:sp>
        <p:nvSpPr>
          <p:cNvPr id="11" name="Rectangle 10">
            <a:extLst>
              <a:ext uri="{FF2B5EF4-FFF2-40B4-BE49-F238E27FC236}">
                <a16:creationId xmlns:a16="http://schemas.microsoft.com/office/drawing/2014/main" id="{240E2B34-DB19-344D-17A0-C26E4385495F}"/>
              </a:ext>
            </a:extLst>
          </p:cNvPr>
          <p:cNvSpPr/>
          <p:nvPr/>
        </p:nvSpPr>
        <p:spPr>
          <a:xfrm>
            <a:off x="298563" y="3312607"/>
            <a:ext cx="2222072" cy="72303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200" b="1">
                <a:solidFill>
                  <a:schemeClr val="tx1"/>
                </a:solidFill>
              </a:rPr>
              <a:t>Phase 1 (years 0-3)</a:t>
            </a:r>
          </a:p>
          <a:p>
            <a:pPr algn="ctr"/>
            <a:r>
              <a:rPr lang="en-NZ" sz="1200" b="1">
                <a:solidFill>
                  <a:schemeClr val="tx1"/>
                </a:solidFill>
              </a:rPr>
              <a:t>progress outcome - UKD </a:t>
            </a:r>
          </a:p>
          <a:p>
            <a:pPr algn="ctr"/>
            <a:r>
              <a:rPr lang="en-NZ" sz="1200" b="1">
                <a:solidFill>
                  <a:schemeClr val="tx1"/>
                </a:solidFill>
              </a:rPr>
              <a:t>critical focus </a:t>
            </a:r>
          </a:p>
        </p:txBody>
      </p:sp>
      <p:sp>
        <p:nvSpPr>
          <p:cNvPr id="20" name="Rectangle 19">
            <a:extLst>
              <a:ext uri="{FF2B5EF4-FFF2-40B4-BE49-F238E27FC236}">
                <a16:creationId xmlns:a16="http://schemas.microsoft.com/office/drawing/2014/main" id="{D9F01C8E-05EC-E306-531D-5978808408AF}"/>
              </a:ext>
            </a:extLst>
          </p:cNvPr>
          <p:cNvSpPr/>
          <p:nvPr/>
        </p:nvSpPr>
        <p:spPr>
          <a:xfrm>
            <a:off x="309422" y="4033321"/>
            <a:ext cx="1043150" cy="72303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NZ" sz="1200"/>
              <a:t>Teaching sequence</a:t>
            </a:r>
          </a:p>
          <a:p>
            <a:pPr algn="ctr"/>
            <a:endParaRPr lang="en-NZ" sz="1200"/>
          </a:p>
        </p:txBody>
      </p:sp>
      <p:sp>
        <p:nvSpPr>
          <p:cNvPr id="21" name="Rectangle 20">
            <a:extLst>
              <a:ext uri="{FF2B5EF4-FFF2-40B4-BE49-F238E27FC236}">
                <a16:creationId xmlns:a16="http://schemas.microsoft.com/office/drawing/2014/main" id="{4063FBA5-D8E3-D6E1-C728-56CC35164D74}"/>
              </a:ext>
            </a:extLst>
          </p:cNvPr>
          <p:cNvSpPr/>
          <p:nvPr/>
        </p:nvSpPr>
        <p:spPr>
          <a:xfrm>
            <a:off x="1343529" y="4033322"/>
            <a:ext cx="1185688" cy="72303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NZ" sz="1100"/>
              <a:t>Teaching considerations</a:t>
            </a:r>
          </a:p>
          <a:p>
            <a:pPr algn="ctr"/>
            <a:endParaRPr lang="en-NZ" sz="1100"/>
          </a:p>
        </p:txBody>
      </p:sp>
      <p:sp>
        <p:nvSpPr>
          <p:cNvPr id="23" name="Rectangle 22">
            <a:extLst>
              <a:ext uri="{FF2B5EF4-FFF2-40B4-BE49-F238E27FC236}">
                <a16:creationId xmlns:a16="http://schemas.microsoft.com/office/drawing/2014/main" id="{0171DA7C-DCDD-8E96-767E-159B9D8DFA10}"/>
              </a:ext>
            </a:extLst>
          </p:cNvPr>
          <p:cNvSpPr/>
          <p:nvPr/>
        </p:nvSpPr>
        <p:spPr>
          <a:xfrm>
            <a:off x="304674" y="1725125"/>
            <a:ext cx="11500742" cy="59685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b="1">
                <a:solidFill>
                  <a:schemeClr val="tx1"/>
                </a:solidFill>
              </a:rPr>
              <a:t>Learning Area</a:t>
            </a:r>
          </a:p>
        </p:txBody>
      </p:sp>
      <p:sp>
        <p:nvSpPr>
          <p:cNvPr id="24" name="Rectangle 23">
            <a:extLst>
              <a:ext uri="{FF2B5EF4-FFF2-40B4-BE49-F238E27FC236}">
                <a16:creationId xmlns:a16="http://schemas.microsoft.com/office/drawing/2014/main" id="{6542A4EF-BFDC-E8F3-2893-1EA69C858DF8}"/>
              </a:ext>
            </a:extLst>
          </p:cNvPr>
          <p:cNvSpPr/>
          <p:nvPr/>
        </p:nvSpPr>
        <p:spPr>
          <a:xfrm>
            <a:off x="2645443" y="3310286"/>
            <a:ext cx="2202632" cy="72303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200" b="1">
                <a:solidFill>
                  <a:schemeClr val="tx1"/>
                </a:solidFill>
              </a:rPr>
              <a:t>Phase 2 (years 4-6)</a:t>
            </a:r>
          </a:p>
          <a:p>
            <a:pPr algn="ctr"/>
            <a:r>
              <a:rPr lang="en-NZ" sz="1200" b="1">
                <a:solidFill>
                  <a:schemeClr val="tx1"/>
                </a:solidFill>
              </a:rPr>
              <a:t>progress outcome - UKD</a:t>
            </a:r>
          </a:p>
          <a:p>
            <a:pPr algn="ctr"/>
            <a:r>
              <a:rPr lang="en-NZ" sz="1200" b="1">
                <a:solidFill>
                  <a:schemeClr val="tx1"/>
                </a:solidFill>
              </a:rPr>
              <a:t>critical focus</a:t>
            </a:r>
          </a:p>
        </p:txBody>
      </p:sp>
      <p:sp>
        <p:nvSpPr>
          <p:cNvPr id="28" name="Rectangle 27">
            <a:extLst>
              <a:ext uri="{FF2B5EF4-FFF2-40B4-BE49-F238E27FC236}">
                <a16:creationId xmlns:a16="http://schemas.microsoft.com/office/drawing/2014/main" id="{D6FD6695-722C-D9CE-B760-36806EC0B405}"/>
              </a:ext>
            </a:extLst>
          </p:cNvPr>
          <p:cNvSpPr/>
          <p:nvPr/>
        </p:nvSpPr>
        <p:spPr>
          <a:xfrm>
            <a:off x="4968511" y="3306308"/>
            <a:ext cx="2173065" cy="72303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200" b="1">
                <a:solidFill>
                  <a:schemeClr val="tx1"/>
                </a:solidFill>
              </a:rPr>
              <a:t>Phase 3 (years 7-8)</a:t>
            </a:r>
          </a:p>
          <a:p>
            <a:pPr algn="ctr"/>
            <a:r>
              <a:rPr lang="en-NZ" sz="1200" b="1">
                <a:solidFill>
                  <a:schemeClr val="tx1"/>
                </a:solidFill>
              </a:rPr>
              <a:t>progress outcome - UKD </a:t>
            </a:r>
          </a:p>
          <a:p>
            <a:pPr algn="ctr"/>
            <a:r>
              <a:rPr lang="en-NZ" sz="1200" b="1">
                <a:solidFill>
                  <a:schemeClr val="tx1"/>
                </a:solidFill>
              </a:rPr>
              <a:t>critical focus</a:t>
            </a:r>
          </a:p>
        </p:txBody>
      </p:sp>
      <p:sp>
        <p:nvSpPr>
          <p:cNvPr id="29" name="Rectangle 28">
            <a:extLst>
              <a:ext uri="{FF2B5EF4-FFF2-40B4-BE49-F238E27FC236}">
                <a16:creationId xmlns:a16="http://schemas.microsoft.com/office/drawing/2014/main" id="{F1C9BCFD-E779-34B6-E835-37A00695D2AF}"/>
              </a:ext>
            </a:extLst>
          </p:cNvPr>
          <p:cNvSpPr/>
          <p:nvPr/>
        </p:nvSpPr>
        <p:spPr>
          <a:xfrm>
            <a:off x="7304983" y="3306308"/>
            <a:ext cx="2173065" cy="72303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200" b="1">
                <a:solidFill>
                  <a:schemeClr val="tx1"/>
                </a:solidFill>
              </a:rPr>
              <a:t>Phase 4 (years 9-10)</a:t>
            </a:r>
          </a:p>
          <a:p>
            <a:pPr algn="ctr"/>
            <a:r>
              <a:rPr lang="en-NZ" sz="1200" b="1">
                <a:solidFill>
                  <a:schemeClr val="tx1"/>
                </a:solidFill>
              </a:rPr>
              <a:t>progress outcome - UKD</a:t>
            </a:r>
          </a:p>
          <a:p>
            <a:pPr algn="ctr"/>
            <a:r>
              <a:rPr lang="en-NZ" sz="1200" b="1">
                <a:solidFill>
                  <a:schemeClr val="tx1"/>
                </a:solidFill>
              </a:rPr>
              <a:t> critical focus</a:t>
            </a:r>
          </a:p>
        </p:txBody>
      </p:sp>
      <p:sp>
        <p:nvSpPr>
          <p:cNvPr id="30" name="Rectangle 29">
            <a:extLst>
              <a:ext uri="{FF2B5EF4-FFF2-40B4-BE49-F238E27FC236}">
                <a16:creationId xmlns:a16="http://schemas.microsoft.com/office/drawing/2014/main" id="{A435E4C7-248B-FC3B-BEAC-8DD088584970}"/>
              </a:ext>
            </a:extLst>
          </p:cNvPr>
          <p:cNvSpPr/>
          <p:nvPr/>
        </p:nvSpPr>
        <p:spPr>
          <a:xfrm>
            <a:off x="9596958" y="3306308"/>
            <a:ext cx="2173065" cy="72303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200" b="1">
                <a:solidFill>
                  <a:schemeClr val="tx1"/>
                </a:solidFill>
              </a:rPr>
              <a:t>Phase 5 (years 11-13)</a:t>
            </a:r>
          </a:p>
          <a:p>
            <a:pPr algn="ctr"/>
            <a:r>
              <a:rPr lang="en-NZ" sz="1200" b="1">
                <a:solidFill>
                  <a:schemeClr val="tx1"/>
                </a:solidFill>
              </a:rPr>
              <a:t>progress outcome - UKD</a:t>
            </a:r>
          </a:p>
          <a:p>
            <a:pPr algn="ctr"/>
            <a:r>
              <a:rPr lang="en-NZ" sz="1200" b="1">
                <a:solidFill>
                  <a:schemeClr val="tx1"/>
                </a:solidFill>
              </a:rPr>
              <a:t> critical focus </a:t>
            </a:r>
          </a:p>
        </p:txBody>
      </p:sp>
      <p:sp>
        <p:nvSpPr>
          <p:cNvPr id="15" name="Rectangle 14">
            <a:extLst>
              <a:ext uri="{FF2B5EF4-FFF2-40B4-BE49-F238E27FC236}">
                <a16:creationId xmlns:a16="http://schemas.microsoft.com/office/drawing/2014/main" id="{6348E274-AFE0-456D-39A7-825422B853B5}"/>
              </a:ext>
            </a:extLst>
          </p:cNvPr>
          <p:cNvSpPr/>
          <p:nvPr/>
        </p:nvSpPr>
        <p:spPr>
          <a:xfrm>
            <a:off x="2611169" y="4055013"/>
            <a:ext cx="1106685" cy="72303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NZ" sz="1200"/>
              <a:t>Teaching sequence</a:t>
            </a:r>
          </a:p>
          <a:p>
            <a:pPr algn="ctr"/>
            <a:endParaRPr lang="en-NZ" sz="1200"/>
          </a:p>
        </p:txBody>
      </p:sp>
      <p:sp>
        <p:nvSpPr>
          <p:cNvPr id="16" name="Rectangle 15">
            <a:extLst>
              <a:ext uri="{FF2B5EF4-FFF2-40B4-BE49-F238E27FC236}">
                <a16:creationId xmlns:a16="http://schemas.microsoft.com/office/drawing/2014/main" id="{2D52EF02-1DC9-02B4-4924-24906F3ACCEC}"/>
              </a:ext>
            </a:extLst>
          </p:cNvPr>
          <p:cNvSpPr/>
          <p:nvPr/>
        </p:nvSpPr>
        <p:spPr>
          <a:xfrm>
            <a:off x="3703582" y="4055013"/>
            <a:ext cx="1106686" cy="72303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NZ" sz="1100"/>
              <a:t>Teaching considerations</a:t>
            </a:r>
          </a:p>
          <a:p>
            <a:pPr algn="ctr"/>
            <a:endParaRPr lang="en-NZ" sz="1100"/>
          </a:p>
        </p:txBody>
      </p:sp>
      <p:sp>
        <p:nvSpPr>
          <p:cNvPr id="18" name="Rectangle 17">
            <a:extLst>
              <a:ext uri="{FF2B5EF4-FFF2-40B4-BE49-F238E27FC236}">
                <a16:creationId xmlns:a16="http://schemas.microsoft.com/office/drawing/2014/main" id="{E4A08C67-7F1E-2B46-B689-310207C04F46}"/>
              </a:ext>
            </a:extLst>
          </p:cNvPr>
          <p:cNvSpPr/>
          <p:nvPr/>
        </p:nvSpPr>
        <p:spPr>
          <a:xfrm>
            <a:off x="4962454" y="4033321"/>
            <a:ext cx="1106685" cy="72303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NZ" sz="1200"/>
              <a:t>Teaching sequence</a:t>
            </a:r>
          </a:p>
          <a:p>
            <a:pPr algn="ctr"/>
            <a:endParaRPr lang="en-NZ" sz="1200"/>
          </a:p>
        </p:txBody>
      </p:sp>
      <p:sp>
        <p:nvSpPr>
          <p:cNvPr id="19" name="Rectangle 18">
            <a:extLst>
              <a:ext uri="{FF2B5EF4-FFF2-40B4-BE49-F238E27FC236}">
                <a16:creationId xmlns:a16="http://schemas.microsoft.com/office/drawing/2014/main" id="{3F87CB91-32EC-C270-E3E3-8EACD6B2740E}"/>
              </a:ext>
            </a:extLst>
          </p:cNvPr>
          <p:cNvSpPr/>
          <p:nvPr/>
        </p:nvSpPr>
        <p:spPr>
          <a:xfrm>
            <a:off x="6054869" y="4040864"/>
            <a:ext cx="1086708" cy="72303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NZ" sz="1100"/>
              <a:t>Teaching considerations</a:t>
            </a:r>
          </a:p>
          <a:p>
            <a:pPr algn="ctr"/>
            <a:endParaRPr lang="en-NZ" sz="1100"/>
          </a:p>
        </p:txBody>
      </p:sp>
      <p:sp>
        <p:nvSpPr>
          <p:cNvPr id="31" name="Rectangle 30">
            <a:extLst>
              <a:ext uri="{FF2B5EF4-FFF2-40B4-BE49-F238E27FC236}">
                <a16:creationId xmlns:a16="http://schemas.microsoft.com/office/drawing/2014/main" id="{CE262156-2E4E-1F0D-3168-9454102D5E8C}"/>
              </a:ext>
            </a:extLst>
          </p:cNvPr>
          <p:cNvSpPr/>
          <p:nvPr/>
        </p:nvSpPr>
        <p:spPr>
          <a:xfrm>
            <a:off x="7313739" y="4033321"/>
            <a:ext cx="1069882" cy="72303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NZ" sz="1200"/>
              <a:t>Teaching sequence</a:t>
            </a:r>
          </a:p>
          <a:p>
            <a:pPr algn="ctr"/>
            <a:endParaRPr lang="en-NZ" sz="1200"/>
          </a:p>
        </p:txBody>
      </p:sp>
      <p:sp>
        <p:nvSpPr>
          <p:cNvPr id="32" name="Rectangle 31">
            <a:extLst>
              <a:ext uri="{FF2B5EF4-FFF2-40B4-BE49-F238E27FC236}">
                <a16:creationId xmlns:a16="http://schemas.microsoft.com/office/drawing/2014/main" id="{F7303508-391B-1138-C00F-EBC3F9000337}"/>
              </a:ext>
            </a:extLst>
          </p:cNvPr>
          <p:cNvSpPr/>
          <p:nvPr/>
        </p:nvSpPr>
        <p:spPr>
          <a:xfrm>
            <a:off x="8383622" y="4040864"/>
            <a:ext cx="1094426" cy="72303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NZ" sz="1100"/>
              <a:t>Teaching considerations</a:t>
            </a:r>
          </a:p>
          <a:p>
            <a:pPr algn="ctr"/>
            <a:endParaRPr lang="en-NZ" sz="1100"/>
          </a:p>
        </p:txBody>
      </p:sp>
      <p:sp>
        <p:nvSpPr>
          <p:cNvPr id="34" name="Rectangle 33">
            <a:extLst>
              <a:ext uri="{FF2B5EF4-FFF2-40B4-BE49-F238E27FC236}">
                <a16:creationId xmlns:a16="http://schemas.microsoft.com/office/drawing/2014/main" id="{0C0656D4-BA2D-F52C-6DCC-A9E277B221D3}"/>
              </a:ext>
            </a:extLst>
          </p:cNvPr>
          <p:cNvSpPr/>
          <p:nvPr/>
        </p:nvSpPr>
        <p:spPr>
          <a:xfrm>
            <a:off x="9640341" y="4029343"/>
            <a:ext cx="1043150" cy="72303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NZ" sz="1200"/>
              <a:t>Teaching sequence</a:t>
            </a:r>
          </a:p>
          <a:p>
            <a:pPr algn="ctr"/>
            <a:endParaRPr lang="en-NZ" sz="1200"/>
          </a:p>
        </p:txBody>
      </p:sp>
      <p:sp>
        <p:nvSpPr>
          <p:cNvPr id="35" name="Rectangle 34">
            <a:extLst>
              <a:ext uri="{FF2B5EF4-FFF2-40B4-BE49-F238E27FC236}">
                <a16:creationId xmlns:a16="http://schemas.microsoft.com/office/drawing/2014/main" id="{E241C44B-BE09-C7B8-7F47-1CF16131ECB3}"/>
              </a:ext>
            </a:extLst>
          </p:cNvPr>
          <p:cNvSpPr/>
          <p:nvPr/>
        </p:nvSpPr>
        <p:spPr>
          <a:xfrm>
            <a:off x="10683491" y="4040863"/>
            <a:ext cx="1106686" cy="72303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NZ" sz="1100"/>
              <a:t>Teaching considerations</a:t>
            </a:r>
          </a:p>
          <a:p>
            <a:pPr algn="ctr"/>
            <a:endParaRPr lang="en-NZ" sz="1100"/>
          </a:p>
        </p:txBody>
      </p:sp>
      <p:sp>
        <p:nvSpPr>
          <p:cNvPr id="2" name="Oval 1">
            <a:extLst>
              <a:ext uri="{FF2B5EF4-FFF2-40B4-BE49-F238E27FC236}">
                <a16:creationId xmlns:a16="http://schemas.microsoft.com/office/drawing/2014/main" id="{E17C834A-A211-A0DF-C3A2-EF843D0A9925}"/>
              </a:ext>
            </a:extLst>
          </p:cNvPr>
          <p:cNvSpPr/>
          <p:nvPr/>
        </p:nvSpPr>
        <p:spPr>
          <a:xfrm>
            <a:off x="8526633" y="591004"/>
            <a:ext cx="2464514" cy="2119853"/>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400"/>
              <a:t>Knowledge-rich progressive learning </a:t>
            </a:r>
          </a:p>
        </p:txBody>
      </p:sp>
      <p:sp>
        <p:nvSpPr>
          <p:cNvPr id="6" name="Slide Number Placeholder 2">
            <a:extLst>
              <a:ext uri="{FF2B5EF4-FFF2-40B4-BE49-F238E27FC236}">
                <a16:creationId xmlns:a16="http://schemas.microsoft.com/office/drawing/2014/main" id="{E76B5D26-DED9-0A0D-81FF-47BC128120F8}"/>
              </a:ext>
            </a:extLst>
          </p:cNvPr>
          <p:cNvSpPr>
            <a:spLocks noGrp="1"/>
          </p:cNvSpPr>
          <p:nvPr>
            <p:ph type="sldNum" sz="quarter" idx="12"/>
          </p:nvPr>
        </p:nvSpPr>
        <p:spPr>
          <a:xfrm>
            <a:off x="479182" y="6404201"/>
            <a:ext cx="1055771" cy="182345"/>
          </a:xfrm>
        </p:spPr>
        <p:txBody>
          <a:bodyPr/>
          <a:lstStyle/>
          <a:p>
            <a:fld id="{13468063-9C21-4834-88E3-ACB04C56D52D}" type="slidenum">
              <a:rPr lang="en-NZ" smtClean="0"/>
              <a:pPr/>
              <a:t>22</a:t>
            </a:fld>
            <a:endParaRPr lang="en-NZ"/>
          </a:p>
        </p:txBody>
      </p:sp>
    </p:spTree>
    <p:extLst>
      <p:ext uri="{BB962C8B-B14F-4D97-AF65-F5344CB8AC3E}">
        <p14:creationId xmlns:p14="http://schemas.microsoft.com/office/powerpoint/2010/main" val="2562566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B2D31A-2F26-C25F-5D63-D0E493A86D2C}"/>
              </a:ext>
            </a:extLst>
          </p:cNvPr>
          <p:cNvPicPr>
            <a:picLocks noChangeAspect="1"/>
          </p:cNvPicPr>
          <p:nvPr/>
        </p:nvPicPr>
        <p:blipFill>
          <a:blip r:embed="rId3"/>
          <a:stretch>
            <a:fillRect/>
          </a:stretch>
        </p:blipFill>
        <p:spPr>
          <a:xfrm>
            <a:off x="5421915" y="4172704"/>
            <a:ext cx="4297002" cy="2644511"/>
          </a:xfrm>
          <a:prstGeom prst="rect">
            <a:avLst/>
          </a:prstGeom>
        </p:spPr>
      </p:pic>
      <p:sp>
        <p:nvSpPr>
          <p:cNvPr id="2" name="Title 1">
            <a:extLst>
              <a:ext uri="{FF2B5EF4-FFF2-40B4-BE49-F238E27FC236}">
                <a16:creationId xmlns:a16="http://schemas.microsoft.com/office/drawing/2014/main" id="{75B6B3C9-5DFA-6E7E-3B18-B5E682C0441F}"/>
              </a:ext>
            </a:extLst>
          </p:cNvPr>
          <p:cNvSpPr>
            <a:spLocks noGrp="1"/>
          </p:cNvSpPr>
          <p:nvPr>
            <p:ph type="title"/>
          </p:nvPr>
        </p:nvSpPr>
        <p:spPr/>
        <p:txBody>
          <a:bodyPr/>
          <a:lstStyle/>
          <a:p>
            <a:r>
              <a:rPr lang="en-NZ"/>
              <a:t>Purpose Statements and UKD Overviews</a:t>
            </a:r>
          </a:p>
        </p:txBody>
      </p:sp>
      <p:sp>
        <p:nvSpPr>
          <p:cNvPr id="3" name="Slide Number Placeholder 2">
            <a:extLst>
              <a:ext uri="{FF2B5EF4-FFF2-40B4-BE49-F238E27FC236}">
                <a16:creationId xmlns:a16="http://schemas.microsoft.com/office/drawing/2014/main" id="{DDB2E2E7-2394-990C-EE19-3AFB4EC5EE97}"/>
              </a:ext>
            </a:extLst>
          </p:cNvPr>
          <p:cNvSpPr>
            <a:spLocks noGrp="1"/>
          </p:cNvSpPr>
          <p:nvPr>
            <p:ph type="sldNum" sz="quarter" idx="12"/>
          </p:nvPr>
        </p:nvSpPr>
        <p:spPr/>
        <p:txBody>
          <a:bodyPr/>
          <a:lstStyle/>
          <a:p>
            <a:fld id="{13468063-9C21-4834-88E3-ACB04C56D52D}" type="slidenum">
              <a:rPr lang="en-NZ" smtClean="0"/>
              <a:pPr/>
              <a:t>23</a:t>
            </a:fld>
            <a:endParaRPr lang="en-NZ"/>
          </a:p>
        </p:txBody>
      </p:sp>
      <p:pic>
        <p:nvPicPr>
          <p:cNvPr id="4" name="Picture 3" descr="A white cover with a blue and black design&#10;&#10;Description automatically generated">
            <a:extLst>
              <a:ext uri="{FF2B5EF4-FFF2-40B4-BE49-F238E27FC236}">
                <a16:creationId xmlns:a16="http://schemas.microsoft.com/office/drawing/2014/main" id="{BE20AEAB-31DB-5FA9-9EB2-B2B524E418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076" y="1119744"/>
            <a:ext cx="4221402" cy="2527325"/>
          </a:xfrm>
          <a:prstGeom prst="rect">
            <a:avLst/>
          </a:prstGeom>
          <a:effectLst>
            <a:outerShdw blurRad="190500" dist="38100" dir="5400000" algn="t" rotWithShape="0">
              <a:prstClr val="black">
                <a:alpha val="40000"/>
              </a:prstClr>
            </a:outerShdw>
          </a:effectLst>
        </p:spPr>
      </p:pic>
      <p:pic>
        <p:nvPicPr>
          <p:cNvPr id="5" name="Picture 4" descr="A white cover with a purple circle&#10;&#10;Description automatically generated">
            <a:extLst>
              <a:ext uri="{FF2B5EF4-FFF2-40B4-BE49-F238E27FC236}">
                <a16:creationId xmlns:a16="http://schemas.microsoft.com/office/drawing/2014/main" id="{AA3AA775-2A8B-1BFF-1455-98B546510B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1696" y="1057844"/>
            <a:ext cx="4221402" cy="2562281"/>
          </a:xfrm>
          <a:prstGeom prst="rect">
            <a:avLst/>
          </a:prstGeom>
          <a:effectLst>
            <a:outerShdw blurRad="190500" dist="38100" dir="5400000" algn="t" rotWithShape="0">
              <a:prstClr val="black">
                <a:alpha val="40000"/>
              </a:prstClr>
            </a:outerShdw>
          </a:effectLst>
        </p:spPr>
      </p:pic>
      <p:pic>
        <p:nvPicPr>
          <p:cNvPr id="6" name="Picture 5">
            <a:extLst>
              <a:ext uri="{FF2B5EF4-FFF2-40B4-BE49-F238E27FC236}">
                <a16:creationId xmlns:a16="http://schemas.microsoft.com/office/drawing/2014/main" id="{AADD0E1D-A2BC-0F0D-AFE4-4B9584B9CE0B}"/>
              </a:ext>
            </a:extLst>
          </p:cNvPr>
          <p:cNvPicPr>
            <a:picLocks noChangeAspect="1"/>
          </p:cNvPicPr>
          <p:nvPr/>
        </p:nvPicPr>
        <p:blipFill>
          <a:blip r:embed="rId6"/>
          <a:stretch>
            <a:fillRect/>
          </a:stretch>
        </p:blipFill>
        <p:spPr>
          <a:xfrm>
            <a:off x="5411695" y="3620125"/>
            <a:ext cx="4297002" cy="613580"/>
          </a:xfrm>
          <a:prstGeom prst="rect">
            <a:avLst/>
          </a:prstGeom>
        </p:spPr>
      </p:pic>
      <p:pic>
        <p:nvPicPr>
          <p:cNvPr id="7" name="Picture 6">
            <a:extLst>
              <a:ext uri="{FF2B5EF4-FFF2-40B4-BE49-F238E27FC236}">
                <a16:creationId xmlns:a16="http://schemas.microsoft.com/office/drawing/2014/main" id="{B0A10545-8B11-A05C-DADC-AD4874ED3275}"/>
              </a:ext>
            </a:extLst>
          </p:cNvPr>
          <p:cNvPicPr>
            <a:picLocks noChangeAspect="1"/>
          </p:cNvPicPr>
          <p:nvPr/>
        </p:nvPicPr>
        <p:blipFill>
          <a:blip r:embed="rId7"/>
          <a:stretch>
            <a:fillRect/>
          </a:stretch>
        </p:blipFill>
        <p:spPr>
          <a:xfrm>
            <a:off x="726076" y="3647069"/>
            <a:ext cx="4221402" cy="548176"/>
          </a:xfrm>
          <a:prstGeom prst="rect">
            <a:avLst/>
          </a:prstGeom>
        </p:spPr>
      </p:pic>
      <p:sp>
        <p:nvSpPr>
          <p:cNvPr id="9" name="Oval 8">
            <a:extLst>
              <a:ext uri="{FF2B5EF4-FFF2-40B4-BE49-F238E27FC236}">
                <a16:creationId xmlns:a16="http://schemas.microsoft.com/office/drawing/2014/main" id="{00468844-9121-4904-DC3A-6D03FBF9BDA8}"/>
              </a:ext>
            </a:extLst>
          </p:cNvPr>
          <p:cNvSpPr/>
          <p:nvPr/>
        </p:nvSpPr>
        <p:spPr>
          <a:xfrm>
            <a:off x="9708697" y="1010834"/>
            <a:ext cx="2319175" cy="2418166"/>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400"/>
              <a:t>Purpose statements:   </a:t>
            </a:r>
            <a:r>
              <a:rPr lang="en-US" sz="1200" i="1"/>
              <a:t>- find out the uniqueness and contributions each learning area offers students </a:t>
            </a:r>
            <a:endParaRPr lang="en-US" sz="1600"/>
          </a:p>
        </p:txBody>
      </p:sp>
      <p:pic>
        <p:nvPicPr>
          <p:cNvPr id="10" name="Picture 9">
            <a:extLst>
              <a:ext uri="{FF2B5EF4-FFF2-40B4-BE49-F238E27FC236}">
                <a16:creationId xmlns:a16="http://schemas.microsoft.com/office/drawing/2014/main" id="{9E62E40F-8E9D-DD40-F23D-37DB3744362A}"/>
              </a:ext>
            </a:extLst>
          </p:cNvPr>
          <p:cNvPicPr>
            <a:picLocks noChangeAspect="1"/>
          </p:cNvPicPr>
          <p:nvPr/>
        </p:nvPicPr>
        <p:blipFill>
          <a:blip r:embed="rId8"/>
          <a:stretch>
            <a:fillRect/>
          </a:stretch>
        </p:blipFill>
        <p:spPr>
          <a:xfrm>
            <a:off x="726074" y="4195245"/>
            <a:ext cx="4221401" cy="2646975"/>
          </a:xfrm>
          <a:prstGeom prst="rect">
            <a:avLst/>
          </a:prstGeom>
        </p:spPr>
      </p:pic>
      <p:pic>
        <p:nvPicPr>
          <p:cNvPr id="12" name="Picture 11">
            <a:extLst>
              <a:ext uri="{FF2B5EF4-FFF2-40B4-BE49-F238E27FC236}">
                <a16:creationId xmlns:a16="http://schemas.microsoft.com/office/drawing/2014/main" id="{D2D1DD0B-61F6-4F69-5AE3-F9B36C58506F}"/>
              </a:ext>
            </a:extLst>
          </p:cNvPr>
          <p:cNvPicPr>
            <a:picLocks noChangeAspect="1"/>
          </p:cNvPicPr>
          <p:nvPr/>
        </p:nvPicPr>
        <p:blipFill>
          <a:blip r:embed="rId9"/>
          <a:stretch>
            <a:fillRect/>
          </a:stretch>
        </p:blipFill>
        <p:spPr>
          <a:xfrm>
            <a:off x="2462554" y="4989463"/>
            <a:ext cx="2484921" cy="1733107"/>
          </a:xfrm>
          <a:prstGeom prst="rect">
            <a:avLst/>
          </a:prstGeom>
        </p:spPr>
      </p:pic>
      <p:pic>
        <p:nvPicPr>
          <p:cNvPr id="18" name="Picture 17">
            <a:extLst>
              <a:ext uri="{FF2B5EF4-FFF2-40B4-BE49-F238E27FC236}">
                <a16:creationId xmlns:a16="http://schemas.microsoft.com/office/drawing/2014/main" id="{6E8D3D51-F97B-DCF7-25F3-0F8A9199E5C5}"/>
              </a:ext>
            </a:extLst>
          </p:cNvPr>
          <p:cNvPicPr>
            <a:picLocks noChangeAspect="1"/>
          </p:cNvPicPr>
          <p:nvPr/>
        </p:nvPicPr>
        <p:blipFill>
          <a:blip r:embed="rId10"/>
          <a:stretch>
            <a:fillRect/>
          </a:stretch>
        </p:blipFill>
        <p:spPr>
          <a:xfrm>
            <a:off x="6589517" y="4678871"/>
            <a:ext cx="2640798" cy="2163349"/>
          </a:xfrm>
          <a:prstGeom prst="rect">
            <a:avLst/>
          </a:prstGeom>
        </p:spPr>
      </p:pic>
      <p:pic>
        <p:nvPicPr>
          <p:cNvPr id="14" name="Picture 13">
            <a:extLst>
              <a:ext uri="{FF2B5EF4-FFF2-40B4-BE49-F238E27FC236}">
                <a16:creationId xmlns:a16="http://schemas.microsoft.com/office/drawing/2014/main" id="{08114832-B4B9-E901-1541-38B54BC6F2ED}"/>
              </a:ext>
            </a:extLst>
          </p:cNvPr>
          <p:cNvPicPr>
            <a:picLocks noChangeAspect="1"/>
          </p:cNvPicPr>
          <p:nvPr/>
        </p:nvPicPr>
        <p:blipFill>
          <a:blip r:embed="rId11"/>
          <a:stretch>
            <a:fillRect/>
          </a:stretch>
        </p:blipFill>
        <p:spPr>
          <a:xfrm>
            <a:off x="7608216" y="4678871"/>
            <a:ext cx="2110701" cy="2114985"/>
          </a:xfrm>
          <a:prstGeom prst="rect">
            <a:avLst/>
          </a:prstGeom>
        </p:spPr>
      </p:pic>
      <p:sp>
        <p:nvSpPr>
          <p:cNvPr id="19" name="Oval 18">
            <a:extLst>
              <a:ext uri="{FF2B5EF4-FFF2-40B4-BE49-F238E27FC236}">
                <a16:creationId xmlns:a16="http://schemas.microsoft.com/office/drawing/2014/main" id="{2F8024BA-071A-7C26-ACB8-5038650FE302}"/>
              </a:ext>
            </a:extLst>
          </p:cNvPr>
          <p:cNvSpPr/>
          <p:nvPr/>
        </p:nvSpPr>
        <p:spPr>
          <a:xfrm>
            <a:off x="9729137" y="3580055"/>
            <a:ext cx="2424360" cy="2298541"/>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400"/>
              <a:t>UKD Overview: </a:t>
            </a:r>
          </a:p>
          <a:p>
            <a:pPr algn="ctr"/>
            <a:r>
              <a:rPr lang="en-US" sz="1400" i="1"/>
              <a:t>the</a:t>
            </a:r>
            <a:r>
              <a:rPr lang="en-US" sz="1400"/>
              <a:t> </a:t>
            </a:r>
            <a:r>
              <a:rPr lang="en-US" sz="1400" i="1"/>
              <a:t>worthy rich knowledge the learning area offers students </a:t>
            </a:r>
          </a:p>
        </p:txBody>
      </p:sp>
    </p:spTree>
    <p:extLst>
      <p:ext uri="{BB962C8B-B14F-4D97-AF65-F5344CB8AC3E}">
        <p14:creationId xmlns:p14="http://schemas.microsoft.com/office/powerpoint/2010/main" val="1962091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536B4-9E54-2AF8-EF58-65D9E69816B3}"/>
              </a:ext>
            </a:extLst>
          </p:cNvPr>
          <p:cNvSpPr>
            <a:spLocks noGrp="1"/>
          </p:cNvSpPr>
          <p:nvPr>
            <p:ph type="title"/>
          </p:nvPr>
        </p:nvSpPr>
        <p:spPr>
          <a:xfrm>
            <a:off x="338328" y="395926"/>
            <a:ext cx="10067543" cy="640688"/>
          </a:xfrm>
        </p:spPr>
        <p:txBody>
          <a:bodyPr/>
          <a:lstStyle/>
          <a:p>
            <a:r>
              <a:rPr lang="en-NZ"/>
              <a:t> UKD Quiz</a:t>
            </a:r>
          </a:p>
        </p:txBody>
      </p:sp>
      <p:sp>
        <p:nvSpPr>
          <p:cNvPr id="4" name="Slide Number Placeholder 3">
            <a:extLst>
              <a:ext uri="{FF2B5EF4-FFF2-40B4-BE49-F238E27FC236}">
                <a16:creationId xmlns:a16="http://schemas.microsoft.com/office/drawing/2014/main" id="{5A456F37-9D22-A47A-7B4F-68820AEF9B46}"/>
              </a:ext>
            </a:extLst>
          </p:cNvPr>
          <p:cNvSpPr>
            <a:spLocks noGrp="1"/>
          </p:cNvSpPr>
          <p:nvPr>
            <p:ph type="sldNum" sz="quarter" idx="12"/>
          </p:nvPr>
        </p:nvSpPr>
        <p:spPr>
          <a:xfrm>
            <a:off x="479182" y="6404201"/>
            <a:ext cx="1055771" cy="182345"/>
          </a:xfrm>
        </p:spPr>
        <p:txBody>
          <a:bodyPr/>
          <a:lstStyle/>
          <a:p>
            <a:fld id="{13468063-9C21-4834-88E3-ACB04C56D52D}" type="slidenum">
              <a:rPr lang="en-NZ" smtClean="0"/>
              <a:pPr/>
              <a:t>24</a:t>
            </a:fld>
            <a:endParaRPr lang="en-NZ"/>
          </a:p>
        </p:txBody>
      </p:sp>
      <p:sp>
        <p:nvSpPr>
          <p:cNvPr id="5" name="Oval 4">
            <a:extLst>
              <a:ext uri="{FF2B5EF4-FFF2-40B4-BE49-F238E27FC236}">
                <a16:creationId xmlns:a16="http://schemas.microsoft.com/office/drawing/2014/main" id="{8BA45477-C338-8D59-2338-E6E14ED2FF8D}"/>
              </a:ext>
            </a:extLst>
          </p:cNvPr>
          <p:cNvSpPr/>
          <p:nvPr/>
        </p:nvSpPr>
        <p:spPr>
          <a:xfrm>
            <a:off x="9566787" y="1271521"/>
            <a:ext cx="2250650" cy="2309992"/>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NZ"/>
              <a:t>Building on ….</a:t>
            </a:r>
          </a:p>
        </p:txBody>
      </p:sp>
      <p:graphicFrame>
        <p:nvGraphicFramePr>
          <p:cNvPr id="17" name="Table 16">
            <a:extLst>
              <a:ext uri="{FF2B5EF4-FFF2-40B4-BE49-F238E27FC236}">
                <a16:creationId xmlns:a16="http://schemas.microsoft.com/office/drawing/2014/main" id="{BDFE96FA-3211-7FAD-6E13-B7C4E9264BC1}"/>
              </a:ext>
            </a:extLst>
          </p:cNvPr>
          <p:cNvGraphicFramePr>
            <a:graphicFrameLocks noGrp="1"/>
          </p:cNvGraphicFramePr>
          <p:nvPr>
            <p:extLst>
              <p:ext uri="{D42A27DB-BD31-4B8C-83A1-F6EECF244321}">
                <p14:modId xmlns:p14="http://schemas.microsoft.com/office/powerpoint/2010/main" val="404257484"/>
              </p:ext>
            </p:extLst>
          </p:nvPr>
        </p:nvGraphicFramePr>
        <p:xfrm>
          <a:off x="470271" y="1382675"/>
          <a:ext cx="8770601" cy="4609920"/>
        </p:xfrm>
        <a:graphic>
          <a:graphicData uri="http://schemas.openxmlformats.org/drawingml/2006/table">
            <a:tbl>
              <a:tblPr firstRow="1" bandRow="1">
                <a:tableStyleId>{2D5ABB26-0587-4C30-8999-92F81FD0307C}</a:tableStyleId>
              </a:tblPr>
              <a:tblGrid>
                <a:gridCol w="1948422">
                  <a:extLst>
                    <a:ext uri="{9D8B030D-6E8A-4147-A177-3AD203B41FA5}">
                      <a16:colId xmlns:a16="http://schemas.microsoft.com/office/drawing/2014/main" val="3911768190"/>
                    </a:ext>
                  </a:extLst>
                </a:gridCol>
                <a:gridCol w="6822179">
                  <a:extLst>
                    <a:ext uri="{9D8B030D-6E8A-4147-A177-3AD203B41FA5}">
                      <a16:colId xmlns:a16="http://schemas.microsoft.com/office/drawing/2014/main" val="729590449"/>
                    </a:ext>
                  </a:extLst>
                </a:gridCol>
              </a:tblGrid>
              <a:tr h="561399">
                <a:tc>
                  <a:txBody>
                    <a:bodyPr/>
                    <a:lstStyle/>
                    <a:p>
                      <a:pPr marL="360000" indent="-360000">
                        <a:buNone/>
                      </a:pPr>
                      <a:r>
                        <a:rPr lang="en-NZ" sz="1600">
                          <a:solidFill>
                            <a:schemeClr val="tx1"/>
                          </a:solidFill>
                        </a:rPr>
                        <a:t>1.	Understand</a:t>
                      </a:r>
                    </a:p>
                  </a:txBody>
                  <a:tcPr marL="144000" marR="144000" marT="144000" marB="144000">
                    <a:lnT w="12700" cap="flat" cmpd="sng" algn="ctr">
                      <a:solidFill>
                        <a:srgbClr val="6E222E"/>
                      </a:solidFill>
                      <a:prstDash val="solid"/>
                      <a:round/>
                      <a:headEnd type="none" w="med" len="med"/>
                      <a:tailEnd type="none" w="med" len="med"/>
                    </a:lnT>
                    <a:lnB w="12700" cap="flat" cmpd="sng" algn="ctr">
                      <a:solidFill>
                        <a:srgbClr val="6E222E"/>
                      </a:solidFill>
                      <a:prstDash val="solid"/>
                      <a:round/>
                      <a:headEnd type="none" w="med" len="med"/>
                      <a:tailEnd type="none" w="med" len="med"/>
                    </a:lnB>
                  </a:tcPr>
                </a:tc>
                <a:tc>
                  <a:txBody>
                    <a:bodyPr/>
                    <a:lstStyle/>
                    <a:p>
                      <a:pPr marL="360000" marR="0" lvl="0" indent="-36000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A.</a:t>
                      </a:r>
                      <a:r>
                        <a:rPr lang="en-NZ" sz="1600">
                          <a:solidFill>
                            <a:schemeClr val="tx1"/>
                          </a:solidFill>
                        </a:rPr>
                        <a:t>	</a:t>
                      </a:r>
                      <a:r>
                        <a:rPr lang="en-US" sz="1600">
                          <a:solidFill>
                            <a:schemeClr val="tx1"/>
                          </a:solidFill>
                        </a:rPr>
                        <a:t>The practices (skills, strategies and processes) that bring rigour to learning and support the development of the key competencies</a:t>
                      </a:r>
                    </a:p>
                  </a:txBody>
                  <a:tcPr marL="144000" marR="144000" marT="144000" marB="144000">
                    <a:lnT w="12700" cap="flat" cmpd="sng" algn="ctr">
                      <a:solidFill>
                        <a:srgbClr val="6E222E"/>
                      </a:solidFill>
                      <a:prstDash val="solid"/>
                      <a:round/>
                      <a:headEnd type="none" w="med" len="med"/>
                      <a:tailEnd type="none" w="med" len="med"/>
                    </a:lnT>
                    <a:lnB w="12700" cap="flat" cmpd="sng" algn="ctr">
                      <a:solidFill>
                        <a:srgbClr val="6E222E"/>
                      </a:solidFill>
                      <a:prstDash val="solid"/>
                      <a:round/>
                      <a:headEnd type="none" w="med" len="med"/>
                      <a:tailEnd type="none" w="med" len="med"/>
                    </a:lnB>
                  </a:tcPr>
                </a:tc>
                <a:extLst>
                  <a:ext uri="{0D108BD9-81ED-4DB2-BD59-A6C34878D82A}">
                    <a16:rowId xmlns:a16="http://schemas.microsoft.com/office/drawing/2014/main" val="1151641166"/>
                  </a:ext>
                </a:extLst>
              </a:tr>
              <a:tr h="898239">
                <a:tc>
                  <a:txBody>
                    <a:bodyPr/>
                    <a:lstStyle/>
                    <a:p>
                      <a:pPr marL="360000" indent="-360000">
                        <a:buFont typeface="+mj-lt"/>
                        <a:buNone/>
                      </a:pPr>
                      <a:r>
                        <a:rPr lang="en-NZ" sz="1600">
                          <a:solidFill>
                            <a:schemeClr val="tx1"/>
                          </a:solidFill>
                        </a:rPr>
                        <a:t>2.	Know</a:t>
                      </a:r>
                    </a:p>
                  </a:txBody>
                  <a:tcPr marL="144000" marR="144000" marT="144000" marB="144000">
                    <a:lnT w="12700" cap="flat" cmpd="sng" algn="ctr">
                      <a:solidFill>
                        <a:srgbClr val="6E222E"/>
                      </a:solidFill>
                      <a:prstDash val="solid"/>
                      <a:round/>
                      <a:headEnd type="none" w="med" len="med"/>
                      <a:tailEnd type="none" w="med" len="med"/>
                    </a:lnT>
                    <a:lnB w="12700" cap="flat" cmpd="sng" algn="ctr">
                      <a:solidFill>
                        <a:srgbClr val="6E222E"/>
                      </a:solidFill>
                      <a:prstDash val="solid"/>
                      <a:round/>
                      <a:headEnd type="none" w="med" len="med"/>
                      <a:tailEnd type="none" w="med" len="med"/>
                    </a:lnB>
                  </a:tcPr>
                </a:tc>
                <a:tc>
                  <a:txBody>
                    <a:bodyPr/>
                    <a:lstStyle/>
                    <a:p>
                      <a:pPr marL="360000" marR="0" lvl="0" indent="-36000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B.</a:t>
                      </a:r>
                      <a:r>
                        <a:rPr lang="en-NZ" sz="1600">
                          <a:solidFill>
                            <a:schemeClr val="tx1"/>
                          </a:solidFill>
                        </a:rPr>
                        <a:t>	</a:t>
                      </a:r>
                      <a:r>
                        <a:rPr lang="en-US" sz="1600">
                          <a:solidFill>
                            <a:schemeClr val="tx1"/>
                          </a:solidFill>
                        </a:rPr>
                        <a:t>Enables students to develop the conceptual understanding and procedural fluency within a framework of knowledge and processes that enables success and brings richness and meaning to mathematics and statistics and English.</a:t>
                      </a:r>
                    </a:p>
                  </a:txBody>
                  <a:tcPr marL="144000" marR="144000" marT="144000" marB="144000">
                    <a:lnT w="12700" cap="flat" cmpd="sng" algn="ctr">
                      <a:solidFill>
                        <a:srgbClr val="6E222E"/>
                      </a:solidFill>
                      <a:prstDash val="solid"/>
                      <a:round/>
                      <a:headEnd type="none" w="med" len="med"/>
                      <a:tailEnd type="none" w="med" len="med"/>
                    </a:lnT>
                    <a:lnB w="12700" cap="flat" cmpd="sng" algn="ctr">
                      <a:solidFill>
                        <a:srgbClr val="6E222E"/>
                      </a:solidFill>
                      <a:prstDash val="solid"/>
                      <a:round/>
                      <a:headEnd type="none" w="med" len="med"/>
                      <a:tailEnd type="none" w="med" len="med"/>
                    </a:lnB>
                  </a:tcPr>
                </a:tc>
                <a:extLst>
                  <a:ext uri="{0D108BD9-81ED-4DB2-BD59-A6C34878D82A}">
                    <a16:rowId xmlns:a16="http://schemas.microsoft.com/office/drawing/2014/main" val="1344195056"/>
                  </a:ext>
                </a:extLst>
              </a:tr>
              <a:tr h="407474">
                <a:tc>
                  <a:txBody>
                    <a:bodyPr/>
                    <a:lstStyle/>
                    <a:p>
                      <a:pPr marL="360000" indent="-360000">
                        <a:buFont typeface="+mj-lt"/>
                        <a:buNone/>
                      </a:pPr>
                      <a:r>
                        <a:rPr lang="en-NZ" sz="1600">
                          <a:solidFill>
                            <a:schemeClr val="tx1"/>
                          </a:solidFill>
                        </a:rPr>
                        <a:t>3.	Do</a:t>
                      </a:r>
                    </a:p>
                  </a:txBody>
                  <a:tcPr marL="144000" marR="144000" marT="144000" marB="144000">
                    <a:lnT w="12700" cap="flat" cmpd="sng" algn="ctr">
                      <a:solidFill>
                        <a:srgbClr val="6E222E"/>
                      </a:solidFill>
                      <a:prstDash val="solid"/>
                      <a:round/>
                      <a:headEnd type="none" w="med" len="med"/>
                      <a:tailEnd type="none" w="med" len="med"/>
                    </a:lnT>
                    <a:lnB w="12700" cap="flat" cmpd="sng" algn="ctr">
                      <a:solidFill>
                        <a:srgbClr val="6E222E"/>
                      </a:solidFill>
                      <a:prstDash val="solid"/>
                      <a:round/>
                      <a:headEnd type="none" w="med" len="med"/>
                      <a:tailEnd type="none" w="med" len="med"/>
                    </a:lnB>
                  </a:tcPr>
                </a:tc>
                <a:tc>
                  <a:txBody>
                    <a:bodyPr/>
                    <a:lstStyle/>
                    <a:p>
                      <a:pPr marL="360000" marR="0" lvl="0" indent="-36000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C.</a:t>
                      </a:r>
                      <a:r>
                        <a:rPr lang="en-NZ" sz="1600">
                          <a:solidFill>
                            <a:schemeClr val="tx1"/>
                          </a:solidFill>
                        </a:rPr>
                        <a:t>	</a:t>
                      </a:r>
                      <a:r>
                        <a:rPr lang="en-US" sz="1600">
                          <a:solidFill>
                            <a:schemeClr val="tx1"/>
                          </a:solidFill>
                        </a:rPr>
                        <a:t>The deep and enduring big ideas and themes that students develop over the phases </a:t>
                      </a:r>
                    </a:p>
                  </a:txBody>
                  <a:tcPr marL="144000" marR="144000" marT="144000" marB="144000">
                    <a:lnT w="12700" cap="flat" cmpd="sng" algn="ctr">
                      <a:solidFill>
                        <a:srgbClr val="6E222E"/>
                      </a:solidFill>
                      <a:prstDash val="solid"/>
                      <a:round/>
                      <a:headEnd type="none" w="med" len="med"/>
                      <a:tailEnd type="none" w="med" len="med"/>
                    </a:lnT>
                    <a:lnB w="12700" cap="flat" cmpd="sng" algn="ctr">
                      <a:solidFill>
                        <a:srgbClr val="6E222E"/>
                      </a:solidFill>
                      <a:prstDash val="solid"/>
                      <a:round/>
                      <a:headEnd type="none" w="med" len="med"/>
                      <a:tailEnd type="none" w="med" len="med"/>
                    </a:lnB>
                  </a:tcPr>
                </a:tc>
                <a:extLst>
                  <a:ext uri="{0D108BD9-81ED-4DB2-BD59-A6C34878D82A}">
                    <a16:rowId xmlns:a16="http://schemas.microsoft.com/office/drawing/2014/main" val="3856401031"/>
                  </a:ext>
                </a:extLst>
              </a:tr>
              <a:tr h="729818">
                <a:tc>
                  <a:txBody>
                    <a:bodyPr/>
                    <a:lstStyle/>
                    <a:p>
                      <a:pPr marL="360000" indent="-360000">
                        <a:buFont typeface="+mj-lt"/>
                        <a:buNone/>
                      </a:pPr>
                      <a:r>
                        <a:rPr lang="en-NZ" sz="1600">
                          <a:solidFill>
                            <a:schemeClr val="tx1"/>
                          </a:solidFill>
                        </a:rPr>
                        <a:t>4.	progress outcome - UKD</a:t>
                      </a:r>
                    </a:p>
                  </a:txBody>
                  <a:tcPr marL="144000" marR="144000" marT="144000" marB="144000">
                    <a:lnT w="12700" cap="flat" cmpd="sng" algn="ctr">
                      <a:solidFill>
                        <a:srgbClr val="6E222E"/>
                      </a:solidFill>
                      <a:prstDash val="solid"/>
                      <a:round/>
                      <a:headEnd type="none" w="med" len="med"/>
                      <a:tailEnd type="none" w="med" len="med"/>
                    </a:lnT>
                    <a:lnB w="12700" cap="flat" cmpd="sng" algn="ctr">
                      <a:solidFill>
                        <a:srgbClr val="6E222E"/>
                      </a:solidFill>
                      <a:prstDash val="solid"/>
                      <a:round/>
                      <a:headEnd type="none" w="med" len="med"/>
                      <a:tailEnd type="none" w="med" len="med"/>
                    </a:lnB>
                  </a:tcPr>
                </a:tc>
                <a:tc>
                  <a:txBody>
                    <a:bodyPr/>
                    <a:lstStyle/>
                    <a:p>
                      <a:pPr marL="360000" marR="0" lvl="0" indent="-36000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D.</a:t>
                      </a:r>
                      <a:r>
                        <a:rPr lang="en-NZ" sz="1600">
                          <a:solidFill>
                            <a:schemeClr val="tx1"/>
                          </a:solidFill>
                        </a:rPr>
                        <a:t>	</a:t>
                      </a:r>
                      <a:r>
                        <a:rPr lang="en-US" sz="1600">
                          <a:solidFill>
                            <a:schemeClr val="tx1"/>
                          </a:solidFill>
                        </a:rPr>
                        <a:t>The meaningful and important concepts and topics described at each year level that enrich students’ understanding of the big ideas and themes and that students develop using the practices </a:t>
                      </a:r>
                    </a:p>
                  </a:txBody>
                  <a:tcPr marL="144000" marR="144000" marT="144000" marB="144000">
                    <a:lnT w="12700" cap="flat" cmpd="sng" algn="ctr">
                      <a:solidFill>
                        <a:srgbClr val="6E222E"/>
                      </a:solidFill>
                      <a:prstDash val="solid"/>
                      <a:round/>
                      <a:headEnd type="none" w="med" len="med"/>
                      <a:tailEnd type="none" w="med" len="med"/>
                    </a:lnT>
                    <a:lnB w="12700" cap="flat" cmpd="sng" algn="ctr">
                      <a:solidFill>
                        <a:srgbClr val="6E222E"/>
                      </a:solidFill>
                      <a:prstDash val="solid"/>
                      <a:round/>
                      <a:headEnd type="none" w="med" len="med"/>
                      <a:tailEnd type="none" w="med" len="med"/>
                    </a:lnB>
                  </a:tcPr>
                </a:tc>
                <a:extLst>
                  <a:ext uri="{0D108BD9-81ED-4DB2-BD59-A6C34878D82A}">
                    <a16:rowId xmlns:a16="http://schemas.microsoft.com/office/drawing/2014/main" val="1861822030"/>
                  </a:ext>
                </a:extLst>
              </a:tr>
              <a:tr h="407474">
                <a:tc>
                  <a:txBody>
                    <a:bodyPr/>
                    <a:lstStyle/>
                    <a:p>
                      <a:pPr marL="360000" indent="-360000"/>
                      <a:r>
                        <a:rPr lang="en-NZ" sz="1600">
                          <a:solidFill>
                            <a:schemeClr val="tx1"/>
                          </a:solidFill>
                        </a:rPr>
                        <a:t>5. 	Interweaving structure</a:t>
                      </a:r>
                    </a:p>
                  </a:txBody>
                  <a:tcPr marL="144000" marR="144000" marT="144000" marB="144000">
                    <a:lnT w="12700" cap="flat" cmpd="sng" algn="ctr">
                      <a:solidFill>
                        <a:srgbClr val="6E222E"/>
                      </a:solidFill>
                      <a:prstDash val="solid"/>
                      <a:round/>
                      <a:headEnd type="none" w="med" len="med"/>
                      <a:tailEnd type="none" w="med" len="med"/>
                    </a:lnT>
                    <a:lnB w="12700" cap="flat" cmpd="sng" algn="ctr">
                      <a:solidFill>
                        <a:srgbClr val="6E222E"/>
                      </a:solidFill>
                      <a:prstDash val="solid"/>
                      <a:round/>
                      <a:headEnd type="none" w="med" len="med"/>
                      <a:tailEnd type="none" w="med" len="med"/>
                    </a:lnB>
                  </a:tcPr>
                </a:tc>
                <a:tc>
                  <a:txBody>
                    <a:bodyPr/>
                    <a:lstStyle/>
                    <a:p>
                      <a:pPr marL="360000" marR="0" lvl="0" indent="-36000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E.</a:t>
                      </a:r>
                      <a:r>
                        <a:rPr lang="en-NZ" sz="1600">
                          <a:solidFill>
                            <a:schemeClr val="tx1"/>
                          </a:solidFill>
                        </a:rPr>
                        <a:t>	</a:t>
                      </a:r>
                      <a:r>
                        <a:rPr lang="en-US" sz="1600">
                          <a:solidFill>
                            <a:schemeClr val="tx1"/>
                          </a:solidFill>
                        </a:rPr>
                        <a:t>Outlines expectations at the end of a phase</a:t>
                      </a:r>
                      <a:endParaRPr lang="en-NZ" sz="1600">
                        <a:solidFill>
                          <a:schemeClr val="tx1"/>
                        </a:solidFill>
                      </a:endParaRPr>
                    </a:p>
                  </a:txBody>
                  <a:tcPr marL="144000" marR="144000" marT="144000" marB="144000">
                    <a:lnT w="12700" cap="flat" cmpd="sng" algn="ctr">
                      <a:solidFill>
                        <a:srgbClr val="6E222E"/>
                      </a:solidFill>
                      <a:prstDash val="solid"/>
                      <a:round/>
                      <a:headEnd type="none" w="med" len="med"/>
                      <a:tailEnd type="none" w="med" len="med"/>
                    </a:lnT>
                    <a:lnB w="12700" cap="flat" cmpd="sng" algn="ctr">
                      <a:solidFill>
                        <a:srgbClr val="6E222E"/>
                      </a:solidFill>
                      <a:prstDash val="solid"/>
                      <a:round/>
                      <a:headEnd type="none" w="med" len="med"/>
                      <a:tailEnd type="none" w="med" len="med"/>
                    </a:lnB>
                  </a:tcPr>
                </a:tc>
                <a:extLst>
                  <a:ext uri="{0D108BD9-81ED-4DB2-BD59-A6C34878D82A}">
                    <a16:rowId xmlns:a16="http://schemas.microsoft.com/office/drawing/2014/main" val="2485245019"/>
                  </a:ext>
                </a:extLst>
              </a:tr>
            </a:tbl>
          </a:graphicData>
        </a:graphic>
      </p:graphicFrame>
      <p:pic>
        <p:nvPicPr>
          <p:cNvPr id="11" name="Picture 10">
            <a:extLst>
              <a:ext uri="{FF2B5EF4-FFF2-40B4-BE49-F238E27FC236}">
                <a16:creationId xmlns:a16="http://schemas.microsoft.com/office/drawing/2014/main" id="{78E88969-1C74-42BE-D0FC-5722290CAA67}"/>
              </a:ext>
            </a:extLst>
          </p:cNvPr>
          <p:cNvPicPr>
            <a:picLocks noChangeAspect="1"/>
          </p:cNvPicPr>
          <p:nvPr/>
        </p:nvPicPr>
        <p:blipFill rotWithShape="1">
          <a:blip r:embed="rId3"/>
          <a:srcRect l="2417" t="6214" r="3309" b="9642"/>
          <a:stretch/>
        </p:blipFill>
        <p:spPr>
          <a:xfrm>
            <a:off x="5372099" y="62997"/>
            <a:ext cx="4194688" cy="1319678"/>
          </a:xfrm>
          <a:prstGeom prst="rect">
            <a:avLst/>
          </a:prstGeom>
        </p:spPr>
      </p:pic>
    </p:spTree>
    <p:extLst>
      <p:ext uri="{BB962C8B-B14F-4D97-AF65-F5344CB8AC3E}">
        <p14:creationId xmlns:p14="http://schemas.microsoft.com/office/powerpoint/2010/main" val="1773163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9B4FC-89E2-7B19-5B12-2CD8AB7A68B4}"/>
              </a:ext>
            </a:extLst>
          </p:cNvPr>
          <p:cNvSpPr>
            <a:spLocks noGrp="1"/>
          </p:cNvSpPr>
          <p:nvPr>
            <p:ph type="title"/>
          </p:nvPr>
        </p:nvSpPr>
        <p:spPr>
          <a:xfrm>
            <a:off x="195402" y="2478795"/>
            <a:ext cx="1880835" cy="3228034"/>
          </a:xfrm>
          <a:solidFill>
            <a:schemeClr val="bg1">
              <a:lumMod val="95000"/>
            </a:schemeClr>
          </a:solidFill>
        </p:spPr>
        <p:txBody>
          <a:bodyPr/>
          <a:lstStyle/>
          <a:p>
            <a:br>
              <a:rPr lang="en-NZ" sz="2000" i="1"/>
            </a:br>
            <a:r>
              <a:rPr lang="en-NZ" sz="1800" i="1"/>
              <a:t>Teachers use the </a:t>
            </a:r>
            <a:r>
              <a:rPr lang="en-NZ" sz="1800"/>
              <a:t>purpose statement </a:t>
            </a:r>
            <a:r>
              <a:rPr lang="en-NZ" sz="1800" i="1"/>
              <a:t>and UKD overview to develop an understanding of the learning area benefits to students.   </a:t>
            </a:r>
          </a:p>
        </p:txBody>
      </p:sp>
      <p:sp>
        <p:nvSpPr>
          <p:cNvPr id="3" name="Slide Number Placeholder 2">
            <a:extLst>
              <a:ext uri="{FF2B5EF4-FFF2-40B4-BE49-F238E27FC236}">
                <a16:creationId xmlns:a16="http://schemas.microsoft.com/office/drawing/2014/main" id="{BBF48E0A-4111-1517-AC23-D7F03D7D51A0}"/>
              </a:ext>
            </a:extLst>
          </p:cNvPr>
          <p:cNvSpPr>
            <a:spLocks noGrp="1"/>
          </p:cNvSpPr>
          <p:nvPr>
            <p:ph type="sldNum" sz="quarter" idx="12"/>
          </p:nvPr>
        </p:nvSpPr>
        <p:spPr/>
        <p:txBody>
          <a:bodyPr/>
          <a:lstStyle/>
          <a:p>
            <a:fld id="{13468063-9C21-4834-88E3-ACB04C56D52D}" type="slidenum">
              <a:rPr lang="en-NZ" smtClean="0"/>
              <a:pPr/>
              <a:t>25</a:t>
            </a:fld>
            <a:endParaRPr lang="en-NZ"/>
          </a:p>
        </p:txBody>
      </p:sp>
      <p:pic>
        <p:nvPicPr>
          <p:cNvPr id="5" name="Picture 4">
            <a:extLst>
              <a:ext uri="{FF2B5EF4-FFF2-40B4-BE49-F238E27FC236}">
                <a16:creationId xmlns:a16="http://schemas.microsoft.com/office/drawing/2014/main" id="{5418831D-2164-7462-5A93-C141D3675D02}"/>
              </a:ext>
            </a:extLst>
          </p:cNvPr>
          <p:cNvPicPr>
            <a:picLocks noChangeAspect="1"/>
          </p:cNvPicPr>
          <p:nvPr/>
        </p:nvPicPr>
        <p:blipFill>
          <a:blip r:embed="rId3"/>
          <a:stretch>
            <a:fillRect/>
          </a:stretch>
        </p:blipFill>
        <p:spPr>
          <a:xfrm>
            <a:off x="195402" y="271454"/>
            <a:ext cx="8688012" cy="1277050"/>
          </a:xfrm>
          <a:prstGeom prst="rect">
            <a:avLst/>
          </a:prstGeom>
        </p:spPr>
      </p:pic>
      <p:sp>
        <p:nvSpPr>
          <p:cNvPr id="9" name="TextBox 8">
            <a:extLst>
              <a:ext uri="{FF2B5EF4-FFF2-40B4-BE49-F238E27FC236}">
                <a16:creationId xmlns:a16="http://schemas.microsoft.com/office/drawing/2014/main" id="{0DB8EE3C-AA2D-027D-727A-4F352B5B1AD1}"/>
              </a:ext>
            </a:extLst>
          </p:cNvPr>
          <p:cNvSpPr txBox="1"/>
          <p:nvPr/>
        </p:nvSpPr>
        <p:spPr>
          <a:xfrm>
            <a:off x="4801530" y="1785666"/>
            <a:ext cx="4946549" cy="369332"/>
          </a:xfrm>
          <a:prstGeom prst="rect">
            <a:avLst/>
          </a:prstGeom>
          <a:noFill/>
        </p:spPr>
        <p:txBody>
          <a:bodyPr wrap="square" rtlCol="0">
            <a:spAutoFit/>
          </a:bodyPr>
          <a:lstStyle/>
          <a:p>
            <a:r>
              <a:rPr lang="en-NZ" b="1"/>
              <a:t>UKD Overview – English Years 0-6</a:t>
            </a:r>
          </a:p>
        </p:txBody>
      </p:sp>
      <p:pic>
        <p:nvPicPr>
          <p:cNvPr id="6" name="Picture 5">
            <a:extLst>
              <a:ext uri="{FF2B5EF4-FFF2-40B4-BE49-F238E27FC236}">
                <a16:creationId xmlns:a16="http://schemas.microsoft.com/office/drawing/2014/main" id="{046CC4B0-7073-7531-6931-73744645F2C8}"/>
              </a:ext>
            </a:extLst>
          </p:cNvPr>
          <p:cNvPicPr>
            <a:picLocks noChangeAspect="1"/>
          </p:cNvPicPr>
          <p:nvPr/>
        </p:nvPicPr>
        <p:blipFill>
          <a:blip r:embed="rId4"/>
          <a:stretch>
            <a:fillRect/>
          </a:stretch>
        </p:blipFill>
        <p:spPr>
          <a:xfrm>
            <a:off x="2159305" y="2392161"/>
            <a:ext cx="9752749" cy="3401301"/>
          </a:xfrm>
          <a:prstGeom prst="rect">
            <a:avLst/>
          </a:prstGeom>
        </p:spPr>
      </p:pic>
    </p:spTree>
    <p:extLst>
      <p:ext uri="{BB962C8B-B14F-4D97-AF65-F5344CB8AC3E}">
        <p14:creationId xmlns:p14="http://schemas.microsoft.com/office/powerpoint/2010/main" val="698589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B7510F-7E8F-38BA-262D-FDC701D9DEE9}"/>
              </a:ext>
            </a:extLst>
          </p:cNvPr>
          <p:cNvSpPr>
            <a:spLocks noGrp="1"/>
          </p:cNvSpPr>
          <p:nvPr>
            <p:ph type="title"/>
          </p:nvPr>
        </p:nvSpPr>
        <p:spPr>
          <a:xfrm>
            <a:off x="168207" y="395926"/>
            <a:ext cx="10067543" cy="640688"/>
          </a:xfrm>
        </p:spPr>
        <p:txBody>
          <a:bodyPr/>
          <a:lstStyle/>
          <a:p>
            <a:r>
              <a:rPr lang="en-US"/>
              <a:t>UKD Overview – English year 0-6</a:t>
            </a:r>
            <a:endParaRPr lang="en-NZ"/>
          </a:p>
        </p:txBody>
      </p:sp>
      <p:sp>
        <p:nvSpPr>
          <p:cNvPr id="3" name="Slide Number Placeholder 2">
            <a:extLst>
              <a:ext uri="{FF2B5EF4-FFF2-40B4-BE49-F238E27FC236}">
                <a16:creationId xmlns:a16="http://schemas.microsoft.com/office/drawing/2014/main" id="{F1D05803-B847-4210-0747-FE1EFD5BBF45}"/>
              </a:ext>
            </a:extLst>
          </p:cNvPr>
          <p:cNvSpPr>
            <a:spLocks noGrp="1"/>
          </p:cNvSpPr>
          <p:nvPr>
            <p:ph type="sldNum" sz="quarter" idx="12"/>
          </p:nvPr>
        </p:nvSpPr>
        <p:spPr/>
        <p:txBody>
          <a:bodyPr/>
          <a:lstStyle/>
          <a:p>
            <a:fld id="{13468063-9C21-4834-88E3-ACB04C56D52D}" type="slidenum">
              <a:rPr lang="en-NZ" smtClean="0"/>
              <a:pPr/>
              <a:t>26</a:t>
            </a:fld>
            <a:endParaRPr lang="en-NZ"/>
          </a:p>
        </p:txBody>
      </p:sp>
      <p:pic>
        <p:nvPicPr>
          <p:cNvPr id="2" name="Picture 1">
            <a:extLst>
              <a:ext uri="{FF2B5EF4-FFF2-40B4-BE49-F238E27FC236}">
                <a16:creationId xmlns:a16="http://schemas.microsoft.com/office/drawing/2014/main" id="{B601296D-ADA1-BE5B-5E96-752D3AAE46A2}"/>
              </a:ext>
            </a:extLst>
          </p:cNvPr>
          <p:cNvPicPr>
            <a:picLocks noChangeAspect="1"/>
          </p:cNvPicPr>
          <p:nvPr/>
        </p:nvPicPr>
        <p:blipFill>
          <a:blip r:embed="rId3"/>
          <a:stretch>
            <a:fillRect/>
          </a:stretch>
        </p:blipFill>
        <p:spPr>
          <a:xfrm>
            <a:off x="479182" y="1494314"/>
            <a:ext cx="8834939" cy="2633547"/>
          </a:xfrm>
          <a:prstGeom prst="rect">
            <a:avLst/>
          </a:prstGeom>
        </p:spPr>
      </p:pic>
      <p:sp>
        <p:nvSpPr>
          <p:cNvPr id="5" name="Oval 4">
            <a:extLst>
              <a:ext uri="{FF2B5EF4-FFF2-40B4-BE49-F238E27FC236}">
                <a16:creationId xmlns:a16="http://schemas.microsoft.com/office/drawing/2014/main" id="{43887432-581A-64EB-5551-7F920D55704A}"/>
              </a:ext>
            </a:extLst>
          </p:cNvPr>
          <p:cNvSpPr/>
          <p:nvPr/>
        </p:nvSpPr>
        <p:spPr>
          <a:xfrm>
            <a:off x="9891708" y="1124907"/>
            <a:ext cx="2160000" cy="2160000"/>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NZ" sz="1600">
                <a:effectLst/>
                <a:latin typeface="+mj-lt"/>
                <a:ea typeface="Calibri" panose="020F0502020204030204" pitchFamily="34" charset="0"/>
              </a:rPr>
              <a:t>Recognise the learning </a:t>
            </a:r>
            <a:r>
              <a:rPr lang="en-NZ" sz="1600">
                <a:latin typeface="+mj-lt"/>
                <a:ea typeface="Calibri" panose="020F0502020204030204" pitchFamily="34" charset="0"/>
              </a:rPr>
              <a:t>in each phase through </a:t>
            </a:r>
            <a:r>
              <a:rPr lang="en-NZ" sz="1600">
                <a:effectLst/>
                <a:latin typeface="+mj-lt"/>
                <a:ea typeface="Calibri" panose="020F0502020204030204" pitchFamily="34" charset="0"/>
              </a:rPr>
              <a:t>the progress outcome </a:t>
            </a:r>
            <a:r>
              <a:rPr lang="en-NZ" sz="1600">
                <a:latin typeface="+mj-lt"/>
                <a:ea typeface="Calibri" panose="020F0502020204030204" pitchFamily="34" charset="0"/>
              </a:rPr>
              <a:t>–</a:t>
            </a:r>
            <a:r>
              <a:rPr lang="en-NZ" sz="1600">
                <a:effectLst/>
                <a:latin typeface="+mj-lt"/>
                <a:ea typeface="Calibri" panose="020F0502020204030204" pitchFamily="34" charset="0"/>
              </a:rPr>
              <a:t>UKD</a:t>
            </a:r>
            <a:r>
              <a:rPr lang="en-NZ" sz="1600">
                <a:latin typeface="+mj-lt"/>
                <a:ea typeface="Calibri" panose="020F0502020204030204" pitchFamily="34" charset="0"/>
              </a:rPr>
              <a:t> </a:t>
            </a:r>
            <a:r>
              <a:rPr lang="en-NZ" sz="1600">
                <a:effectLst/>
                <a:latin typeface="+mj-lt"/>
                <a:ea typeface="Calibri" panose="020F0502020204030204" pitchFamily="34" charset="0"/>
              </a:rPr>
              <a:t> reflecting the critical focus </a:t>
            </a:r>
            <a:endParaRPr lang="en-US" sz="1200">
              <a:latin typeface="+mj-lt"/>
            </a:endParaRPr>
          </a:p>
        </p:txBody>
      </p:sp>
      <p:pic>
        <p:nvPicPr>
          <p:cNvPr id="7" name="Picture 6">
            <a:extLst>
              <a:ext uri="{FF2B5EF4-FFF2-40B4-BE49-F238E27FC236}">
                <a16:creationId xmlns:a16="http://schemas.microsoft.com/office/drawing/2014/main" id="{880429A7-5EC3-99F6-BA7B-704120562146}"/>
              </a:ext>
            </a:extLst>
          </p:cNvPr>
          <p:cNvPicPr>
            <a:picLocks noChangeAspect="1"/>
          </p:cNvPicPr>
          <p:nvPr/>
        </p:nvPicPr>
        <p:blipFill>
          <a:blip r:embed="rId4"/>
          <a:stretch>
            <a:fillRect/>
          </a:stretch>
        </p:blipFill>
        <p:spPr>
          <a:xfrm>
            <a:off x="501799" y="4546805"/>
            <a:ext cx="8674099" cy="1574156"/>
          </a:xfrm>
          <a:prstGeom prst="rect">
            <a:avLst/>
          </a:prstGeom>
        </p:spPr>
      </p:pic>
    </p:spTree>
    <p:extLst>
      <p:ext uri="{BB962C8B-B14F-4D97-AF65-F5344CB8AC3E}">
        <p14:creationId xmlns:p14="http://schemas.microsoft.com/office/powerpoint/2010/main" val="2392800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A8DE-CB2B-3681-7DBC-61CE18B636CD}"/>
              </a:ext>
            </a:extLst>
          </p:cNvPr>
          <p:cNvSpPr>
            <a:spLocks noGrp="1"/>
          </p:cNvSpPr>
          <p:nvPr>
            <p:ph type="title"/>
          </p:nvPr>
        </p:nvSpPr>
        <p:spPr/>
        <p:txBody>
          <a:bodyPr>
            <a:normAutofit/>
          </a:bodyPr>
          <a:lstStyle/>
          <a:p>
            <a:r>
              <a:rPr lang="en-NZ"/>
              <a:t>Progress Outcome - UKD</a:t>
            </a:r>
          </a:p>
        </p:txBody>
      </p:sp>
      <p:sp>
        <p:nvSpPr>
          <p:cNvPr id="4" name="Slide Number Placeholder 3">
            <a:extLst>
              <a:ext uri="{FF2B5EF4-FFF2-40B4-BE49-F238E27FC236}">
                <a16:creationId xmlns:a16="http://schemas.microsoft.com/office/drawing/2014/main" id="{5A456F37-9D22-A47A-7B4F-68820AEF9B46}"/>
              </a:ext>
            </a:extLst>
          </p:cNvPr>
          <p:cNvSpPr>
            <a:spLocks noGrp="1"/>
          </p:cNvSpPr>
          <p:nvPr>
            <p:ph type="sldNum" sz="quarter" idx="12"/>
          </p:nvPr>
        </p:nvSpPr>
        <p:spPr/>
        <p:txBody>
          <a:bodyPr/>
          <a:lstStyle/>
          <a:p>
            <a:fld id="{13468063-9C21-4834-88E3-ACB04C56D52D}" type="slidenum">
              <a:rPr lang="en-NZ" smtClean="0"/>
              <a:pPr/>
              <a:t>27</a:t>
            </a:fld>
            <a:endParaRPr lang="en-NZ"/>
          </a:p>
        </p:txBody>
      </p:sp>
      <p:sp>
        <p:nvSpPr>
          <p:cNvPr id="3" name="Oval 2">
            <a:extLst>
              <a:ext uri="{FF2B5EF4-FFF2-40B4-BE49-F238E27FC236}">
                <a16:creationId xmlns:a16="http://schemas.microsoft.com/office/drawing/2014/main" id="{F79A3D37-50B8-D275-3123-8EF3D33E27EB}"/>
              </a:ext>
            </a:extLst>
          </p:cNvPr>
          <p:cNvSpPr/>
          <p:nvPr/>
        </p:nvSpPr>
        <p:spPr>
          <a:xfrm>
            <a:off x="9689508" y="1424417"/>
            <a:ext cx="2141298" cy="2141298"/>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NZ" sz="1400"/>
              <a:t>progress outcome UKD– weaving  knowledge, skills and competencies systemically </a:t>
            </a:r>
            <a:br>
              <a:rPr lang="en-NZ" sz="1400"/>
            </a:br>
            <a:r>
              <a:rPr lang="en-NZ" sz="1400"/>
              <a:t>over time</a:t>
            </a:r>
          </a:p>
        </p:txBody>
      </p:sp>
      <p:graphicFrame>
        <p:nvGraphicFramePr>
          <p:cNvPr id="5" name="Table 4">
            <a:extLst>
              <a:ext uri="{FF2B5EF4-FFF2-40B4-BE49-F238E27FC236}">
                <a16:creationId xmlns:a16="http://schemas.microsoft.com/office/drawing/2014/main" id="{250CF323-BF61-8B36-3636-AE7689539470}"/>
              </a:ext>
            </a:extLst>
          </p:cNvPr>
          <p:cNvGraphicFramePr>
            <a:graphicFrameLocks noGrp="1"/>
          </p:cNvGraphicFramePr>
          <p:nvPr>
            <p:extLst>
              <p:ext uri="{D42A27DB-BD31-4B8C-83A1-F6EECF244321}">
                <p14:modId xmlns:p14="http://schemas.microsoft.com/office/powerpoint/2010/main" val="3577906728"/>
              </p:ext>
            </p:extLst>
          </p:nvPr>
        </p:nvGraphicFramePr>
        <p:xfrm>
          <a:off x="479182" y="1382675"/>
          <a:ext cx="8770601" cy="4609920"/>
        </p:xfrm>
        <a:graphic>
          <a:graphicData uri="http://schemas.openxmlformats.org/drawingml/2006/table">
            <a:tbl>
              <a:tblPr firstRow="1" bandRow="1">
                <a:tableStyleId>{2D5ABB26-0587-4C30-8999-92F81FD0307C}</a:tableStyleId>
              </a:tblPr>
              <a:tblGrid>
                <a:gridCol w="1948422">
                  <a:extLst>
                    <a:ext uri="{9D8B030D-6E8A-4147-A177-3AD203B41FA5}">
                      <a16:colId xmlns:a16="http://schemas.microsoft.com/office/drawing/2014/main" val="3911768190"/>
                    </a:ext>
                  </a:extLst>
                </a:gridCol>
                <a:gridCol w="6822179">
                  <a:extLst>
                    <a:ext uri="{9D8B030D-6E8A-4147-A177-3AD203B41FA5}">
                      <a16:colId xmlns:a16="http://schemas.microsoft.com/office/drawing/2014/main" val="729590449"/>
                    </a:ext>
                  </a:extLst>
                </a:gridCol>
              </a:tblGrid>
              <a:tr h="500276">
                <a:tc>
                  <a:txBody>
                    <a:bodyPr/>
                    <a:lstStyle/>
                    <a:p>
                      <a:pPr marL="0" indent="0">
                        <a:buNone/>
                      </a:pPr>
                      <a:r>
                        <a:rPr lang="en-NZ" sz="1600">
                          <a:solidFill>
                            <a:schemeClr val="tx1"/>
                          </a:solidFill>
                        </a:rPr>
                        <a:t>Understand</a:t>
                      </a:r>
                    </a:p>
                  </a:txBody>
                  <a:tcPr marL="144000" marR="144000" marT="144000" marB="144000">
                    <a:lnT w="12700" cap="flat" cmpd="sng" algn="ctr">
                      <a:solidFill>
                        <a:srgbClr val="641D2E"/>
                      </a:solidFill>
                      <a:prstDash val="solid"/>
                      <a:round/>
                      <a:headEnd type="none" w="med" len="med"/>
                      <a:tailEnd type="none" w="med" len="med"/>
                    </a:lnT>
                    <a:lnB w="12700" cap="flat" cmpd="sng" algn="ctr">
                      <a:solidFill>
                        <a:srgbClr val="641D2E"/>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The deep and enduring big ideas and themes that students develop over the phases.</a:t>
                      </a:r>
                    </a:p>
                  </a:txBody>
                  <a:tcPr marL="144000" marR="144000" marT="144000" marB="144000">
                    <a:lnT w="12700" cap="flat" cmpd="sng" algn="ctr">
                      <a:solidFill>
                        <a:srgbClr val="641D2E"/>
                      </a:solidFill>
                      <a:prstDash val="solid"/>
                      <a:round/>
                      <a:headEnd type="none" w="med" len="med"/>
                      <a:tailEnd type="none" w="med" len="med"/>
                    </a:lnT>
                    <a:lnB w="12700" cap="flat" cmpd="sng" algn="ctr">
                      <a:solidFill>
                        <a:srgbClr val="641D2E"/>
                      </a:solidFill>
                      <a:prstDash val="solid"/>
                      <a:round/>
                      <a:headEnd type="none" w="med" len="med"/>
                      <a:tailEnd type="none" w="med" len="med"/>
                    </a:lnB>
                  </a:tcPr>
                </a:tc>
                <a:extLst>
                  <a:ext uri="{0D108BD9-81ED-4DB2-BD59-A6C34878D82A}">
                    <a16:rowId xmlns:a16="http://schemas.microsoft.com/office/drawing/2014/main" val="1151641166"/>
                  </a:ext>
                </a:extLst>
              </a:tr>
              <a:tr h="657541">
                <a:tc>
                  <a:txBody>
                    <a:bodyPr/>
                    <a:lstStyle/>
                    <a:p>
                      <a:pPr marL="0" indent="0">
                        <a:buFont typeface="+mj-lt"/>
                        <a:buNone/>
                      </a:pPr>
                      <a:r>
                        <a:rPr lang="en-NZ" sz="1600">
                          <a:solidFill>
                            <a:schemeClr val="tx1"/>
                          </a:solidFill>
                        </a:rPr>
                        <a:t>Know</a:t>
                      </a:r>
                    </a:p>
                  </a:txBody>
                  <a:tcPr marL="144000" marR="144000" marT="144000" marB="144000">
                    <a:lnT w="12700" cap="flat" cmpd="sng" algn="ctr">
                      <a:solidFill>
                        <a:srgbClr val="641D2E"/>
                      </a:solidFill>
                      <a:prstDash val="solid"/>
                      <a:round/>
                      <a:headEnd type="none" w="med" len="med"/>
                      <a:tailEnd type="none" w="med" len="med"/>
                    </a:lnT>
                    <a:lnB w="12700" cap="flat" cmpd="sng" algn="ctr">
                      <a:solidFill>
                        <a:srgbClr val="641D2E"/>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The meaningful and important concepts and topics described at each year level that enrich students’ understanding of the big ideas and themes and that students develop using the practices.</a:t>
                      </a:r>
                    </a:p>
                  </a:txBody>
                  <a:tcPr marL="144000" marR="144000" marT="144000" marB="144000">
                    <a:lnT w="12700" cap="flat" cmpd="sng" algn="ctr">
                      <a:solidFill>
                        <a:srgbClr val="641D2E"/>
                      </a:solidFill>
                      <a:prstDash val="solid"/>
                      <a:round/>
                      <a:headEnd type="none" w="med" len="med"/>
                      <a:tailEnd type="none" w="med" len="med"/>
                    </a:lnT>
                    <a:lnB w="12700" cap="flat" cmpd="sng" algn="ctr">
                      <a:solidFill>
                        <a:srgbClr val="641D2E"/>
                      </a:solidFill>
                      <a:prstDash val="solid"/>
                      <a:round/>
                      <a:headEnd type="none" w="med" len="med"/>
                      <a:tailEnd type="none" w="med" len="med"/>
                    </a:lnB>
                  </a:tcPr>
                </a:tc>
                <a:extLst>
                  <a:ext uri="{0D108BD9-81ED-4DB2-BD59-A6C34878D82A}">
                    <a16:rowId xmlns:a16="http://schemas.microsoft.com/office/drawing/2014/main" val="1344195056"/>
                  </a:ext>
                </a:extLst>
              </a:tr>
              <a:tr h="500276">
                <a:tc>
                  <a:txBody>
                    <a:bodyPr/>
                    <a:lstStyle/>
                    <a:p>
                      <a:pPr marL="0" indent="0">
                        <a:buFont typeface="+mj-lt"/>
                        <a:buNone/>
                      </a:pPr>
                      <a:r>
                        <a:rPr lang="en-NZ" sz="1600">
                          <a:solidFill>
                            <a:schemeClr val="tx1"/>
                          </a:solidFill>
                        </a:rPr>
                        <a:t>Do</a:t>
                      </a:r>
                    </a:p>
                  </a:txBody>
                  <a:tcPr marL="144000" marR="144000" marT="144000" marB="144000">
                    <a:lnT w="12700" cap="flat" cmpd="sng" algn="ctr">
                      <a:solidFill>
                        <a:srgbClr val="641D2E"/>
                      </a:solidFill>
                      <a:prstDash val="solid"/>
                      <a:round/>
                      <a:headEnd type="none" w="med" len="med"/>
                      <a:tailEnd type="none" w="med" len="med"/>
                    </a:lnT>
                    <a:lnB w="12700" cap="flat" cmpd="sng" algn="ctr">
                      <a:solidFill>
                        <a:srgbClr val="641D2E"/>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The practices (skills, strategies and processes) that bring rigour to learning and support the development of the key competencies.</a:t>
                      </a:r>
                    </a:p>
                  </a:txBody>
                  <a:tcPr marL="144000" marR="144000" marT="144000" marB="144000">
                    <a:lnT w="12700" cap="flat" cmpd="sng" algn="ctr">
                      <a:solidFill>
                        <a:srgbClr val="641D2E"/>
                      </a:solidFill>
                      <a:prstDash val="solid"/>
                      <a:round/>
                      <a:headEnd type="none" w="med" len="med"/>
                      <a:tailEnd type="none" w="med" len="med"/>
                    </a:lnT>
                    <a:lnB w="12700" cap="flat" cmpd="sng" algn="ctr">
                      <a:solidFill>
                        <a:srgbClr val="641D2E"/>
                      </a:solidFill>
                      <a:prstDash val="solid"/>
                      <a:round/>
                      <a:headEnd type="none" w="med" len="med"/>
                      <a:tailEnd type="none" w="med" len="med"/>
                    </a:lnB>
                  </a:tcPr>
                </a:tc>
                <a:extLst>
                  <a:ext uri="{0D108BD9-81ED-4DB2-BD59-A6C34878D82A}">
                    <a16:rowId xmlns:a16="http://schemas.microsoft.com/office/drawing/2014/main" val="3856401031"/>
                  </a:ext>
                </a:extLst>
              </a:tr>
              <a:tr h="470697">
                <a:tc>
                  <a:txBody>
                    <a:bodyPr/>
                    <a:lstStyle/>
                    <a:p>
                      <a:pPr marL="0" indent="0">
                        <a:buFont typeface="+mj-lt"/>
                        <a:buNone/>
                      </a:pPr>
                      <a:r>
                        <a:rPr lang="en-NZ" sz="1600">
                          <a:solidFill>
                            <a:schemeClr val="tx1"/>
                          </a:solidFill>
                        </a:rPr>
                        <a:t>progress outcome - UKD</a:t>
                      </a:r>
                    </a:p>
                  </a:txBody>
                  <a:tcPr marL="144000" marR="144000" marT="144000" marB="144000">
                    <a:lnT w="12700" cap="flat" cmpd="sng" algn="ctr">
                      <a:solidFill>
                        <a:srgbClr val="641D2E"/>
                      </a:solidFill>
                      <a:prstDash val="solid"/>
                      <a:round/>
                      <a:headEnd type="none" w="med" len="med"/>
                      <a:tailEnd type="none" w="med" len="med"/>
                    </a:lnT>
                    <a:lnB w="12700" cap="flat" cmpd="sng" algn="ctr">
                      <a:solidFill>
                        <a:srgbClr val="641D2E"/>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Outlines expectations.</a:t>
                      </a:r>
                    </a:p>
                  </a:txBody>
                  <a:tcPr marL="144000" marR="144000" marT="144000" marB="144000">
                    <a:lnT w="12700" cap="flat" cmpd="sng" algn="ctr">
                      <a:solidFill>
                        <a:srgbClr val="641D2E"/>
                      </a:solidFill>
                      <a:prstDash val="solid"/>
                      <a:round/>
                      <a:headEnd type="none" w="med" len="med"/>
                      <a:tailEnd type="none" w="med" len="med"/>
                    </a:lnT>
                    <a:lnB w="12700" cap="flat" cmpd="sng" algn="ctr">
                      <a:solidFill>
                        <a:srgbClr val="641D2E"/>
                      </a:solidFill>
                      <a:prstDash val="solid"/>
                      <a:round/>
                      <a:headEnd type="none" w="med" len="med"/>
                      <a:tailEnd type="none" w="med" len="med"/>
                    </a:lnB>
                  </a:tcPr>
                </a:tc>
                <a:extLst>
                  <a:ext uri="{0D108BD9-81ED-4DB2-BD59-A6C34878D82A}">
                    <a16:rowId xmlns:a16="http://schemas.microsoft.com/office/drawing/2014/main" val="1861822030"/>
                  </a:ext>
                </a:extLst>
              </a:tr>
              <a:tr h="814806">
                <a:tc>
                  <a:txBody>
                    <a:bodyPr/>
                    <a:lstStyle/>
                    <a:p>
                      <a:pPr marL="0" indent="0"/>
                      <a:r>
                        <a:rPr lang="en-NZ" sz="1600">
                          <a:solidFill>
                            <a:schemeClr val="tx1"/>
                          </a:solidFill>
                        </a:rPr>
                        <a:t>Interweaving structure</a:t>
                      </a:r>
                    </a:p>
                  </a:txBody>
                  <a:tcPr marL="144000" marR="144000" marT="144000" marB="144000">
                    <a:lnT w="12700" cap="flat" cmpd="sng" algn="ctr">
                      <a:solidFill>
                        <a:srgbClr val="641D2E"/>
                      </a:solidFill>
                      <a:prstDash val="solid"/>
                      <a:round/>
                      <a:headEnd type="none" w="med" len="med"/>
                      <a:tailEnd type="none" w="med" len="med"/>
                    </a:lnT>
                    <a:lnB w="12700" cap="flat" cmpd="sng" algn="ctr">
                      <a:solidFill>
                        <a:srgbClr val="641D2E"/>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Enables students to develop the conceptual understanding and procedural fluency within a framework of knowledge and processes that enables success and brings richness and meaning to mathematics and statistics and English.</a:t>
                      </a:r>
                    </a:p>
                  </a:txBody>
                  <a:tcPr marL="144000" marR="144000" marT="144000" marB="144000">
                    <a:lnT w="12700" cap="flat" cmpd="sng" algn="ctr">
                      <a:solidFill>
                        <a:srgbClr val="641D2E"/>
                      </a:solidFill>
                      <a:prstDash val="solid"/>
                      <a:round/>
                      <a:headEnd type="none" w="med" len="med"/>
                      <a:tailEnd type="none" w="med" len="med"/>
                    </a:lnT>
                    <a:lnB w="12700" cap="flat" cmpd="sng" algn="ctr">
                      <a:solidFill>
                        <a:srgbClr val="641D2E"/>
                      </a:solidFill>
                      <a:prstDash val="solid"/>
                      <a:round/>
                      <a:headEnd type="none" w="med" len="med"/>
                      <a:tailEnd type="none" w="med" len="med"/>
                    </a:lnB>
                  </a:tcPr>
                </a:tc>
                <a:extLst>
                  <a:ext uri="{0D108BD9-81ED-4DB2-BD59-A6C34878D82A}">
                    <a16:rowId xmlns:a16="http://schemas.microsoft.com/office/drawing/2014/main" val="2485245019"/>
                  </a:ext>
                </a:extLst>
              </a:tr>
            </a:tbl>
          </a:graphicData>
        </a:graphic>
      </p:graphicFrame>
      <p:pic>
        <p:nvPicPr>
          <p:cNvPr id="12" name="Picture 11">
            <a:extLst>
              <a:ext uri="{FF2B5EF4-FFF2-40B4-BE49-F238E27FC236}">
                <a16:creationId xmlns:a16="http://schemas.microsoft.com/office/drawing/2014/main" id="{1ADB2F28-A5FD-64D4-E12B-FCCD55E586D1}"/>
              </a:ext>
            </a:extLst>
          </p:cNvPr>
          <p:cNvPicPr>
            <a:picLocks noChangeAspect="1"/>
          </p:cNvPicPr>
          <p:nvPr/>
        </p:nvPicPr>
        <p:blipFill rotWithShape="1">
          <a:blip r:embed="rId3"/>
          <a:srcRect l="2417" t="6214" r="3309" b="9642"/>
          <a:stretch/>
        </p:blipFill>
        <p:spPr>
          <a:xfrm>
            <a:off x="4619605" y="350293"/>
            <a:ext cx="1973179" cy="620776"/>
          </a:xfrm>
          <a:prstGeom prst="rect">
            <a:avLst/>
          </a:prstGeom>
        </p:spPr>
      </p:pic>
    </p:spTree>
    <p:extLst>
      <p:ext uri="{BB962C8B-B14F-4D97-AF65-F5344CB8AC3E}">
        <p14:creationId xmlns:p14="http://schemas.microsoft.com/office/powerpoint/2010/main" val="3080030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06EC0-78FD-DF0C-BAEF-73F68CCF37AD}"/>
              </a:ext>
            </a:extLst>
          </p:cNvPr>
          <p:cNvSpPr>
            <a:spLocks noGrp="1"/>
          </p:cNvSpPr>
          <p:nvPr>
            <p:ph type="title"/>
          </p:nvPr>
        </p:nvSpPr>
        <p:spPr/>
        <p:txBody>
          <a:bodyPr/>
          <a:lstStyle/>
          <a:p>
            <a:r>
              <a:rPr lang="en-NZ"/>
              <a:t>Critical Focus of each phase of learning</a:t>
            </a:r>
          </a:p>
        </p:txBody>
      </p:sp>
      <p:sp>
        <p:nvSpPr>
          <p:cNvPr id="3" name="Slide Number Placeholder 2">
            <a:extLst>
              <a:ext uri="{FF2B5EF4-FFF2-40B4-BE49-F238E27FC236}">
                <a16:creationId xmlns:a16="http://schemas.microsoft.com/office/drawing/2014/main" id="{DDEF7EC6-5B25-C545-1103-AED5BFB013BA}"/>
              </a:ext>
            </a:extLst>
          </p:cNvPr>
          <p:cNvSpPr>
            <a:spLocks noGrp="1"/>
          </p:cNvSpPr>
          <p:nvPr>
            <p:ph type="sldNum" sz="quarter" idx="12"/>
          </p:nvPr>
        </p:nvSpPr>
        <p:spPr/>
        <p:txBody>
          <a:bodyPr/>
          <a:lstStyle/>
          <a:p>
            <a:fld id="{13468063-9C21-4834-88E3-ACB04C56D52D}" type="slidenum">
              <a:rPr lang="en-NZ" smtClean="0"/>
              <a:pPr/>
              <a:t>28</a:t>
            </a:fld>
            <a:endParaRPr lang="en-NZ"/>
          </a:p>
        </p:txBody>
      </p:sp>
      <p:graphicFrame>
        <p:nvGraphicFramePr>
          <p:cNvPr id="4" name="Table 3">
            <a:extLst>
              <a:ext uri="{FF2B5EF4-FFF2-40B4-BE49-F238E27FC236}">
                <a16:creationId xmlns:a16="http://schemas.microsoft.com/office/drawing/2014/main" id="{FD48A598-2D34-490F-8846-27C713694C91}"/>
              </a:ext>
            </a:extLst>
          </p:cNvPr>
          <p:cNvGraphicFramePr>
            <a:graphicFrameLocks noGrp="1"/>
          </p:cNvGraphicFramePr>
          <p:nvPr>
            <p:extLst>
              <p:ext uri="{D42A27DB-BD31-4B8C-83A1-F6EECF244321}">
                <p14:modId xmlns:p14="http://schemas.microsoft.com/office/powerpoint/2010/main" val="4168402782"/>
              </p:ext>
            </p:extLst>
          </p:nvPr>
        </p:nvGraphicFramePr>
        <p:xfrm>
          <a:off x="321496" y="1984085"/>
          <a:ext cx="11556000" cy="4215385"/>
        </p:xfrm>
        <a:graphic>
          <a:graphicData uri="http://schemas.openxmlformats.org/drawingml/2006/table">
            <a:tbl>
              <a:tblPr bandRow="1">
                <a:tableStyleId>{2D5ABB26-0587-4C30-8999-92F81FD0307C}</a:tableStyleId>
              </a:tblPr>
              <a:tblGrid>
                <a:gridCol w="4106667">
                  <a:extLst>
                    <a:ext uri="{9D8B030D-6E8A-4147-A177-3AD203B41FA5}">
                      <a16:colId xmlns:a16="http://schemas.microsoft.com/office/drawing/2014/main" val="985092246"/>
                    </a:ext>
                  </a:extLst>
                </a:gridCol>
                <a:gridCol w="7449333">
                  <a:extLst>
                    <a:ext uri="{9D8B030D-6E8A-4147-A177-3AD203B41FA5}">
                      <a16:colId xmlns:a16="http://schemas.microsoft.com/office/drawing/2014/main" val="216818649"/>
                    </a:ext>
                  </a:extLst>
                </a:gridCol>
              </a:tblGrid>
              <a:tr h="843077">
                <a:tc>
                  <a:txBody>
                    <a:bodyPr/>
                    <a:lstStyle/>
                    <a:p>
                      <a:r>
                        <a:rPr lang="en-NZ" b="1"/>
                        <a:t>Phase 5 </a:t>
                      </a:r>
                      <a:r>
                        <a:rPr lang="en-NZ" b="0"/>
                        <a:t>(Years 11-13):</a:t>
                      </a:r>
                      <a:endParaRPr lang="en-NZ" b="0">
                        <a:latin typeface="+mn-lt"/>
                      </a:endParaRP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lvl="1" indent="0" algn="l">
                        <a:lnSpc>
                          <a:spcPct val="100000"/>
                        </a:lnSpc>
                        <a:spcBef>
                          <a:spcPts val="0"/>
                        </a:spcBef>
                        <a:spcAft>
                          <a:spcPts val="0"/>
                        </a:spcAft>
                        <a:buClr>
                          <a:schemeClr val="accent1"/>
                        </a:buClr>
                        <a:buFont typeface="Arial" panose="020B0604020202020204" pitchFamily="34" charset="0"/>
                        <a:buNone/>
                      </a:pPr>
                      <a:r>
                        <a:rPr lang="en-US" sz="1600" b="1"/>
                        <a:t>Navigating pathways and developing agency to help shape the future</a:t>
                      </a:r>
                      <a:endParaRPr lang="en-NZ" sz="1600" b="1">
                        <a:latin typeface="+mn-lt"/>
                      </a:endParaRP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690788760"/>
                  </a:ext>
                </a:extLst>
              </a:tr>
              <a:tr h="843077">
                <a:tc>
                  <a:txBody>
                    <a:bodyPr/>
                    <a:lstStyle/>
                    <a:p>
                      <a:r>
                        <a:rPr lang="en-US" b="1"/>
                        <a:t>Phase 4 </a:t>
                      </a:r>
                      <a:r>
                        <a:rPr lang="en-US" b="0"/>
                        <a:t>(Years 9-10): </a:t>
                      </a:r>
                      <a:endParaRPr lang="en-NZ" b="0">
                        <a:latin typeface="+mn-lt"/>
                      </a:endParaRP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lvl="1" indent="0" algn="l">
                        <a:lnSpc>
                          <a:spcPct val="100000"/>
                        </a:lnSpc>
                        <a:spcBef>
                          <a:spcPts val="0"/>
                        </a:spcBef>
                        <a:spcAft>
                          <a:spcPts val="0"/>
                        </a:spcAft>
                        <a:buClr>
                          <a:schemeClr val="accent1"/>
                        </a:buClr>
                        <a:buFont typeface="Arial" panose="020B0604020202020204" pitchFamily="34" charset="0"/>
                        <a:buNone/>
                      </a:pPr>
                      <a:r>
                        <a:rPr lang="en-US" sz="1600" b="1"/>
                        <a:t>Having a purpose and being empathetic and resilient </a:t>
                      </a:r>
                      <a:endParaRPr lang="en-US" sz="1600" b="1">
                        <a:latin typeface="+mn-lt"/>
                      </a:endParaRP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499331615"/>
                  </a:ext>
                </a:extLst>
              </a:tr>
              <a:tr h="843077">
                <a:tc>
                  <a:txBody>
                    <a:bodyPr/>
                    <a:lstStyle/>
                    <a:p>
                      <a:r>
                        <a:rPr lang="en-US" b="1"/>
                        <a:t>Phase 3 </a:t>
                      </a:r>
                      <a:r>
                        <a:rPr lang="en-US" b="0"/>
                        <a:t>(Years 7-8): </a:t>
                      </a:r>
                      <a:endParaRPr lang="en-NZ" b="0">
                        <a:latin typeface="+mn-lt"/>
                      </a:endParaRP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lvl="1" indent="0" algn="l">
                        <a:lnSpc>
                          <a:spcPct val="100000"/>
                        </a:lnSpc>
                        <a:spcBef>
                          <a:spcPts val="0"/>
                        </a:spcBef>
                        <a:spcAft>
                          <a:spcPts val="0"/>
                        </a:spcAft>
                        <a:buClr>
                          <a:schemeClr val="accent1"/>
                        </a:buClr>
                        <a:buFont typeface="Arial" panose="020B0604020202020204" pitchFamily="34" charset="0"/>
                        <a:buNone/>
                      </a:pPr>
                      <a:r>
                        <a:rPr lang="en-US" sz="1600" b="1"/>
                        <a:t>Seeing ourselves in the wider world and advocating with and for others </a:t>
                      </a:r>
                      <a:endParaRPr lang="en-US" sz="1600" b="1">
                        <a:latin typeface="+mn-lt"/>
                      </a:endParaRP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997046873"/>
                  </a:ext>
                </a:extLst>
              </a:tr>
              <a:tr h="843077">
                <a:tc>
                  <a:txBody>
                    <a:bodyPr/>
                    <a:lstStyle/>
                    <a:p>
                      <a:r>
                        <a:rPr lang="en-US" b="1"/>
                        <a:t>Phase 2 </a:t>
                      </a:r>
                      <a:r>
                        <a:rPr lang="en-US" b="0"/>
                        <a:t>(Years 4-6): </a:t>
                      </a:r>
                      <a:endParaRPr lang="en-NZ" b="0">
                        <a:latin typeface="+mn-lt"/>
                      </a:endParaRP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lvl="0" indent="0" algn="l">
                        <a:lnSpc>
                          <a:spcPct val="100000"/>
                        </a:lnSpc>
                        <a:spcBef>
                          <a:spcPts val="0"/>
                        </a:spcBef>
                        <a:spcAft>
                          <a:spcPts val="0"/>
                        </a:spcAft>
                        <a:buClr>
                          <a:schemeClr val="accent1"/>
                        </a:buClr>
                        <a:buFont typeface="Arial" panose="020B0604020202020204" pitchFamily="34" charset="0"/>
                        <a:buNone/>
                      </a:pPr>
                      <a:r>
                        <a:rPr lang="en-US" sz="1600" b="1"/>
                        <a:t>Having a purpose and being empathetic and resilient </a:t>
                      </a:r>
                      <a:endParaRPr lang="en-US" sz="1600" b="1">
                        <a:latin typeface="+mn-lt"/>
                      </a:endParaRP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681499238"/>
                  </a:ext>
                </a:extLst>
              </a:tr>
              <a:tr h="843077">
                <a:tc>
                  <a:txBody>
                    <a:bodyPr/>
                    <a:lstStyle/>
                    <a:p>
                      <a:r>
                        <a:rPr lang="en-US" b="1"/>
                        <a:t>Phase 1 </a:t>
                      </a:r>
                      <a:r>
                        <a:rPr lang="en-US" b="0"/>
                        <a:t>(Years 0-3):</a:t>
                      </a:r>
                      <a:endParaRPr lang="en-NZ" b="0">
                        <a:latin typeface="+mn-lt"/>
                      </a:endParaRP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Thriving in environments rich in literacy and maths</a:t>
                      </a:r>
                      <a:endParaRPr lang="en-NZ" sz="1600" b="1"/>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896163800"/>
                  </a:ext>
                </a:extLst>
              </a:tr>
            </a:tbl>
          </a:graphicData>
        </a:graphic>
      </p:graphicFrame>
      <p:cxnSp>
        <p:nvCxnSpPr>
          <p:cNvPr id="20" name="Connector: Elbow 19">
            <a:extLst>
              <a:ext uri="{FF2B5EF4-FFF2-40B4-BE49-F238E27FC236}">
                <a16:creationId xmlns:a16="http://schemas.microsoft.com/office/drawing/2014/main" id="{894B81CB-3143-0726-0A2B-4D7A578B4FEC}"/>
              </a:ext>
            </a:extLst>
          </p:cNvPr>
          <p:cNvCxnSpPr>
            <a:cxnSpLocks/>
          </p:cNvCxnSpPr>
          <p:nvPr/>
        </p:nvCxnSpPr>
        <p:spPr>
          <a:xfrm flipV="1">
            <a:off x="2450952" y="5586881"/>
            <a:ext cx="1835663" cy="633146"/>
          </a:xfrm>
          <a:prstGeom prst="bentConnector3">
            <a:avLst>
              <a:gd name="adj1" fmla="val 50000"/>
            </a:avLst>
          </a:prstGeom>
          <a:ln w="25400">
            <a:solidFill>
              <a:srgbClr val="EE450B"/>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C647ADC4-E960-635A-7CD2-A119D7B09800}"/>
              </a:ext>
            </a:extLst>
          </p:cNvPr>
          <p:cNvCxnSpPr>
            <a:cxnSpLocks/>
          </p:cNvCxnSpPr>
          <p:nvPr/>
        </p:nvCxnSpPr>
        <p:spPr>
          <a:xfrm flipV="1">
            <a:off x="2504220" y="4772552"/>
            <a:ext cx="1729131" cy="814329"/>
          </a:xfrm>
          <a:prstGeom prst="bentConnector3">
            <a:avLst>
              <a:gd name="adj1" fmla="val 50000"/>
            </a:avLst>
          </a:prstGeom>
          <a:ln w="38100">
            <a:solidFill>
              <a:srgbClr val="EE450B"/>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996FC09A-716E-691E-B464-AC29C25A4E15}"/>
              </a:ext>
            </a:extLst>
          </p:cNvPr>
          <p:cNvCxnSpPr>
            <a:cxnSpLocks/>
          </p:cNvCxnSpPr>
          <p:nvPr/>
        </p:nvCxnSpPr>
        <p:spPr>
          <a:xfrm flipV="1">
            <a:off x="2504219" y="3982640"/>
            <a:ext cx="1729131" cy="781153"/>
          </a:xfrm>
          <a:prstGeom prst="bentConnector3">
            <a:avLst>
              <a:gd name="adj1" fmla="val 50000"/>
            </a:avLst>
          </a:prstGeom>
          <a:ln w="50800">
            <a:solidFill>
              <a:srgbClr val="EE450B"/>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2A2A1FBE-0F4E-1237-7FFB-A6F81ADD3A83}"/>
              </a:ext>
            </a:extLst>
          </p:cNvPr>
          <p:cNvCxnSpPr>
            <a:cxnSpLocks/>
          </p:cNvCxnSpPr>
          <p:nvPr/>
        </p:nvCxnSpPr>
        <p:spPr>
          <a:xfrm flipV="1">
            <a:off x="2600309" y="3226122"/>
            <a:ext cx="1582617" cy="708067"/>
          </a:xfrm>
          <a:prstGeom prst="bentConnector3">
            <a:avLst>
              <a:gd name="adj1" fmla="val 50000"/>
            </a:avLst>
          </a:prstGeom>
          <a:ln w="63500">
            <a:solidFill>
              <a:srgbClr val="EE450B"/>
            </a:solidFill>
            <a:tailEnd type="triangle"/>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955A6185-D5DC-51B2-4D0F-D7399DD75B72}"/>
              </a:ext>
            </a:extLst>
          </p:cNvPr>
          <p:cNvSpPr/>
          <p:nvPr/>
        </p:nvSpPr>
        <p:spPr>
          <a:xfrm>
            <a:off x="8783983" y="75351"/>
            <a:ext cx="2141298" cy="2141298"/>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NZ" sz="1400"/>
              <a:t>The critical desired outcomes of phases </a:t>
            </a:r>
          </a:p>
        </p:txBody>
      </p:sp>
      <p:cxnSp>
        <p:nvCxnSpPr>
          <p:cNvPr id="41" name="Connector: Elbow 40">
            <a:extLst>
              <a:ext uri="{FF2B5EF4-FFF2-40B4-BE49-F238E27FC236}">
                <a16:creationId xmlns:a16="http://schemas.microsoft.com/office/drawing/2014/main" id="{BDEC2F5B-7ACA-466F-004D-C4320923B564}"/>
              </a:ext>
            </a:extLst>
          </p:cNvPr>
          <p:cNvCxnSpPr>
            <a:cxnSpLocks/>
          </p:cNvCxnSpPr>
          <p:nvPr/>
        </p:nvCxnSpPr>
        <p:spPr>
          <a:xfrm flipV="1">
            <a:off x="2650733" y="2518822"/>
            <a:ext cx="1481770" cy="708779"/>
          </a:xfrm>
          <a:prstGeom prst="bentConnector3">
            <a:avLst>
              <a:gd name="adj1" fmla="val 50000"/>
            </a:avLst>
          </a:prstGeom>
          <a:ln w="63500">
            <a:solidFill>
              <a:srgbClr val="EE450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091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B103D-B55D-83A1-A36A-3EAE06171D08}"/>
              </a:ext>
            </a:extLst>
          </p:cNvPr>
          <p:cNvSpPr>
            <a:spLocks noGrp="1"/>
          </p:cNvSpPr>
          <p:nvPr>
            <p:ph type="title"/>
          </p:nvPr>
        </p:nvSpPr>
        <p:spPr/>
        <p:txBody>
          <a:bodyPr/>
          <a:lstStyle/>
          <a:p>
            <a:r>
              <a:rPr lang="en-NZ"/>
              <a:t>English Years 0-6 Critical Focus </a:t>
            </a:r>
          </a:p>
        </p:txBody>
      </p:sp>
      <p:sp>
        <p:nvSpPr>
          <p:cNvPr id="3" name="Slide Number Placeholder 2">
            <a:extLst>
              <a:ext uri="{FF2B5EF4-FFF2-40B4-BE49-F238E27FC236}">
                <a16:creationId xmlns:a16="http://schemas.microsoft.com/office/drawing/2014/main" id="{3626A1DB-3E11-00F7-3346-DE8C85CF4C60}"/>
              </a:ext>
            </a:extLst>
          </p:cNvPr>
          <p:cNvSpPr>
            <a:spLocks noGrp="1"/>
          </p:cNvSpPr>
          <p:nvPr>
            <p:ph type="sldNum" sz="quarter" idx="12"/>
          </p:nvPr>
        </p:nvSpPr>
        <p:spPr/>
        <p:txBody>
          <a:bodyPr/>
          <a:lstStyle/>
          <a:p>
            <a:fld id="{13468063-9C21-4834-88E3-ACB04C56D52D}" type="slidenum">
              <a:rPr lang="en-NZ" smtClean="0"/>
              <a:pPr/>
              <a:t>29</a:t>
            </a:fld>
            <a:endParaRPr lang="en-NZ"/>
          </a:p>
        </p:txBody>
      </p:sp>
      <p:pic>
        <p:nvPicPr>
          <p:cNvPr id="5" name="Picture 4">
            <a:extLst>
              <a:ext uri="{FF2B5EF4-FFF2-40B4-BE49-F238E27FC236}">
                <a16:creationId xmlns:a16="http://schemas.microsoft.com/office/drawing/2014/main" id="{DB2BF76E-A0B0-AA80-E1D8-85DE4B856871}"/>
              </a:ext>
            </a:extLst>
          </p:cNvPr>
          <p:cNvPicPr>
            <a:picLocks noChangeAspect="1"/>
          </p:cNvPicPr>
          <p:nvPr/>
        </p:nvPicPr>
        <p:blipFill rotWithShape="1">
          <a:blip r:embed="rId3"/>
          <a:srcRect t="1960"/>
          <a:stretch/>
        </p:blipFill>
        <p:spPr>
          <a:xfrm>
            <a:off x="587467" y="1828799"/>
            <a:ext cx="5362073" cy="3880417"/>
          </a:xfrm>
          <a:prstGeom prst="rect">
            <a:avLst/>
          </a:prstGeom>
        </p:spPr>
      </p:pic>
      <p:pic>
        <p:nvPicPr>
          <p:cNvPr id="7" name="Picture 6">
            <a:extLst>
              <a:ext uri="{FF2B5EF4-FFF2-40B4-BE49-F238E27FC236}">
                <a16:creationId xmlns:a16="http://schemas.microsoft.com/office/drawing/2014/main" id="{9850375F-AF8F-59D6-0D4E-DA7930352457}"/>
              </a:ext>
            </a:extLst>
          </p:cNvPr>
          <p:cNvPicPr>
            <a:picLocks noChangeAspect="1"/>
          </p:cNvPicPr>
          <p:nvPr/>
        </p:nvPicPr>
        <p:blipFill rotWithShape="1">
          <a:blip r:embed="rId4"/>
          <a:srcRect t="2864"/>
          <a:stretch/>
        </p:blipFill>
        <p:spPr>
          <a:xfrm>
            <a:off x="5720940" y="1266940"/>
            <a:ext cx="5671150" cy="4008214"/>
          </a:xfrm>
          <a:prstGeom prst="rect">
            <a:avLst/>
          </a:prstGeom>
        </p:spPr>
      </p:pic>
    </p:spTree>
    <p:extLst>
      <p:ext uri="{BB962C8B-B14F-4D97-AF65-F5344CB8AC3E}">
        <p14:creationId xmlns:p14="http://schemas.microsoft.com/office/powerpoint/2010/main" val="1815559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5F3E7B-5718-989B-D835-D4FE5CA47260}"/>
              </a:ext>
            </a:extLst>
          </p:cNvPr>
          <p:cNvSpPr>
            <a:spLocks noGrp="1"/>
          </p:cNvSpPr>
          <p:nvPr>
            <p:ph type="sldNum" sz="quarter" idx="12"/>
          </p:nvPr>
        </p:nvSpPr>
        <p:spPr/>
        <p:txBody>
          <a:bodyPr/>
          <a:lstStyle/>
          <a:p>
            <a:fld id="{13468063-9C21-4834-88E3-ACB04C56D52D}" type="slidenum">
              <a:rPr lang="en-NZ" smtClean="0"/>
              <a:pPr/>
              <a:t>3</a:t>
            </a:fld>
            <a:endParaRPr lang="en-NZ"/>
          </a:p>
        </p:txBody>
      </p:sp>
      <p:sp>
        <p:nvSpPr>
          <p:cNvPr id="3" name="Text Placeholder 2">
            <a:extLst>
              <a:ext uri="{FF2B5EF4-FFF2-40B4-BE49-F238E27FC236}">
                <a16:creationId xmlns:a16="http://schemas.microsoft.com/office/drawing/2014/main" id="{75C4820E-D26E-6065-68DA-8E542D7BB52E}"/>
              </a:ext>
            </a:extLst>
          </p:cNvPr>
          <p:cNvSpPr>
            <a:spLocks noGrp="1"/>
          </p:cNvSpPr>
          <p:nvPr>
            <p:ph type="body" sz="quarter" idx="4294967295"/>
          </p:nvPr>
        </p:nvSpPr>
        <p:spPr>
          <a:xfrm>
            <a:off x="688373" y="922748"/>
            <a:ext cx="6827838" cy="1168400"/>
          </a:xfrm>
          <a:gradFill>
            <a:gsLst>
              <a:gs pos="0">
                <a:schemeClr val="accent3"/>
              </a:gs>
              <a:gs pos="90000">
                <a:schemeClr val="accent1"/>
              </a:gs>
            </a:gsLst>
            <a:lin ang="9000000" scaled="0"/>
          </a:gradFill>
        </p:spPr>
        <p:txBody>
          <a:bodyPr lIns="180000" tIns="180000" rIns="180000" bIns="180000">
            <a:noAutofit/>
          </a:bodyPr>
          <a:lstStyle/>
          <a:p>
            <a:pPr marL="0" indent="0">
              <a:lnSpc>
                <a:spcPct val="112000"/>
              </a:lnSpc>
              <a:spcBef>
                <a:spcPts val="0"/>
              </a:spcBef>
              <a:buNone/>
            </a:pPr>
            <a:r>
              <a:rPr lang="en-NZ" sz="1600" b="1">
                <a:solidFill>
                  <a:schemeClr val="bg1"/>
                </a:solidFill>
                <a:effectLst/>
                <a:latin typeface="+mn-lt"/>
                <a:ea typeface="Times New Roman" panose="02020603050405020304" pitchFamily="18" charset="0"/>
              </a:rPr>
              <a:t>See how </a:t>
            </a:r>
            <a:r>
              <a:rPr lang="en-NZ" sz="1600">
                <a:solidFill>
                  <a:schemeClr val="bg1"/>
                </a:solidFill>
                <a:effectLst/>
                <a:latin typeface="+mn-lt"/>
                <a:ea typeface="Times New Roman" panose="02020603050405020304" pitchFamily="18" charset="0"/>
              </a:rPr>
              <a:t>the revised learning areas inform </a:t>
            </a:r>
            <a:r>
              <a:rPr lang="en-NZ" sz="1600" b="1">
                <a:solidFill>
                  <a:schemeClr val="bg1"/>
                </a:solidFill>
                <a:effectLst/>
                <a:latin typeface="+mn-lt"/>
                <a:ea typeface="Times New Roman" panose="02020603050405020304" pitchFamily="18" charset="0"/>
              </a:rPr>
              <a:t>what to teach, when to teach, and how,</a:t>
            </a:r>
            <a:r>
              <a:rPr lang="en-NZ" sz="1600">
                <a:solidFill>
                  <a:schemeClr val="bg1"/>
                </a:solidFill>
                <a:effectLst/>
                <a:latin typeface="+mn-lt"/>
                <a:ea typeface="Times New Roman" panose="02020603050405020304" pitchFamily="18" charset="0"/>
              </a:rPr>
              <a:t> based on the science of learning which provides teachers with effective teaching strategies and practices.</a:t>
            </a:r>
            <a:endParaRPr lang="en-NZ" sz="1600">
              <a:solidFill>
                <a:schemeClr val="bg1"/>
              </a:solidFill>
              <a:latin typeface="+mn-lt"/>
            </a:endParaRPr>
          </a:p>
        </p:txBody>
      </p:sp>
      <p:sp>
        <p:nvSpPr>
          <p:cNvPr id="6" name="TextBox 5">
            <a:extLst>
              <a:ext uri="{FF2B5EF4-FFF2-40B4-BE49-F238E27FC236}">
                <a16:creationId xmlns:a16="http://schemas.microsoft.com/office/drawing/2014/main" id="{FC5B37A6-0DFA-84B0-BBA7-0D0009D43A64}"/>
              </a:ext>
            </a:extLst>
          </p:cNvPr>
          <p:cNvSpPr txBox="1"/>
          <p:nvPr/>
        </p:nvSpPr>
        <p:spPr>
          <a:xfrm>
            <a:off x="594203" y="2718452"/>
            <a:ext cx="6922008" cy="1731308"/>
          </a:xfrm>
          <a:prstGeom prst="rect">
            <a:avLst/>
          </a:prstGeom>
          <a:noFill/>
        </p:spPr>
        <p:txBody>
          <a:bodyPr wrap="square" lIns="0" tIns="0" rIns="0" bIns="0" anchor="t">
            <a:spAutoFit/>
          </a:bodyPr>
          <a:lstStyle/>
          <a:p>
            <a:pPr>
              <a:lnSpc>
                <a:spcPct val="112000"/>
              </a:lnSpc>
              <a:spcAft>
                <a:spcPts val="800"/>
              </a:spcAft>
            </a:pPr>
            <a:r>
              <a:rPr lang="en-NZ" sz="1800" kern="100">
                <a:effectLst/>
                <a:ea typeface="Calibri" panose="020F0502020204030204" pitchFamily="34" charset="0"/>
                <a:cs typeface="Arial"/>
              </a:rPr>
              <a:t>Supporting school leaders and teachers to understand and plan for English Years 0-6 and mathematics </a:t>
            </a:r>
            <a:r>
              <a:rPr lang="en-US" sz="1800" kern="100">
                <a:effectLst/>
                <a:ea typeface="Calibri" panose="020F0502020204030204" pitchFamily="34" charset="0"/>
                <a:cs typeface="Arial"/>
              </a:rPr>
              <a:t>and statistics Years 0-8 </a:t>
            </a:r>
            <a:r>
              <a:rPr lang="en-NZ" sz="1800" kern="100">
                <a:ea typeface="Calibri" panose="020F0502020204030204" pitchFamily="34" charset="0"/>
                <a:cs typeface="Arial"/>
              </a:rPr>
              <a:t>learning areas </a:t>
            </a:r>
            <a:r>
              <a:rPr lang="en-NZ" sz="1800" kern="100">
                <a:effectLst/>
                <a:ea typeface="Calibri" panose="020F0502020204030204" pitchFamily="34" charset="0"/>
                <a:cs typeface="Arial"/>
              </a:rPr>
              <a:t>by:</a:t>
            </a:r>
            <a:endParaRPr lang="en-US">
              <a:cs typeface="Arial"/>
            </a:endParaRPr>
          </a:p>
          <a:p>
            <a:pPr>
              <a:lnSpc>
                <a:spcPct val="112000"/>
              </a:lnSpc>
              <a:spcAft>
                <a:spcPts val="800"/>
              </a:spcAft>
            </a:pPr>
            <a:endParaRPr lang="en-NZ" kern="100">
              <a:cs typeface="Arial"/>
            </a:endParaRPr>
          </a:p>
          <a:p>
            <a:pPr>
              <a:lnSpc>
                <a:spcPct val="112000"/>
              </a:lnSpc>
              <a:spcAft>
                <a:spcPts val="800"/>
              </a:spcAft>
            </a:pPr>
            <a:endParaRPr lang="en-NZ">
              <a:cs typeface="Arial"/>
            </a:endParaRPr>
          </a:p>
        </p:txBody>
      </p:sp>
      <p:pic>
        <p:nvPicPr>
          <p:cNvPr id="9" name="Picture 8" descr="A white cover with a blue and black design&#10;&#10;Description automatically generated">
            <a:extLst>
              <a:ext uri="{FF2B5EF4-FFF2-40B4-BE49-F238E27FC236}">
                <a16:creationId xmlns:a16="http://schemas.microsoft.com/office/drawing/2014/main" id="{0272F757-98D5-7C28-85BE-CD8EA618C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9321" y="426588"/>
            <a:ext cx="3774351" cy="2673383"/>
          </a:xfrm>
          <a:prstGeom prst="rect">
            <a:avLst/>
          </a:prstGeom>
          <a:effectLst>
            <a:outerShdw blurRad="190500" dist="38100" dir="5400000" algn="t" rotWithShape="0">
              <a:prstClr val="black">
                <a:alpha val="40000"/>
              </a:prstClr>
            </a:outerShdw>
          </a:effectLst>
        </p:spPr>
      </p:pic>
      <p:pic>
        <p:nvPicPr>
          <p:cNvPr id="11" name="Picture 10" descr="A white cover with a purple circle&#10;&#10;Description automatically generated">
            <a:extLst>
              <a:ext uri="{FF2B5EF4-FFF2-40B4-BE49-F238E27FC236}">
                <a16:creationId xmlns:a16="http://schemas.microsoft.com/office/drawing/2014/main" id="{9FA0E8F3-0702-4939-98F7-EEB060A9A3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9321" y="3429000"/>
            <a:ext cx="3774351" cy="2662784"/>
          </a:xfrm>
          <a:prstGeom prst="rect">
            <a:avLst/>
          </a:prstGeom>
          <a:effectLst>
            <a:outerShdw blurRad="190500" dist="38100" dir="5400000" algn="t" rotWithShape="0">
              <a:prstClr val="black">
                <a:alpha val="40000"/>
              </a:prstClr>
            </a:outerShdw>
          </a:effectLst>
        </p:spPr>
      </p:pic>
      <p:sp>
        <p:nvSpPr>
          <p:cNvPr id="2" name="Oval 1">
            <a:extLst>
              <a:ext uri="{FF2B5EF4-FFF2-40B4-BE49-F238E27FC236}">
                <a16:creationId xmlns:a16="http://schemas.microsoft.com/office/drawing/2014/main" id="{4C7ED75D-9F5B-A5DB-2B17-719DFCA90F25}"/>
              </a:ext>
            </a:extLst>
          </p:cNvPr>
          <p:cNvSpPr/>
          <p:nvPr/>
        </p:nvSpPr>
        <p:spPr>
          <a:xfrm rot="10800000" flipV="1">
            <a:off x="479182" y="3973060"/>
            <a:ext cx="1816845" cy="1816845"/>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NZ" sz="1200" b="1" kern="100">
                <a:effectLst/>
                <a:ea typeface="Calibri" panose="020F0502020204030204" pitchFamily="34" charset="0"/>
                <a:cs typeface="Arial"/>
              </a:rPr>
              <a:t>Noticing</a:t>
            </a:r>
            <a:r>
              <a:rPr lang="en-NZ" sz="1200" kern="100">
                <a:effectLst/>
                <a:ea typeface="Calibri" panose="020F0502020204030204" pitchFamily="34" charset="0"/>
                <a:cs typeface="Arial"/>
              </a:rPr>
              <a:t> the key updates in the </a:t>
            </a:r>
            <a:r>
              <a:rPr lang="en-US" sz="1200" kern="100">
                <a:effectLst/>
                <a:ea typeface="Calibri" panose="020F0502020204030204" pitchFamily="34" charset="0"/>
                <a:cs typeface="Arial"/>
              </a:rPr>
              <a:t>English Years 0-6 and mathematics and statistics Years 0-8 </a:t>
            </a:r>
            <a:r>
              <a:rPr lang="en-NZ" sz="1200" kern="100">
                <a:ea typeface="Calibri" panose="020F0502020204030204" pitchFamily="34" charset="0"/>
                <a:cs typeface="Arial"/>
              </a:rPr>
              <a:t>learning areas</a:t>
            </a:r>
            <a:endParaRPr lang="en-NZ" sz="1200">
              <a:ea typeface="Calibri" panose="020F0502020204030204" pitchFamily="34" charset="0"/>
              <a:cs typeface="Arial"/>
            </a:endParaRPr>
          </a:p>
        </p:txBody>
      </p:sp>
      <p:sp>
        <p:nvSpPr>
          <p:cNvPr id="5" name="Oval 4">
            <a:extLst>
              <a:ext uri="{FF2B5EF4-FFF2-40B4-BE49-F238E27FC236}">
                <a16:creationId xmlns:a16="http://schemas.microsoft.com/office/drawing/2014/main" id="{C19BF5DB-ED58-418E-FA33-8FCAD6F8ECC8}"/>
              </a:ext>
            </a:extLst>
          </p:cNvPr>
          <p:cNvSpPr/>
          <p:nvPr/>
        </p:nvSpPr>
        <p:spPr>
          <a:xfrm rot="10800000" flipV="1">
            <a:off x="2807718" y="3930632"/>
            <a:ext cx="1816845" cy="1816845"/>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2000"/>
              </a:lnSpc>
              <a:spcAft>
                <a:spcPts val="800"/>
              </a:spcAft>
            </a:pPr>
            <a:r>
              <a:rPr lang="en-NZ" sz="1100" b="1" kern="100">
                <a:effectLst/>
                <a:ea typeface="Calibri" panose="020F0502020204030204" pitchFamily="34" charset="0"/>
                <a:cs typeface="Arial"/>
              </a:rPr>
              <a:t>Recognising</a:t>
            </a:r>
            <a:r>
              <a:rPr lang="en-NZ" sz="1100" kern="100">
                <a:effectLst/>
                <a:ea typeface="Calibri" panose="020F0502020204030204" pitchFamily="34" charset="0"/>
                <a:cs typeface="Arial"/>
              </a:rPr>
              <a:t> how the science of learning and knowledge-rich approaches are woven together to support student learning</a:t>
            </a:r>
            <a:endParaRPr lang="en-NZ" sz="1100">
              <a:ea typeface="Calibri" panose="020F0502020204030204" pitchFamily="34" charset="0"/>
              <a:cs typeface="Arial"/>
            </a:endParaRPr>
          </a:p>
        </p:txBody>
      </p:sp>
      <p:sp>
        <p:nvSpPr>
          <p:cNvPr id="7" name="Oval 6">
            <a:extLst>
              <a:ext uri="{FF2B5EF4-FFF2-40B4-BE49-F238E27FC236}">
                <a16:creationId xmlns:a16="http://schemas.microsoft.com/office/drawing/2014/main" id="{35097039-C1C1-85F6-69E7-864A1C0EB9F1}"/>
              </a:ext>
            </a:extLst>
          </p:cNvPr>
          <p:cNvSpPr/>
          <p:nvPr/>
        </p:nvSpPr>
        <p:spPr>
          <a:xfrm rot="10800000" flipV="1">
            <a:off x="5136255" y="3973058"/>
            <a:ext cx="1816845" cy="1816845"/>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2000"/>
              </a:lnSpc>
              <a:spcAft>
                <a:spcPts val="800"/>
              </a:spcAft>
            </a:pPr>
            <a:r>
              <a:rPr lang="en-NZ" sz="1100" b="1" kern="100">
                <a:ea typeface="Calibri" panose="020F0502020204030204" pitchFamily="34" charset="0"/>
                <a:cs typeface="Arial"/>
              </a:rPr>
              <a:t>Responding</a:t>
            </a:r>
            <a:r>
              <a:rPr lang="en-NZ" sz="1100" kern="100">
                <a:effectLst/>
                <a:ea typeface="Calibri" panose="020F0502020204030204" pitchFamily="34" charset="0"/>
                <a:cs typeface="Arial"/>
              </a:rPr>
              <a:t> by weaving together the progress outcome - UKD elements and  applying evidence-based practices</a:t>
            </a:r>
            <a:endParaRPr lang="en-NZ" sz="1400"/>
          </a:p>
        </p:txBody>
      </p:sp>
    </p:spTree>
    <p:extLst>
      <p:ext uri="{BB962C8B-B14F-4D97-AF65-F5344CB8AC3E}">
        <p14:creationId xmlns:p14="http://schemas.microsoft.com/office/powerpoint/2010/main" val="2732079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22BD52-6B99-9D07-D67A-04CC3064D1FC}"/>
              </a:ext>
            </a:extLst>
          </p:cNvPr>
          <p:cNvPicPr>
            <a:picLocks noChangeAspect="1"/>
          </p:cNvPicPr>
          <p:nvPr/>
        </p:nvPicPr>
        <p:blipFill>
          <a:blip r:embed="rId3"/>
          <a:stretch>
            <a:fillRect/>
          </a:stretch>
        </p:blipFill>
        <p:spPr>
          <a:xfrm>
            <a:off x="6542798" y="688597"/>
            <a:ext cx="5550568" cy="4168411"/>
          </a:xfrm>
          <a:prstGeom prst="rect">
            <a:avLst/>
          </a:prstGeom>
        </p:spPr>
      </p:pic>
      <p:pic>
        <p:nvPicPr>
          <p:cNvPr id="11" name="Picture 10">
            <a:extLst>
              <a:ext uri="{FF2B5EF4-FFF2-40B4-BE49-F238E27FC236}">
                <a16:creationId xmlns:a16="http://schemas.microsoft.com/office/drawing/2014/main" id="{98F5AEBD-EDD7-E8F0-EDD3-B9530D15F163}"/>
              </a:ext>
            </a:extLst>
          </p:cNvPr>
          <p:cNvPicPr>
            <a:picLocks noChangeAspect="1"/>
          </p:cNvPicPr>
          <p:nvPr/>
        </p:nvPicPr>
        <p:blipFill rotWithShape="1">
          <a:blip r:embed="rId4"/>
          <a:srcRect l="3595" t="2471" r="4447"/>
          <a:stretch/>
        </p:blipFill>
        <p:spPr>
          <a:xfrm>
            <a:off x="3391023" y="1710271"/>
            <a:ext cx="5623373" cy="4168411"/>
          </a:xfrm>
          <a:prstGeom prst="rect">
            <a:avLst/>
          </a:prstGeom>
        </p:spPr>
      </p:pic>
      <p:sp>
        <p:nvSpPr>
          <p:cNvPr id="3" name="Slide Number Placeholder 2">
            <a:extLst>
              <a:ext uri="{FF2B5EF4-FFF2-40B4-BE49-F238E27FC236}">
                <a16:creationId xmlns:a16="http://schemas.microsoft.com/office/drawing/2014/main" id="{247D4BE0-384B-929A-2E4A-B6EC8F60F3FD}"/>
              </a:ext>
            </a:extLst>
          </p:cNvPr>
          <p:cNvSpPr>
            <a:spLocks noGrp="1"/>
          </p:cNvSpPr>
          <p:nvPr>
            <p:ph type="sldNum" sz="quarter" idx="12"/>
          </p:nvPr>
        </p:nvSpPr>
        <p:spPr/>
        <p:txBody>
          <a:bodyPr/>
          <a:lstStyle/>
          <a:p>
            <a:fld id="{13468063-9C21-4834-88E3-ACB04C56D52D}" type="slidenum">
              <a:rPr lang="en-NZ" smtClean="0"/>
              <a:pPr/>
              <a:t>30</a:t>
            </a:fld>
            <a:endParaRPr lang="en-NZ"/>
          </a:p>
        </p:txBody>
      </p:sp>
      <p:pic>
        <p:nvPicPr>
          <p:cNvPr id="8" name="Picture 7">
            <a:extLst>
              <a:ext uri="{FF2B5EF4-FFF2-40B4-BE49-F238E27FC236}">
                <a16:creationId xmlns:a16="http://schemas.microsoft.com/office/drawing/2014/main" id="{CC82F4CA-6450-80FB-1A22-55EB032F9035}"/>
              </a:ext>
            </a:extLst>
          </p:cNvPr>
          <p:cNvPicPr>
            <a:picLocks noChangeAspect="1"/>
          </p:cNvPicPr>
          <p:nvPr/>
        </p:nvPicPr>
        <p:blipFill>
          <a:blip r:embed="rId5"/>
          <a:stretch>
            <a:fillRect/>
          </a:stretch>
        </p:blipFill>
        <p:spPr>
          <a:xfrm>
            <a:off x="192408" y="2709910"/>
            <a:ext cx="5670212" cy="4168412"/>
          </a:xfrm>
          <a:prstGeom prst="rect">
            <a:avLst/>
          </a:prstGeom>
        </p:spPr>
      </p:pic>
      <p:sp>
        <p:nvSpPr>
          <p:cNvPr id="9" name="TextBox 8">
            <a:extLst>
              <a:ext uri="{FF2B5EF4-FFF2-40B4-BE49-F238E27FC236}">
                <a16:creationId xmlns:a16="http://schemas.microsoft.com/office/drawing/2014/main" id="{BB002DDE-CDB1-7E1D-6238-FDADF6605B53}"/>
              </a:ext>
            </a:extLst>
          </p:cNvPr>
          <p:cNvSpPr txBox="1"/>
          <p:nvPr/>
        </p:nvSpPr>
        <p:spPr>
          <a:xfrm>
            <a:off x="336331" y="210207"/>
            <a:ext cx="5909194" cy="830997"/>
          </a:xfrm>
          <a:prstGeom prst="rect">
            <a:avLst/>
          </a:prstGeom>
          <a:noFill/>
        </p:spPr>
        <p:txBody>
          <a:bodyPr wrap="square" rtlCol="0">
            <a:spAutoFit/>
          </a:bodyPr>
          <a:lstStyle/>
          <a:p>
            <a:r>
              <a:rPr lang="en-NZ" sz="2400" b="1"/>
              <a:t>Mathematics and statistics Years 0-8 Critical Focus </a:t>
            </a:r>
          </a:p>
        </p:txBody>
      </p:sp>
    </p:spTree>
    <p:extLst>
      <p:ext uri="{BB962C8B-B14F-4D97-AF65-F5344CB8AC3E}">
        <p14:creationId xmlns:p14="http://schemas.microsoft.com/office/powerpoint/2010/main" val="493505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FF2A8-FF54-0BD7-9C7A-1907D4FB0828}"/>
              </a:ext>
            </a:extLst>
          </p:cNvPr>
          <p:cNvSpPr>
            <a:spLocks noGrp="1"/>
          </p:cNvSpPr>
          <p:nvPr>
            <p:ph type="title"/>
          </p:nvPr>
        </p:nvSpPr>
        <p:spPr/>
        <p:txBody>
          <a:bodyPr/>
          <a:lstStyle/>
          <a:p>
            <a:r>
              <a:rPr lang="en-NZ"/>
              <a:t>Learning area structure check in </a:t>
            </a:r>
          </a:p>
        </p:txBody>
      </p:sp>
      <p:sp>
        <p:nvSpPr>
          <p:cNvPr id="3" name="Slide Number Placeholder 2">
            <a:extLst>
              <a:ext uri="{FF2B5EF4-FFF2-40B4-BE49-F238E27FC236}">
                <a16:creationId xmlns:a16="http://schemas.microsoft.com/office/drawing/2014/main" id="{D1218C62-C433-0F00-E153-04209DCA68C5}"/>
              </a:ext>
            </a:extLst>
          </p:cNvPr>
          <p:cNvSpPr>
            <a:spLocks noGrp="1"/>
          </p:cNvSpPr>
          <p:nvPr>
            <p:ph type="sldNum" sz="quarter" idx="12"/>
          </p:nvPr>
        </p:nvSpPr>
        <p:spPr/>
        <p:txBody>
          <a:bodyPr/>
          <a:lstStyle/>
          <a:p>
            <a:fld id="{13468063-9C21-4834-88E3-ACB04C56D52D}" type="slidenum">
              <a:rPr lang="en-NZ" smtClean="0"/>
              <a:pPr/>
              <a:t>31</a:t>
            </a:fld>
            <a:endParaRPr lang="en-NZ"/>
          </a:p>
        </p:txBody>
      </p:sp>
      <p:sp>
        <p:nvSpPr>
          <p:cNvPr id="4" name="Rectangle 3">
            <a:extLst>
              <a:ext uri="{FF2B5EF4-FFF2-40B4-BE49-F238E27FC236}">
                <a16:creationId xmlns:a16="http://schemas.microsoft.com/office/drawing/2014/main" id="{B6E30A34-CB49-25D7-5C4E-97609B696E7C}"/>
              </a:ext>
            </a:extLst>
          </p:cNvPr>
          <p:cNvSpPr/>
          <p:nvPr/>
        </p:nvSpPr>
        <p:spPr>
          <a:xfrm>
            <a:off x="2400360" y="1575957"/>
            <a:ext cx="8363711" cy="6406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1. </a:t>
            </a:r>
          </a:p>
        </p:txBody>
      </p:sp>
      <p:sp>
        <p:nvSpPr>
          <p:cNvPr id="5" name="Rectangle 4">
            <a:extLst>
              <a:ext uri="{FF2B5EF4-FFF2-40B4-BE49-F238E27FC236}">
                <a16:creationId xmlns:a16="http://schemas.microsoft.com/office/drawing/2014/main" id="{ACE6FA7D-B681-2B64-FB42-0DF04D72B28B}"/>
              </a:ext>
            </a:extLst>
          </p:cNvPr>
          <p:cNvSpPr/>
          <p:nvPr/>
        </p:nvSpPr>
        <p:spPr>
          <a:xfrm>
            <a:off x="2400360" y="2290652"/>
            <a:ext cx="8363711" cy="6406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2.  </a:t>
            </a:r>
          </a:p>
        </p:txBody>
      </p:sp>
      <p:sp>
        <p:nvSpPr>
          <p:cNvPr id="6" name="Rectangle 5">
            <a:extLst>
              <a:ext uri="{FF2B5EF4-FFF2-40B4-BE49-F238E27FC236}">
                <a16:creationId xmlns:a16="http://schemas.microsoft.com/office/drawing/2014/main" id="{C48FC3CB-C3C3-ADDB-372B-EAF11C126E95}"/>
              </a:ext>
            </a:extLst>
          </p:cNvPr>
          <p:cNvSpPr/>
          <p:nvPr/>
        </p:nvSpPr>
        <p:spPr>
          <a:xfrm>
            <a:off x="2424435" y="3114050"/>
            <a:ext cx="8315563" cy="6406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3.  </a:t>
            </a:r>
          </a:p>
        </p:txBody>
      </p:sp>
      <p:sp>
        <p:nvSpPr>
          <p:cNvPr id="7" name="Rectangle 6">
            <a:extLst>
              <a:ext uri="{FF2B5EF4-FFF2-40B4-BE49-F238E27FC236}">
                <a16:creationId xmlns:a16="http://schemas.microsoft.com/office/drawing/2014/main" id="{585DD282-B9E3-22DE-95AA-36B0E276F9B9}"/>
              </a:ext>
            </a:extLst>
          </p:cNvPr>
          <p:cNvSpPr/>
          <p:nvPr/>
        </p:nvSpPr>
        <p:spPr>
          <a:xfrm>
            <a:off x="2382757" y="3810097"/>
            <a:ext cx="1648348" cy="10402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4.</a:t>
            </a:r>
          </a:p>
        </p:txBody>
      </p:sp>
      <p:sp>
        <p:nvSpPr>
          <p:cNvPr id="8" name="Rectangle 7">
            <a:extLst>
              <a:ext uri="{FF2B5EF4-FFF2-40B4-BE49-F238E27FC236}">
                <a16:creationId xmlns:a16="http://schemas.microsoft.com/office/drawing/2014/main" id="{FB56B3C5-39F3-DA0B-6D3C-B42B75E7E536}"/>
              </a:ext>
            </a:extLst>
          </p:cNvPr>
          <p:cNvSpPr/>
          <p:nvPr/>
        </p:nvSpPr>
        <p:spPr>
          <a:xfrm>
            <a:off x="4142606" y="3794061"/>
            <a:ext cx="1485621" cy="10402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5.</a:t>
            </a:r>
          </a:p>
        </p:txBody>
      </p:sp>
      <p:sp>
        <p:nvSpPr>
          <p:cNvPr id="9" name="Rectangle 8">
            <a:extLst>
              <a:ext uri="{FF2B5EF4-FFF2-40B4-BE49-F238E27FC236}">
                <a16:creationId xmlns:a16="http://schemas.microsoft.com/office/drawing/2014/main" id="{87E2EE4A-6A83-8789-4C98-C066754517ED}"/>
              </a:ext>
            </a:extLst>
          </p:cNvPr>
          <p:cNvSpPr/>
          <p:nvPr/>
        </p:nvSpPr>
        <p:spPr>
          <a:xfrm>
            <a:off x="5758044" y="3800319"/>
            <a:ext cx="1648347" cy="10272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6.</a:t>
            </a:r>
          </a:p>
        </p:txBody>
      </p:sp>
      <p:sp>
        <p:nvSpPr>
          <p:cNvPr id="10" name="Rectangle 9">
            <a:extLst>
              <a:ext uri="{FF2B5EF4-FFF2-40B4-BE49-F238E27FC236}">
                <a16:creationId xmlns:a16="http://schemas.microsoft.com/office/drawing/2014/main" id="{66140984-939F-BC96-6E87-1E08D8217EDD}"/>
              </a:ext>
            </a:extLst>
          </p:cNvPr>
          <p:cNvSpPr/>
          <p:nvPr/>
        </p:nvSpPr>
        <p:spPr>
          <a:xfrm>
            <a:off x="7517892" y="3820311"/>
            <a:ext cx="1485621" cy="10272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7.</a:t>
            </a:r>
          </a:p>
        </p:txBody>
      </p:sp>
      <p:sp>
        <p:nvSpPr>
          <p:cNvPr id="11" name="Rectangle 10">
            <a:extLst>
              <a:ext uri="{FF2B5EF4-FFF2-40B4-BE49-F238E27FC236}">
                <a16:creationId xmlns:a16="http://schemas.microsoft.com/office/drawing/2014/main" id="{760FA70F-D332-8DA6-0DF7-B3CC99C81171}"/>
              </a:ext>
            </a:extLst>
          </p:cNvPr>
          <p:cNvSpPr/>
          <p:nvPr/>
        </p:nvSpPr>
        <p:spPr>
          <a:xfrm>
            <a:off x="9093855" y="3812165"/>
            <a:ext cx="1648348" cy="10130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8.</a:t>
            </a:r>
          </a:p>
        </p:txBody>
      </p:sp>
      <p:sp>
        <p:nvSpPr>
          <p:cNvPr id="12" name="TextBox 11">
            <a:extLst>
              <a:ext uri="{FF2B5EF4-FFF2-40B4-BE49-F238E27FC236}">
                <a16:creationId xmlns:a16="http://schemas.microsoft.com/office/drawing/2014/main" id="{7F179403-5F07-34B3-A189-8F9E0DF08575}"/>
              </a:ext>
            </a:extLst>
          </p:cNvPr>
          <p:cNvSpPr txBox="1"/>
          <p:nvPr/>
        </p:nvSpPr>
        <p:spPr>
          <a:xfrm>
            <a:off x="1304445" y="5577980"/>
            <a:ext cx="1461168" cy="800219"/>
          </a:xfrm>
          <a:prstGeom prst="rect">
            <a:avLst/>
          </a:prstGeom>
          <a:noFill/>
          <a:ln>
            <a:solidFill>
              <a:schemeClr val="tx1"/>
            </a:solidFill>
          </a:ln>
        </p:spPr>
        <p:txBody>
          <a:bodyPr wrap="square" rtlCol="0">
            <a:spAutoFit/>
          </a:bodyPr>
          <a:lstStyle/>
          <a:p>
            <a:pPr algn="ctr"/>
            <a:r>
              <a:rPr lang="en-NZ" sz="1200" b="1">
                <a:solidFill>
                  <a:schemeClr val="tx1"/>
                </a:solidFill>
              </a:rPr>
              <a:t>G</a:t>
            </a:r>
            <a:r>
              <a:rPr lang="en-NZ" sz="1200">
                <a:solidFill>
                  <a:schemeClr val="tx1"/>
                </a:solidFill>
              </a:rPr>
              <a:t>.  Phase 1</a:t>
            </a:r>
          </a:p>
          <a:p>
            <a:pPr algn="ctr"/>
            <a:r>
              <a:rPr lang="en-NZ" sz="1200">
                <a:solidFill>
                  <a:schemeClr val="tx1"/>
                </a:solidFill>
              </a:rPr>
              <a:t>outcome - UKD &amp; critical focus </a:t>
            </a:r>
          </a:p>
          <a:p>
            <a:r>
              <a:rPr lang="en-NZ" sz="1000"/>
              <a:t> </a:t>
            </a:r>
          </a:p>
        </p:txBody>
      </p:sp>
      <p:sp>
        <p:nvSpPr>
          <p:cNvPr id="13" name="TextBox 12">
            <a:extLst>
              <a:ext uri="{FF2B5EF4-FFF2-40B4-BE49-F238E27FC236}">
                <a16:creationId xmlns:a16="http://schemas.microsoft.com/office/drawing/2014/main" id="{D3B74F5F-37EF-A039-B41D-200233A260B9}"/>
              </a:ext>
            </a:extLst>
          </p:cNvPr>
          <p:cNvSpPr txBox="1"/>
          <p:nvPr/>
        </p:nvSpPr>
        <p:spPr>
          <a:xfrm>
            <a:off x="2205272" y="4983348"/>
            <a:ext cx="2177092" cy="461665"/>
          </a:xfrm>
          <a:prstGeom prst="rect">
            <a:avLst/>
          </a:prstGeom>
          <a:noFill/>
          <a:ln>
            <a:solidFill>
              <a:schemeClr val="tx1"/>
            </a:solidFill>
          </a:ln>
        </p:spPr>
        <p:txBody>
          <a:bodyPr wrap="square" rtlCol="0">
            <a:spAutoFit/>
          </a:bodyPr>
          <a:lstStyle/>
          <a:p>
            <a:r>
              <a:rPr lang="en-NZ" sz="1200" b="1"/>
              <a:t>B</a:t>
            </a:r>
            <a:r>
              <a:rPr lang="en-NZ" sz="1200"/>
              <a:t>. Purpose Statement </a:t>
            </a:r>
          </a:p>
          <a:p>
            <a:pPr marL="228600" indent="-228600">
              <a:buAutoNum type="alphaUcPeriod" startAt="2"/>
            </a:pPr>
            <a:endParaRPr lang="en-NZ" sz="1200"/>
          </a:p>
        </p:txBody>
      </p:sp>
      <p:sp>
        <p:nvSpPr>
          <p:cNvPr id="14" name="TextBox 13">
            <a:extLst>
              <a:ext uri="{FF2B5EF4-FFF2-40B4-BE49-F238E27FC236}">
                <a16:creationId xmlns:a16="http://schemas.microsoft.com/office/drawing/2014/main" id="{7442B56A-A596-2BB2-A0D6-492889DEBEBE}"/>
              </a:ext>
            </a:extLst>
          </p:cNvPr>
          <p:cNvSpPr txBox="1"/>
          <p:nvPr/>
        </p:nvSpPr>
        <p:spPr>
          <a:xfrm>
            <a:off x="4493657" y="4968163"/>
            <a:ext cx="1794922" cy="461665"/>
          </a:xfrm>
          <a:prstGeom prst="rect">
            <a:avLst/>
          </a:prstGeom>
          <a:noFill/>
          <a:ln>
            <a:solidFill>
              <a:schemeClr val="tx1"/>
            </a:solidFill>
          </a:ln>
        </p:spPr>
        <p:txBody>
          <a:bodyPr wrap="square" rtlCol="0">
            <a:spAutoFit/>
          </a:bodyPr>
          <a:lstStyle/>
          <a:p>
            <a:r>
              <a:rPr lang="en-NZ" sz="1200" b="1"/>
              <a:t>C</a:t>
            </a:r>
            <a:r>
              <a:rPr lang="en-NZ" sz="1200"/>
              <a:t>. UKD Overview</a:t>
            </a:r>
          </a:p>
          <a:p>
            <a:r>
              <a:rPr lang="en-NZ" sz="1200"/>
              <a:t> </a:t>
            </a:r>
          </a:p>
        </p:txBody>
      </p:sp>
      <p:sp>
        <p:nvSpPr>
          <p:cNvPr id="17" name="TextBox 16">
            <a:extLst>
              <a:ext uri="{FF2B5EF4-FFF2-40B4-BE49-F238E27FC236}">
                <a16:creationId xmlns:a16="http://schemas.microsoft.com/office/drawing/2014/main" id="{4021B8F7-554A-4437-6767-8A03CE0D98B0}"/>
              </a:ext>
            </a:extLst>
          </p:cNvPr>
          <p:cNvSpPr txBox="1"/>
          <p:nvPr/>
        </p:nvSpPr>
        <p:spPr>
          <a:xfrm>
            <a:off x="4835278" y="5591671"/>
            <a:ext cx="1389888" cy="812530"/>
          </a:xfrm>
          <a:prstGeom prst="rect">
            <a:avLst/>
          </a:prstGeom>
          <a:noFill/>
          <a:ln>
            <a:solidFill>
              <a:schemeClr val="tx1"/>
            </a:solidFill>
          </a:ln>
        </p:spPr>
        <p:txBody>
          <a:bodyPr wrap="square" rtlCol="0">
            <a:spAutoFit/>
          </a:bodyPr>
          <a:lstStyle/>
          <a:p>
            <a:pPr algn="ctr"/>
            <a:r>
              <a:rPr lang="en-NZ" sz="1200" b="1">
                <a:solidFill>
                  <a:schemeClr val="tx1"/>
                </a:solidFill>
              </a:rPr>
              <a:t>I</a:t>
            </a:r>
            <a:r>
              <a:rPr lang="en-NZ" sz="1200">
                <a:solidFill>
                  <a:schemeClr val="tx1"/>
                </a:solidFill>
              </a:rPr>
              <a:t>.  Phase 3</a:t>
            </a:r>
          </a:p>
          <a:p>
            <a:pPr algn="ctr"/>
            <a:r>
              <a:rPr lang="en-NZ" sz="1200">
                <a:solidFill>
                  <a:schemeClr val="tx1"/>
                </a:solidFill>
              </a:rPr>
              <a:t>outcome - UKD &amp; critical focus </a:t>
            </a:r>
          </a:p>
          <a:p>
            <a:pPr marL="0" lvl="0" indent="0" algn="ctr" defTabSz="266700">
              <a:lnSpc>
                <a:spcPct val="90000"/>
              </a:lnSpc>
              <a:spcBef>
                <a:spcPct val="0"/>
              </a:spcBef>
              <a:spcAft>
                <a:spcPct val="35000"/>
              </a:spcAft>
              <a:buNone/>
            </a:pPr>
            <a:r>
              <a:rPr lang="en-NZ" sz="1200"/>
              <a:t> </a:t>
            </a:r>
          </a:p>
        </p:txBody>
      </p:sp>
      <p:sp>
        <p:nvSpPr>
          <p:cNvPr id="18" name="TextBox 17">
            <a:extLst>
              <a:ext uri="{FF2B5EF4-FFF2-40B4-BE49-F238E27FC236}">
                <a16:creationId xmlns:a16="http://schemas.microsoft.com/office/drawing/2014/main" id="{D9A56870-F77F-7911-BBF3-A6CBE9EB99C8}"/>
              </a:ext>
            </a:extLst>
          </p:cNvPr>
          <p:cNvSpPr txBox="1"/>
          <p:nvPr/>
        </p:nvSpPr>
        <p:spPr>
          <a:xfrm>
            <a:off x="6525418" y="5568414"/>
            <a:ext cx="1389888" cy="812530"/>
          </a:xfrm>
          <a:prstGeom prst="rect">
            <a:avLst/>
          </a:prstGeom>
          <a:noFill/>
          <a:ln>
            <a:solidFill>
              <a:schemeClr val="tx1"/>
            </a:solidFill>
          </a:ln>
        </p:spPr>
        <p:txBody>
          <a:bodyPr wrap="square" rtlCol="0">
            <a:spAutoFit/>
          </a:bodyPr>
          <a:lstStyle/>
          <a:p>
            <a:pPr algn="ctr"/>
            <a:r>
              <a:rPr lang="en-NZ" sz="1200" b="1">
                <a:solidFill>
                  <a:schemeClr val="tx1"/>
                </a:solidFill>
              </a:rPr>
              <a:t>J</a:t>
            </a:r>
            <a:r>
              <a:rPr lang="en-NZ" sz="1200">
                <a:solidFill>
                  <a:schemeClr val="tx1"/>
                </a:solidFill>
              </a:rPr>
              <a:t>.  Phase 4</a:t>
            </a:r>
          </a:p>
          <a:p>
            <a:pPr algn="ctr"/>
            <a:r>
              <a:rPr lang="en-NZ" sz="1200">
                <a:solidFill>
                  <a:schemeClr val="tx1"/>
                </a:solidFill>
              </a:rPr>
              <a:t>outcome - UKD &amp; critical focus </a:t>
            </a:r>
          </a:p>
          <a:p>
            <a:pPr marL="0" lvl="0" indent="0" algn="ctr" defTabSz="266700">
              <a:lnSpc>
                <a:spcPct val="90000"/>
              </a:lnSpc>
              <a:spcBef>
                <a:spcPct val="0"/>
              </a:spcBef>
              <a:spcAft>
                <a:spcPct val="35000"/>
              </a:spcAft>
              <a:buNone/>
            </a:pPr>
            <a:r>
              <a:rPr lang="en-NZ" sz="1200"/>
              <a:t> </a:t>
            </a:r>
          </a:p>
        </p:txBody>
      </p:sp>
      <p:sp>
        <p:nvSpPr>
          <p:cNvPr id="20" name="TextBox 19">
            <a:extLst>
              <a:ext uri="{FF2B5EF4-FFF2-40B4-BE49-F238E27FC236}">
                <a16:creationId xmlns:a16="http://schemas.microsoft.com/office/drawing/2014/main" id="{331785A1-02D7-C8B0-EAEA-47F7AA1789E6}"/>
              </a:ext>
            </a:extLst>
          </p:cNvPr>
          <p:cNvSpPr txBox="1"/>
          <p:nvPr/>
        </p:nvSpPr>
        <p:spPr>
          <a:xfrm>
            <a:off x="3068529" y="5568414"/>
            <a:ext cx="1389888" cy="812530"/>
          </a:xfrm>
          <a:prstGeom prst="rect">
            <a:avLst/>
          </a:prstGeom>
          <a:noFill/>
          <a:ln>
            <a:solidFill>
              <a:schemeClr val="tx1"/>
            </a:solidFill>
          </a:ln>
        </p:spPr>
        <p:txBody>
          <a:bodyPr wrap="square" rtlCol="0">
            <a:spAutoFit/>
          </a:bodyPr>
          <a:lstStyle/>
          <a:p>
            <a:pPr algn="ctr"/>
            <a:r>
              <a:rPr lang="en-NZ" sz="1200" b="1">
                <a:solidFill>
                  <a:schemeClr val="tx1"/>
                </a:solidFill>
              </a:rPr>
              <a:t>H</a:t>
            </a:r>
            <a:r>
              <a:rPr lang="en-NZ" sz="1200">
                <a:solidFill>
                  <a:schemeClr val="tx1"/>
                </a:solidFill>
              </a:rPr>
              <a:t>.  Phase 2</a:t>
            </a:r>
          </a:p>
          <a:p>
            <a:pPr algn="ctr"/>
            <a:r>
              <a:rPr lang="en-NZ" sz="1200">
                <a:solidFill>
                  <a:schemeClr val="tx1"/>
                </a:solidFill>
              </a:rPr>
              <a:t>outcome - UKD &amp; critical focus </a:t>
            </a:r>
          </a:p>
          <a:p>
            <a:pPr marL="0" lvl="0" indent="0" algn="ctr" defTabSz="266700">
              <a:lnSpc>
                <a:spcPct val="90000"/>
              </a:lnSpc>
              <a:spcBef>
                <a:spcPct val="0"/>
              </a:spcBef>
              <a:spcAft>
                <a:spcPct val="35000"/>
              </a:spcAft>
              <a:buNone/>
            </a:pPr>
            <a:r>
              <a:rPr lang="en-NZ" sz="1200"/>
              <a:t> </a:t>
            </a:r>
          </a:p>
        </p:txBody>
      </p:sp>
      <p:sp>
        <p:nvSpPr>
          <p:cNvPr id="21" name="TextBox 20">
            <a:extLst>
              <a:ext uri="{FF2B5EF4-FFF2-40B4-BE49-F238E27FC236}">
                <a16:creationId xmlns:a16="http://schemas.microsoft.com/office/drawing/2014/main" id="{85D4E215-893A-5865-DD4C-675B4246235A}"/>
              </a:ext>
            </a:extLst>
          </p:cNvPr>
          <p:cNvSpPr txBox="1"/>
          <p:nvPr/>
        </p:nvSpPr>
        <p:spPr>
          <a:xfrm>
            <a:off x="6393988" y="4983347"/>
            <a:ext cx="1732957" cy="461665"/>
          </a:xfrm>
          <a:prstGeom prst="rect">
            <a:avLst/>
          </a:prstGeom>
          <a:noFill/>
          <a:ln>
            <a:solidFill>
              <a:schemeClr val="tx1"/>
            </a:solidFill>
          </a:ln>
        </p:spPr>
        <p:txBody>
          <a:bodyPr wrap="square" rtlCol="0">
            <a:spAutoFit/>
          </a:bodyPr>
          <a:lstStyle/>
          <a:p>
            <a:r>
              <a:rPr lang="en-NZ" sz="1200" b="1"/>
              <a:t>D</a:t>
            </a:r>
            <a:r>
              <a:rPr lang="en-NZ" sz="1200"/>
              <a:t>. Learning area </a:t>
            </a:r>
          </a:p>
          <a:p>
            <a:pPr marL="228600" indent="-228600">
              <a:buAutoNum type="alphaUcPeriod" startAt="4"/>
            </a:pPr>
            <a:endParaRPr lang="en-NZ" sz="1200"/>
          </a:p>
        </p:txBody>
      </p:sp>
      <p:sp>
        <p:nvSpPr>
          <p:cNvPr id="22" name="TextBox 21">
            <a:extLst>
              <a:ext uri="{FF2B5EF4-FFF2-40B4-BE49-F238E27FC236}">
                <a16:creationId xmlns:a16="http://schemas.microsoft.com/office/drawing/2014/main" id="{53F5BFC0-546C-1B98-C243-F4CE7C2A1D6A}"/>
              </a:ext>
            </a:extLst>
          </p:cNvPr>
          <p:cNvSpPr txBox="1"/>
          <p:nvPr/>
        </p:nvSpPr>
        <p:spPr>
          <a:xfrm>
            <a:off x="1655697" y="1588650"/>
            <a:ext cx="613716" cy="3139321"/>
          </a:xfrm>
          <a:prstGeom prst="rect">
            <a:avLst/>
          </a:prstGeom>
          <a:solidFill>
            <a:schemeClr val="bg1">
              <a:lumMod val="85000"/>
            </a:schemeClr>
          </a:solidFill>
        </p:spPr>
        <p:txBody>
          <a:bodyPr wrap="square" rtlCol="0">
            <a:spAutoFit/>
          </a:bodyPr>
          <a:lstStyle/>
          <a:p>
            <a:r>
              <a:rPr lang="en-NZ"/>
              <a:t>10 </a:t>
            </a:r>
          </a:p>
          <a:p>
            <a:endParaRPr lang="en-NZ"/>
          </a:p>
          <a:p>
            <a:endParaRPr lang="en-NZ"/>
          </a:p>
          <a:p>
            <a:endParaRPr lang="en-NZ"/>
          </a:p>
          <a:p>
            <a:endParaRPr lang="en-NZ"/>
          </a:p>
          <a:p>
            <a:endParaRPr lang="en-NZ"/>
          </a:p>
          <a:p>
            <a:endParaRPr lang="en-NZ"/>
          </a:p>
          <a:p>
            <a:endParaRPr lang="en-NZ"/>
          </a:p>
          <a:p>
            <a:endParaRPr lang="en-NZ"/>
          </a:p>
          <a:p>
            <a:endParaRPr lang="en-NZ"/>
          </a:p>
          <a:p>
            <a:endParaRPr lang="en-NZ"/>
          </a:p>
        </p:txBody>
      </p:sp>
      <p:sp>
        <p:nvSpPr>
          <p:cNvPr id="23" name="TextBox 22">
            <a:extLst>
              <a:ext uri="{FF2B5EF4-FFF2-40B4-BE49-F238E27FC236}">
                <a16:creationId xmlns:a16="http://schemas.microsoft.com/office/drawing/2014/main" id="{C3002132-27F0-2592-7F59-918AE5154A96}"/>
              </a:ext>
            </a:extLst>
          </p:cNvPr>
          <p:cNvSpPr txBox="1"/>
          <p:nvPr/>
        </p:nvSpPr>
        <p:spPr>
          <a:xfrm>
            <a:off x="10822197" y="1588651"/>
            <a:ext cx="613716" cy="3139321"/>
          </a:xfrm>
          <a:prstGeom prst="rect">
            <a:avLst/>
          </a:prstGeom>
          <a:solidFill>
            <a:schemeClr val="bg1">
              <a:lumMod val="85000"/>
            </a:schemeClr>
          </a:solidFill>
        </p:spPr>
        <p:txBody>
          <a:bodyPr wrap="square" rtlCol="0">
            <a:spAutoFit/>
          </a:bodyPr>
          <a:lstStyle/>
          <a:p>
            <a:r>
              <a:rPr lang="en-NZ"/>
              <a:t>11.</a:t>
            </a:r>
          </a:p>
          <a:p>
            <a:endParaRPr lang="en-NZ"/>
          </a:p>
          <a:p>
            <a:endParaRPr lang="en-NZ"/>
          </a:p>
          <a:p>
            <a:endParaRPr lang="en-NZ"/>
          </a:p>
          <a:p>
            <a:endParaRPr lang="en-NZ"/>
          </a:p>
          <a:p>
            <a:endParaRPr lang="en-NZ"/>
          </a:p>
          <a:p>
            <a:endParaRPr lang="en-NZ"/>
          </a:p>
          <a:p>
            <a:endParaRPr lang="en-NZ"/>
          </a:p>
          <a:p>
            <a:endParaRPr lang="en-NZ"/>
          </a:p>
          <a:p>
            <a:r>
              <a:rPr lang="en-NZ"/>
              <a:t>.  </a:t>
            </a:r>
          </a:p>
          <a:p>
            <a:endParaRPr lang="en-NZ"/>
          </a:p>
        </p:txBody>
      </p:sp>
      <p:sp>
        <p:nvSpPr>
          <p:cNvPr id="25" name="TextBox 24">
            <a:extLst>
              <a:ext uri="{FF2B5EF4-FFF2-40B4-BE49-F238E27FC236}">
                <a16:creationId xmlns:a16="http://schemas.microsoft.com/office/drawing/2014/main" id="{40C7F108-FE54-8E4E-9B7F-BEA1A27C4DAA}"/>
              </a:ext>
            </a:extLst>
          </p:cNvPr>
          <p:cNvSpPr txBox="1"/>
          <p:nvPr/>
        </p:nvSpPr>
        <p:spPr>
          <a:xfrm>
            <a:off x="8243062" y="4968162"/>
            <a:ext cx="1732957" cy="461665"/>
          </a:xfrm>
          <a:prstGeom prst="rect">
            <a:avLst/>
          </a:prstGeom>
          <a:noFill/>
          <a:ln>
            <a:solidFill>
              <a:schemeClr val="tx1"/>
            </a:solidFill>
          </a:ln>
        </p:spPr>
        <p:txBody>
          <a:bodyPr wrap="square" rtlCol="0">
            <a:spAutoFit/>
          </a:bodyPr>
          <a:lstStyle/>
          <a:p>
            <a:r>
              <a:rPr lang="en-NZ" sz="1200" b="1"/>
              <a:t>E</a:t>
            </a:r>
            <a:r>
              <a:rPr lang="en-NZ" sz="1200"/>
              <a:t>. Knowledge rich</a:t>
            </a:r>
          </a:p>
          <a:p>
            <a:pPr marL="228600" indent="-228600">
              <a:buAutoNum type="alphaUcPeriod" startAt="5"/>
            </a:pPr>
            <a:endParaRPr lang="en-NZ" sz="1200"/>
          </a:p>
        </p:txBody>
      </p:sp>
      <p:sp>
        <p:nvSpPr>
          <p:cNvPr id="26" name="TextBox 25">
            <a:extLst>
              <a:ext uri="{FF2B5EF4-FFF2-40B4-BE49-F238E27FC236}">
                <a16:creationId xmlns:a16="http://schemas.microsoft.com/office/drawing/2014/main" id="{397A8BE8-789F-EB3F-A396-7CF4A0231859}"/>
              </a:ext>
            </a:extLst>
          </p:cNvPr>
          <p:cNvSpPr txBox="1"/>
          <p:nvPr/>
        </p:nvSpPr>
        <p:spPr>
          <a:xfrm>
            <a:off x="10092137" y="4955033"/>
            <a:ext cx="2019971" cy="1200329"/>
          </a:xfrm>
          <a:prstGeom prst="rect">
            <a:avLst/>
          </a:prstGeom>
          <a:noFill/>
          <a:ln>
            <a:solidFill>
              <a:schemeClr val="tx1"/>
            </a:solidFill>
          </a:ln>
        </p:spPr>
        <p:txBody>
          <a:bodyPr wrap="square" rtlCol="0">
            <a:spAutoFit/>
          </a:bodyPr>
          <a:lstStyle/>
          <a:p>
            <a:r>
              <a:rPr lang="en-NZ" sz="1200" b="1"/>
              <a:t>F</a:t>
            </a:r>
            <a:r>
              <a:rPr lang="en-NZ" sz="1200"/>
              <a:t>.  Framed within the whakapapa of </a:t>
            </a:r>
            <a:r>
              <a:rPr lang="en-US" sz="1200"/>
              <a:t>Te Mātaiaho | The New Zealand Curriculum | The New Zealand Curriculum </a:t>
            </a:r>
            <a:r>
              <a:rPr lang="en-NZ" sz="1200"/>
              <a:t>|the New Zealand Curriculum </a:t>
            </a:r>
          </a:p>
        </p:txBody>
      </p:sp>
      <p:sp>
        <p:nvSpPr>
          <p:cNvPr id="27" name="TextBox 26">
            <a:extLst>
              <a:ext uri="{FF2B5EF4-FFF2-40B4-BE49-F238E27FC236}">
                <a16:creationId xmlns:a16="http://schemas.microsoft.com/office/drawing/2014/main" id="{E44EB875-D449-0849-CFAC-1D33BE548014}"/>
              </a:ext>
            </a:extLst>
          </p:cNvPr>
          <p:cNvSpPr txBox="1"/>
          <p:nvPr/>
        </p:nvSpPr>
        <p:spPr>
          <a:xfrm>
            <a:off x="363964" y="4968162"/>
            <a:ext cx="1736768" cy="461665"/>
          </a:xfrm>
          <a:prstGeom prst="rect">
            <a:avLst/>
          </a:prstGeom>
          <a:noFill/>
          <a:ln>
            <a:solidFill>
              <a:schemeClr val="tx1"/>
            </a:solidFill>
          </a:ln>
        </p:spPr>
        <p:txBody>
          <a:bodyPr wrap="square" rtlCol="0">
            <a:spAutoFit/>
          </a:bodyPr>
          <a:lstStyle/>
          <a:p>
            <a:r>
              <a:rPr lang="en-NZ" sz="1200" b="1"/>
              <a:t>A</a:t>
            </a:r>
            <a:r>
              <a:rPr lang="en-NZ" sz="1200"/>
              <a:t>.  Informed by science of learning </a:t>
            </a:r>
          </a:p>
        </p:txBody>
      </p:sp>
      <p:sp>
        <p:nvSpPr>
          <p:cNvPr id="28" name="TextBox 27">
            <a:extLst>
              <a:ext uri="{FF2B5EF4-FFF2-40B4-BE49-F238E27FC236}">
                <a16:creationId xmlns:a16="http://schemas.microsoft.com/office/drawing/2014/main" id="{0750B74C-731E-A0D0-47D7-2869E55E6209}"/>
              </a:ext>
            </a:extLst>
          </p:cNvPr>
          <p:cNvSpPr txBox="1"/>
          <p:nvPr/>
        </p:nvSpPr>
        <p:spPr>
          <a:xfrm>
            <a:off x="1692917" y="1162820"/>
            <a:ext cx="9742996" cy="369332"/>
          </a:xfrm>
          <a:prstGeom prst="rect">
            <a:avLst/>
          </a:prstGeom>
          <a:solidFill>
            <a:schemeClr val="bg1">
              <a:lumMod val="85000"/>
            </a:schemeClr>
          </a:solidFill>
        </p:spPr>
        <p:txBody>
          <a:bodyPr wrap="square" rtlCol="0">
            <a:spAutoFit/>
          </a:bodyPr>
          <a:lstStyle/>
          <a:p>
            <a:r>
              <a:rPr lang="en-NZ"/>
              <a:t>9.</a:t>
            </a:r>
          </a:p>
        </p:txBody>
      </p:sp>
      <p:sp>
        <p:nvSpPr>
          <p:cNvPr id="15" name="TextBox 14">
            <a:extLst>
              <a:ext uri="{FF2B5EF4-FFF2-40B4-BE49-F238E27FC236}">
                <a16:creationId xmlns:a16="http://schemas.microsoft.com/office/drawing/2014/main" id="{C0193C5A-0D58-210A-DCBC-5FCF3E0246D5}"/>
              </a:ext>
            </a:extLst>
          </p:cNvPr>
          <p:cNvSpPr txBox="1"/>
          <p:nvPr/>
        </p:nvSpPr>
        <p:spPr>
          <a:xfrm>
            <a:off x="8126945" y="5549947"/>
            <a:ext cx="1389888" cy="830997"/>
          </a:xfrm>
          <a:prstGeom prst="rect">
            <a:avLst/>
          </a:prstGeom>
          <a:noFill/>
          <a:ln>
            <a:solidFill>
              <a:schemeClr val="tx1"/>
            </a:solidFill>
          </a:ln>
        </p:spPr>
        <p:txBody>
          <a:bodyPr wrap="square" rtlCol="0">
            <a:spAutoFit/>
          </a:bodyPr>
          <a:lstStyle/>
          <a:p>
            <a:pPr algn="ctr"/>
            <a:r>
              <a:rPr lang="en-NZ" sz="1200" b="1">
                <a:solidFill>
                  <a:schemeClr val="tx1"/>
                </a:solidFill>
              </a:rPr>
              <a:t>K</a:t>
            </a:r>
            <a:r>
              <a:rPr lang="en-NZ" sz="1200">
                <a:solidFill>
                  <a:schemeClr val="tx1"/>
                </a:solidFill>
              </a:rPr>
              <a:t>  Phase 5</a:t>
            </a:r>
          </a:p>
          <a:p>
            <a:pPr algn="ctr"/>
            <a:r>
              <a:rPr lang="en-NZ" sz="1200">
                <a:solidFill>
                  <a:schemeClr val="tx1"/>
                </a:solidFill>
              </a:rPr>
              <a:t>progress outcome - UKD &amp; critical focus </a:t>
            </a:r>
            <a:r>
              <a:rPr lang="en-NZ" sz="1200"/>
              <a:t> </a:t>
            </a:r>
          </a:p>
        </p:txBody>
      </p:sp>
    </p:spTree>
    <p:extLst>
      <p:ext uri="{BB962C8B-B14F-4D97-AF65-F5344CB8AC3E}">
        <p14:creationId xmlns:p14="http://schemas.microsoft.com/office/powerpoint/2010/main" val="2820625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4D7C0-9E1E-4CB9-E112-D17F00686CE7}"/>
              </a:ext>
            </a:extLst>
          </p:cNvPr>
          <p:cNvSpPr>
            <a:spLocks noGrp="1"/>
          </p:cNvSpPr>
          <p:nvPr>
            <p:ph type="title"/>
          </p:nvPr>
        </p:nvSpPr>
        <p:spPr/>
        <p:txBody>
          <a:bodyPr/>
          <a:lstStyle/>
          <a:p>
            <a:r>
              <a:rPr lang="en-NZ"/>
              <a:t>Learning area structure</a:t>
            </a:r>
          </a:p>
        </p:txBody>
      </p:sp>
      <p:sp>
        <p:nvSpPr>
          <p:cNvPr id="3" name="Slide Number Placeholder 2">
            <a:extLst>
              <a:ext uri="{FF2B5EF4-FFF2-40B4-BE49-F238E27FC236}">
                <a16:creationId xmlns:a16="http://schemas.microsoft.com/office/drawing/2014/main" id="{C2B9A417-7B95-0F21-7197-AFE55D43264F}"/>
              </a:ext>
            </a:extLst>
          </p:cNvPr>
          <p:cNvSpPr>
            <a:spLocks noGrp="1"/>
          </p:cNvSpPr>
          <p:nvPr>
            <p:ph type="sldNum" sz="quarter" idx="12"/>
          </p:nvPr>
        </p:nvSpPr>
        <p:spPr/>
        <p:txBody>
          <a:bodyPr/>
          <a:lstStyle/>
          <a:p>
            <a:fld id="{13468063-9C21-4834-88E3-ACB04C56D52D}" type="slidenum">
              <a:rPr lang="en-NZ" smtClean="0"/>
              <a:pPr/>
              <a:t>32</a:t>
            </a:fld>
            <a:endParaRPr lang="en-NZ"/>
          </a:p>
        </p:txBody>
      </p:sp>
      <p:sp>
        <p:nvSpPr>
          <p:cNvPr id="4" name="Rectangle 3">
            <a:extLst>
              <a:ext uri="{FF2B5EF4-FFF2-40B4-BE49-F238E27FC236}">
                <a16:creationId xmlns:a16="http://schemas.microsoft.com/office/drawing/2014/main" id="{A665E61C-3D96-8939-1959-D773DA44601E}"/>
              </a:ext>
            </a:extLst>
          </p:cNvPr>
          <p:cNvSpPr/>
          <p:nvPr/>
        </p:nvSpPr>
        <p:spPr>
          <a:xfrm>
            <a:off x="2025405" y="2289764"/>
            <a:ext cx="8363711" cy="6406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1.  Learning area  </a:t>
            </a:r>
          </a:p>
        </p:txBody>
      </p:sp>
      <p:sp>
        <p:nvSpPr>
          <p:cNvPr id="5" name="Rectangle 4">
            <a:extLst>
              <a:ext uri="{FF2B5EF4-FFF2-40B4-BE49-F238E27FC236}">
                <a16:creationId xmlns:a16="http://schemas.microsoft.com/office/drawing/2014/main" id="{8D1E6276-6FBE-C022-62E2-7F8B48636849}"/>
              </a:ext>
            </a:extLst>
          </p:cNvPr>
          <p:cNvSpPr/>
          <p:nvPr/>
        </p:nvSpPr>
        <p:spPr>
          <a:xfrm>
            <a:off x="2025405" y="3004459"/>
            <a:ext cx="8363711" cy="6406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2.  Purpose statement</a:t>
            </a:r>
          </a:p>
        </p:txBody>
      </p:sp>
      <p:sp>
        <p:nvSpPr>
          <p:cNvPr id="6" name="Rectangle 5">
            <a:extLst>
              <a:ext uri="{FF2B5EF4-FFF2-40B4-BE49-F238E27FC236}">
                <a16:creationId xmlns:a16="http://schemas.microsoft.com/office/drawing/2014/main" id="{46303F18-2D5E-6508-5FDD-BF08D7FB685B}"/>
              </a:ext>
            </a:extLst>
          </p:cNvPr>
          <p:cNvSpPr/>
          <p:nvPr/>
        </p:nvSpPr>
        <p:spPr>
          <a:xfrm>
            <a:off x="2047055" y="3751496"/>
            <a:ext cx="8320193" cy="6406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3. UKD Overview  </a:t>
            </a:r>
          </a:p>
        </p:txBody>
      </p:sp>
      <p:sp>
        <p:nvSpPr>
          <p:cNvPr id="7" name="Rectangle 6">
            <a:extLst>
              <a:ext uri="{FF2B5EF4-FFF2-40B4-BE49-F238E27FC236}">
                <a16:creationId xmlns:a16="http://schemas.microsoft.com/office/drawing/2014/main" id="{C7007D60-03FF-1C6B-71F4-6B434C840C74}"/>
              </a:ext>
            </a:extLst>
          </p:cNvPr>
          <p:cNvSpPr/>
          <p:nvPr/>
        </p:nvSpPr>
        <p:spPr>
          <a:xfrm>
            <a:off x="2007802" y="4523904"/>
            <a:ext cx="1648348" cy="10402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400">
                <a:solidFill>
                  <a:schemeClr val="bg1"/>
                </a:solidFill>
              </a:rPr>
              <a:t>Phase 1</a:t>
            </a:r>
          </a:p>
          <a:p>
            <a:pPr algn="ctr"/>
            <a:r>
              <a:rPr lang="en-NZ" sz="1400">
                <a:solidFill>
                  <a:schemeClr val="bg1"/>
                </a:solidFill>
              </a:rPr>
              <a:t>progress outcome-UKD &amp; critical focus </a:t>
            </a:r>
          </a:p>
        </p:txBody>
      </p:sp>
      <p:sp>
        <p:nvSpPr>
          <p:cNvPr id="8" name="Rectangle 7">
            <a:extLst>
              <a:ext uri="{FF2B5EF4-FFF2-40B4-BE49-F238E27FC236}">
                <a16:creationId xmlns:a16="http://schemas.microsoft.com/office/drawing/2014/main" id="{51241674-7800-7FC4-B9FE-E7EC50C0E41E}"/>
              </a:ext>
            </a:extLst>
          </p:cNvPr>
          <p:cNvSpPr/>
          <p:nvPr/>
        </p:nvSpPr>
        <p:spPr>
          <a:xfrm>
            <a:off x="3767651" y="4507868"/>
            <a:ext cx="1485621" cy="10402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400">
                <a:solidFill>
                  <a:schemeClr val="bg1"/>
                </a:solidFill>
              </a:rPr>
              <a:t>Phase 2</a:t>
            </a:r>
          </a:p>
          <a:p>
            <a:pPr algn="ctr"/>
            <a:r>
              <a:rPr lang="en-NZ" sz="1400">
                <a:solidFill>
                  <a:schemeClr val="bg1"/>
                </a:solidFill>
              </a:rPr>
              <a:t>Progress outcome - UKD &amp; critical focus </a:t>
            </a:r>
          </a:p>
        </p:txBody>
      </p:sp>
      <p:sp>
        <p:nvSpPr>
          <p:cNvPr id="9" name="Rectangle 8">
            <a:extLst>
              <a:ext uri="{FF2B5EF4-FFF2-40B4-BE49-F238E27FC236}">
                <a16:creationId xmlns:a16="http://schemas.microsoft.com/office/drawing/2014/main" id="{FF432569-CF37-9D2E-0FA3-F3A62D221964}"/>
              </a:ext>
            </a:extLst>
          </p:cNvPr>
          <p:cNvSpPr/>
          <p:nvPr/>
        </p:nvSpPr>
        <p:spPr>
          <a:xfrm>
            <a:off x="5383089" y="4514126"/>
            <a:ext cx="1648347" cy="10272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400">
              <a:solidFill>
                <a:schemeClr val="bg1"/>
              </a:solidFill>
            </a:endParaRPr>
          </a:p>
          <a:p>
            <a:pPr algn="ctr"/>
            <a:r>
              <a:rPr lang="en-NZ" sz="1400">
                <a:solidFill>
                  <a:schemeClr val="bg1"/>
                </a:solidFill>
              </a:rPr>
              <a:t>Phase 3</a:t>
            </a:r>
          </a:p>
          <a:p>
            <a:pPr algn="ctr"/>
            <a:r>
              <a:rPr lang="en-NZ" sz="1400">
                <a:solidFill>
                  <a:schemeClr val="bg1"/>
                </a:solidFill>
              </a:rPr>
              <a:t>progress outcome - UKD &amp; critical focus </a:t>
            </a:r>
          </a:p>
          <a:p>
            <a:pPr algn="ctr"/>
            <a:endParaRPr lang="en-NZ"/>
          </a:p>
        </p:txBody>
      </p:sp>
      <p:sp>
        <p:nvSpPr>
          <p:cNvPr id="10" name="Rectangle 9">
            <a:extLst>
              <a:ext uri="{FF2B5EF4-FFF2-40B4-BE49-F238E27FC236}">
                <a16:creationId xmlns:a16="http://schemas.microsoft.com/office/drawing/2014/main" id="{580F2262-CA81-30C3-46E7-A24A99CFA71B}"/>
              </a:ext>
            </a:extLst>
          </p:cNvPr>
          <p:cNvSpPr/>
          <p:nvPr/>
        </p:nvSpPr>
        <p:spPr>
          <a:xfrm>
            <a:off x="7142937" y="4534118"/>
            <a:ext cx="1485621" cy="10272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400">
                <a:solidFill>
                  <a:schemeClr val="bg1"/>
                </a:solidFill>
              </a:rPr>
              <a:t>Phase 4</a:t>
            </a:r>
          </a:p>
          <a:p>
            <a:pPr algn="ctr"/>
            <a:r>
              <a:rPr lang="en-NZ" sz="1400">
                <a:solidFill>
                  <a:schemeClr val="bg1"/>
                </a:solidFill>
              </a:rPr>
              <a:t>progress outcome - UKD &amp; critical focus </a:t>
            </a:r>
          </a:p>
        </p:txBody>
      </p:sp>
      <p:sp>
        <p:nvSpPr>
          <p:cNvPr id="11" name="Rectangle 10">
            <a:extLst>
              <a:ext uri="{FF2B5EF4-FFF2-40B4-BE49-F238E27FC236}">
                <a16:creationId xmlns:a16="http://schemas.microsoft.com/office/drawing/2014/main" id="{A75517BC-F175-8066-454E-BF59027F7F1A}"/>
              </a:ext>
            </a:extLst>
          </p:cNvPr>
          <p:cNvSpPr/>
          <p:nvPr/>
        </p:nvSpPr>
        <p:spPr>
          <a:xfrm>
            <a:off x="8718900" y="4525972"/>
            <a:ext cx="1648348" cy="10130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400">
                <a:solidFill>
                  <a:schemeClr val="bg1"/>
                </a:solidFill>
              </a:rPr>
              <a:t>Phase 5</a:t>
            </a:r>
          </a:p>
          <a:p>
            <a:pPr algn="ctr"/>
            <a:r>
              <a:rPr lang="en-NZ" sz="1400">
                <a:solidFill>
                  <a:schemeClr val="bg1"/>
                </a:solidFill>
              </a:rPr>
              <a:t>progress outcome - UKD &amp; critical focus </a:t>
            </a:r>
          </a:p>
        </p:txBody>
      </p:sp>
      <p:sp>
        <p:nvSpPr>
          <p:cNvPr id="12" name="TextBox 11">
            <a:extLst>
              <a:ext uri="{FF2B5EF4-FFF2-40B4-BE49-F238E27FC236}">
                <a16:creationId xmlns:a16="http://schemas.microsoft.com/office/drawing/2014/main" id="{010597D0-6343-5E63-DC6A-B183E2C25C83}"/>
              </a:ext>
            </a:extLst>
          </p:cNvPr>
          <p:cNvSpPr txBox="1"/>
          <p:nvPr/>
        </p:nvSpPr>
        <p:spPr>
          <a:xfrm>
            <a:off x="1534953" y="2259143"/>
            <a:ext cx="461665" cy="3252343"/>
          </a:xfrm>
          <a:prstGeom prst="rect">
            <a:avLst/>
          </a:prstGeom>
          <a:solidFill>
            <a:schemeClr val="bg1">
              <a:lumMod val="85000"/>
            </a:schemeClr>
          </a:solidFill>
        </p:spPr>
        <p:txBody>
          <a:bodyPr vert="vert270" wrap="square" rtlCol="0">
            <a:spAutoFit/>
          </a:bodyPr>
          <a:lstStyle/>
          <a:p>
            <a:pPr algn="ctr"/>
            <a:r>
              <a:rPr lang="en-NZ"/>
              <a:t>10.  Knowledge-rich </a:t>
            </a:r>
          </a:p>
        </p:txBody>
      </p:sp>
      <p:sp>
        <p:nvSpPr>
          <p:cNvPr id="13" name="TextBox 12">
            <a:extLst>
              <a:ext uri="{FF2B5EF4-FFF2-40B4-BE49-F238E27FC236}">
                <a16:creationId xmlns:a16="http://schemas.microsoft.com/office/drawing/2014/main" id="{8A0F2C84-3D1E-3D0D-361F-FFBC87EA480A}"/>
              </a:ext>
            </a:extLst>
          </p:cNvPr>
          <p:cNvSpPr txBox="1"/>
          <p:nvPr/>
        </p:nvSpPr>
        <p:spPr>
          <a:xfrm>
            <a:off x="10395186" y="2259143"/>
            <a:ext cx="738664" cy="3302193"/>
          </a:xfrm>
          <a:prstGeom prst="rect">
            <a:avLst/>
          </a:prstGeom>
          <a:solidFill>
            <a:schemeClr val="bg1">
              <a:lumMod val="85000"/>
            </a:schemeClr>
          </a:solidFill>
        </p:spPr>
        <p:txBody>
          <a:bodyPr vert="vert270" wrap="square" rtlCol="0">
            <a:spAutoFit/>
          </a:bodyPr>
          <a:lstStyle/>
          <a:p>
            <a:r>
              <a:rPr lang="en-NZ"/>
              <a:t>11. Informed by the science of learning </a:t>
            </a:r>
          </a:p>
        </p:txBody>
      </p:sp>
      <p:sp>
        <p:nvSpPr>
          <p:cNvPr id="14" name="TextBox 13">
            <a:extLst>
              <a:ext uri="{FF2B5EF4-FFF2-40B4-BE49-F238E27FC236}">
                <a16:creationId xmlns:a16="http://schemas.microsoft.com/office/drawing/2014/main" id="{964EBEF7-CBA3-4C81-EB42-4294F6B96D95}"/>
              </a:ext>
            </a:extLst>
          </p:cNvPr>
          <p:cNvSpPr txBox="1"/>
          <p:nvPr/>
        </p:nvSpPr>
        <p:spPr>
          <a:xfrm>
            <a:off x="1534953" y="1876627"/>
            <a:ext cx="9598897" cy="369332"/>
          </a:xfrm>
          <a:prstGeom prst="rect">
            <a:avLst/>
          </a:prstGeom>
          <a:solidFill>
            <a:schemeClr val="bg1">
              <a:lumMod val="85000"/>
            </a:schemeClr>
          </a:solidFill>
        </p:spPr>
        <p:txBody>
          <a:bodyPr wrap="square" rtlCol="0">
            <a:spAutoFit/>
          </a:bodyPr>
          <a:lstStyle/>
          <a:p>
            <a:pPr algn="ctr"/>
            <a:r>
              <a:rPr lang="en-NZ"/>
              <a:t>9.Framed within the whakapapa of </a:t>
            </a:r>
            <a:r>
              <a:rPr lang="en-NZ" err="1"/>
              <a:t>TeMātaiaho</a:t>
            </a:r>
            <a:r>
              <a:rPr lang="en-NZ"/>
              <a:t> </a:t>
            </a:r>
          </a:p>
        </p:txBody>
      </p:sp>
    </p:spTree>
    <p:extLst>
      <p:ext uri="{BB962C8B-B14F-4D97-AF65-F5344CB8AC3E}">
        <p14:creationId xmlns:p14="http://schemas.microsoft.com/office/powerpoint/2010/main" val="3104404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423F0E1-AB00-03D6-E7AC-49A5F7CB6527}"/>
              </a:ext>
            </a:extLst>
          </p:cNvPr>
          <p:cNvPicPr>
            <a:picLocks noChangeAspect="1"/>
          </p:cNvPicPr>
          <p:nvPr/>
        </p:nvPicPr>
        <p:blipFill>
          <a:blip r:embed="rId3"/>
          <a:stretch>
            <a:fillRect/>
          </a:stretch>
        </p:blipFill>
        <p:spPr>
          <a:xfrm>
            <a:off x="322697" y="4100673"/>
            <a:ext cx="11745964" cy="2286319"/>
          </a:xfrm>
          <a:prstGeom prst="rect">
            <a:avLst/>
          </a:prstGeom>
        </p:spPr>
      </p:pic>
      <p:pic>
        <p:nvPicPr>
          <p:cNvPr id="6" name="Picture 5">
            <a:extLst>
              <a:ext uri="{FF2B5EF4-FFF2-40B4-BE49-F238E27FC236}">
                <a16:creationId xmlns:a16="http://schemas.microsoft.com/office/drawing/2014/main" id="{68514F37-4D2A-54FC-76FE-4F447776D620}"/>
              </a:ext>
            </a:extLst>
          </p:cNvPr>
          <p:cNvPicPr>
            <a:picLocks noChangeAspect="1"/>
          </p:cNvPicPr>
          <p:nvPr/>
        </p:nvPicPr>
        <p:blipFill rotWithShape="1">
          <a:blip r:embed="rId4"/>
          <a:srcRect l="3525" t="3747" r="3891" b="11400"/>
          <a:stretch/>
        </p:blipFill>
        <p:spPr>
          <a:xfrm>
            <a:off x="3699980" y="778373"/>
            <a:ext cx="6265271" cy="1956158"/>
          </a:xfrm>
          <a:prstGeom prst="rect">
            <a:avLst/>
          </a:prstGeom>
        </p:spPr>
      </p:pic>
      <p:sp>
        <p:nvSpPr>
          <p:cNvPr id="2" name="Title 1">
            <a:extLst>
              <a:ext uri="{FF2B5EF4-FFF2-40B4-BE49-F238E27FC236}">
                <a16:creationId xmlns:a16="http://schemas.microsoft.com/office/drawing/2014/main" id="{6C0FFCFC-DC22-A39C-BA24-7C888A9C499D}"/>
              </a:ext>
            </a:extLst>
          </p:cNvPr>
          <p:cNvSpPr>
            <a:spLocks noGrp="1"/>
          </p:cNvSpPr>
          <p:nvPr>
            <p:ph type="title"/>
          </p:nvPr>
        </p:nvSpPr>
        <p:spPr>
          <a:xfrm>
            <a:off x="338328" y="191272"/>
            <a:ext cx="8296625" cy="640688"/>
          </a:xfrm>
        </p:spPr>
        <p:txBody>
          <a:bodyPr/>
          <a:lstStyle/>
          <a:p>
            <a:r>
              <a:rPr lang="en-US">
                <a:latin typeface="Arial"/>
                <a:cs typeface="Arial"/>
              </a:rPr>
              <a:t>Getting a sense of the revised learning areas: </a:t>
            </a:r>
            <a:r>
              <a:rPr lang="en-US" sz="2000">
                <a:latin typeface="Arial"/>
                <a:cs typeface="Arial"/>
              </a:rPr>
              <a:t>mathematics and statistics </a:t>
            </a:r>
            <a:br>
              <a:rPr lang="en-US">
                <a:latin typeface="Arial"/>
                <a:cs typeface="Arial"/>
              </a:rPr>
            </a:br>
            <a:endParaRPr lang="en-NZ">
              <a:latin typeface="Arial"/>
              <a:cs typeface="Arial"/>
            </a:endParaRPr>
          </a:p>
        </p:txBody>
      </p:sp>
      <p:sp>
        <p:nvSpPr>
          <p:cNvPr id="3" name="Slide Number Placeholder 2">
            <a:extLst>
              <a:ext uri="{FF2B5EF4-FFF2-40B4-BE49-F238E27FC236}">
                <a16:creationId xmlns:a16="http://schemas.microsoft.com/office/drawing/2014/main" id="{8BAF8A9E-A39A-F573-3EE9-EDBF049BDAA9}"/>
              </a:ext>
            </a:extLst>
          </p:cNvPr>
          <p:cNvSpPr>
            <a:spLocks noGrp="1"/>
          </p:cNvSpPr>
          <p:nvPr>
            <p:ph type="sldNum" sz="quarter" idx="12"/>
          </p:nvPr>
        </p:nvSpPr>
        <p:spPr/>
        <p:txBody>
          <a:bodyPr/>
          <a:lstStyle/>
          <a:p>
            <a:fld id="{13468063-9C21-4834-88E3-ACB04C56D52D}" type="slidenum">
              <a:rPr lang="en-NZ" smtClean="0"/>
              <a:pPr/>
              <a:t>33</a:t>
            </a:fld>
            <a:endParaRPr lang="en-NZ"/>
          </a:p>
        </p:txBody>
      </p:sp>
      <p:sp>
        <p:nvSpPr>
          <p:cNvPr id="13" name="Rectangle 12">
            <a:extLst>
              <a:ext uri="{FF2B5EF4-FFF2-40B4-BE49-F238E27FC236}">
                <a16:creationId xmlns:a16="http://schemas.microsoft.com/office/drawing/2014/main" id="{D8B26732-4055-BBA3-E089-A6C79CE33A11}"/>
              </a:ext>
            </a:extLst>
          </p:cNvPr>
          <p:cNvSpPr/>
          <p:nvPr/>
        </p:nvSpPr>
        <p:spPr>
          <a:xfrm>
            <a:off x="537176" y="2656520"/>
            <a:ext cx="5374315" cy="84841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spcAft>
                <a:spcPts val="300"/>
              </a:spcAft>
            </a:pPr>
            <a:r>
              <a:rPr lang="en-NZ" sz="1200" b="1">
                <a:solidFill>
                  <a:schemeClr val="tx1"/>
                </a:solidFill>
              </a:rPr>
              <a:t>Phase 1: Teaching sequence</a:t>
            </a:r>
          </a:p>
          <a:p>
            <a:pPr>
              <a:lnSpc>
                <a:spcPct val="130000"/>
              </a:lnSpc>
              <a:spcAft>
                <a:spcPts val="300"/>
              </a:spcAft>
            </a:pPr>
            <a:r>
              <a:rPr lang="en-NZ" sz="1000">
                <a:solidFill>
                  <a:schemeClr val="tx1"/>
                </a:solidFill>
              </a:rPr>
              <a:t>Thriving in environments rich in literacy and maths</a:t>
            </a:r>
            <a:br>
              <a:rPr lang="en-NZ" sz="1000">
                <a:solidFill>
                  <a:schemeClr val="tx1"/>
                </a:solidFill>
              </a:rPr>
            </a:br>
            <a:r>
              <a:rPr lang="en-NZ" sz="1000">
                <a:solidFill>
                  <a:schemeClr val="tx1"/>
                </a:solidFill>
              </a:rPr>
              <a:t>Te </a:t>
            </a:r>
            <a:r>
              <a:rPr lang="en-NZ" sz="1000" err="1">
                <a:solidFill>
                  <a:schemeClr val="tx1"/>
                </a:solidFill>
              </a:rPr>
              <a:t>tupu</a:t>
            </a:r>
            <a:r>
              <a:rPr lang="en-NZ" sz="1000">
                <a:solidFill>
                  <a:schemeClr val="tx1"/>
                </a:solidFill>
              </a:rPr>
              <a:t> </a:t>
            </a:r>
            <a:r>
              <a:rPr lang="en-NZ" sz="1000" err="1">
                <a:solidFill>
                  <a:schemeClr val="tx1"/>
                </a:solidFill>
              </a:rPr>
              <a:t>pāhautea</a:t>
            </a:r>
            <a:r>
              <a:rPr lang="en-NZ" sz="1000">
                <a:solidFill>
                  <a:schemeClr val="tx1"/>
                </a:solidFill>
              </a:rPr>
              <a:t> </a:t>
            </a:r>
            <a:r>
              <a:rPr lang="en-NZ" sz="1000" err="1">
                <a:solidFill>
                  <a:schemeClr val="tx1"/>
                </a:solidFill>
              </a:rPr>
              <a:t>i</a:t>
            </a:r>
            <a:r>
              <a:rPr lang="en-NZ" sz="1000">
                <a:solidFill>
                  <a:schemeClr val="tx1"/>
                </a:solidFill>
              </a:rPr>
              <a:t> te </a:t>
            </a:r>
            <a:r>
              <a:rPr lang="en-NZ" sz="1000" err="1">
                <a:solidFill>
                  <a:schemeClr val="tx1"/>
                </a:solidFill>
              </a:rPr>
              <a:t>taiao</a:t>
            </a:r>
            <a:r>
              <a:rPr lang="en-NZ" sz="1000">
                <a:solidFill>
                  <a:schemeClr val="tx1"/>
                </a:solidFill>
              </a:rPr>
              <a:t> </a:t>
            </a:r>
            <a:r>
              <a:rPr lang="en-NZ" sz="1000" err="1">
                <a:solidFill>
                  <a:schemeClr val="tx1"/>
                </a:solidFill>
              </a:rPr>
              <a:t>ako</a:t>
            </a:r>
            <a:r>
              <a:rPr lang="en-NZ" sz="1000">
                <a:solidFill>
                  <a:schemeClr val="tx1"/>
                </a:solidFill>
              </a:rPr>
              <a:t> e </a:t>
            </a:r>
            <a:r>
              <a:rPr lang="en-NZ" sz="1000" err="1">
                <a:solidFill>
                  <a:schemeClr val="tx1"/>
                </a:solidFill>
              </a:rPr>
              <a:t>haumako</a:t>
            </a:r>
            <a:r>
              <a:rPr lang="en-NZ" sz="1000">
                <a:solidFill>
                  <a:schemeClr val="tx1"/>
                </a:solidFill>
              </a:rPr>
              <a:t> ana </a:t>
            </a:r>
            <a:r>
              <a:rPr lang="en-NZ" sz="1000" err="1">
                <a:solidFill>
                  <a:schemeClr val="tx1"/>
                </a:solidFill>
              </a:rPr>
              <a:t>i</a:t>
            </a:r>
            <a:r>
              <a:rPr lang="en-NZ" sz="1000">
                <a:solidFill>
                  <a:schemeClr val="tx1"/>
                </a:solidFill>
              </a:rPr>
              <a:t> te </a:t>
            </a:r>
            <a:r>
              <a:rPr lang="en-NZ" sz="1000" err="1">
                <a:solidFill>
                  <a:schemeClr val="tx1"/>
                </a:solidFill>
              </a:rPr>
              <a:t>reo</a:t>
            </a:r>
            <a:r>
              <a:rPr lang="en-NZ" sz="1000">
                <a:solidFill>
                  <a:schemeClr val="tx1"/>
                </a:solidFill>
              </a:rPr>
              <a:t> </a:t>
            </a:r>
            <a:r>
              <a:rPr lang="en-NZ" sz="1000" err="1">
                <a:solidFill>
                  <a:schemeClr val="tx1"/>
                </a:solidFill>
              </a:rPr>
              <a:t>matatini</a:t>
            </a:r>
            <a:r>
              <a:rPr lang="en-NZ" sz="1000">
                <a:solidFill>
                  <a:schemeClr val="tx1"/>
                </a:solidFill>
              </a:rPr>
              <a:t> me te </a:t>
            </a:r>
            <a:r>
              <a:rPr lang="en-NZ" sz="1000" err="1">
                <a:solidFill>
                  <a:schemeClr val="tx1"/>
                </a:solidFill>
              </a:rPr>
              <a:t>pāngarau</a:t>
            </a:r>
            <a:r>
              <a:rPr lang="en-NZ" sz="1000">
                <a:solidFill>
                  <a:schemeClr val="tx1"/>
                </a:solidFill>
              </a:rPr>
              <a:t> </a:t>
            </a:r>
          </a:p>
        </p:txBody>
      </p:sp>
      <p:sp>
        <p:nvSpPr>
          <p:cNvPr id="14" name="TextBox 13">
            <a:extLst>
              <a:ext uri="{FF2B5EF4-FFF2-40B4-BE49-F238E27FC236}">
                <a16:creationId xmlns:a16="http://schemas.microsoft.com/office/drawing/2014/main" id="{876A3206-DE8D-D745-CE15-3B25B6CC4DB6}"/>
              </a:ext>
            </a:extLst>
          </p:cNvPr>
          <p:cNvSpPr txBox="1"/>
          <p:nvPr/>
        </p:nvSpPr>
        <p:spPr>
          <a:xfrm>
            <a:off x="3207533" y="3841823"/>
            <a:ext cx="2350416"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NZ" sz="1200" b="1">
                <a:solidFill>
                  <a:schemeClr val="bg1"/>
                </a:solidFill>
              </a:rPr>
              <a:t>Stem</a:t>
            </a:r>
            <a:r>
              <a:rPr lang="en-NZ" sz="1200">
                <a:solidFill>
                  <a:schemeClr val="bg1"/>
                </a:solidFill>
              </a:rPr>
              <a:t>– responsive teaching </a:t>
            </a:r>
          </a:p>
        </p:txBody>
      </p:sp>
      <p:sp>
        <p:nvSpPr>
          <p:cNvPr id="15" name="TextBox 14">
            <a:extLst>
              <a:ext uri="{FF2B5EF4-FFF2-40B4-BE49-F238E27FC236}">
                <a16:creationId xmlns:a16="http://schemas.microsoft.com/office/drawing/2014/main" id="{DCCB4E8D-5609-DD10-3650-1931827A9D7E}"/>
              </a:ext>
            </a:extLst>
          </p:cNvPr>
          <p:cNvSpPr txBox="1"/>
          <p:nvPr/>
        </p:nvSpPr>
        <p:spPr>
          <a:xfrm>
            <a:off x="545698" y="2229938"/>
            <a:ext cx="2678635"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NZ" sz="1200" b="1">
                <a:solidFill>
                  <a:schemeClr val="bg1"/>
                </a:solidFill>
              </a:rPr>
              <a:t>Phase</a:t>
            </a:r>
            <a:r>
              <a:rPr lang="en-NZ" sz="1200">
                <a:solidFill>
                  <a:schemeClr val="bg1"/>
                </a:solidFill>
              </a:rPr>
              <a:t>– critical focus of each phase </a:t>
            </a:r>
          </a:p>
        </p:txBody>
      </p:sp>
      <p:sp>
        <p:nvSpPr>
          <p:cNvPr id="16" name="TextBox 15">
            <a:extLst>
              <a:ext uri="{FF2B5EF4-FFF2-40B4-BE49-F238E27FC236}">
                <a16:creationId xmlns:a16="http://schemas.microsoft.com/office/drawing/2014/main" id="{258A8B5F-5818-06AA-EFD9-6114DAB69522}"/>
              </a:ext>
            </a:extLst>
          </p:cNvPr>
          <p:cNvSpPr txBox="1"/>
          <p:nvPr/>
        </p:nvSpPr>
        <p:spPr>
          <a:xfrm>
            <a:off x="8672884" y="3746828"/>
            <a:ext cx="2350416" cy="489429"/>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US" sz="1200" b="1">
                <a:solidFill>
                  <a:schemeClr val="bg1"/>
                </a:solidFill>
              </a:rPr>
              <a:t>Teaching considerations - </a:t>
            </a:r>
            <a:r>
              <a:rPr lang="en-US" sz="1200">
                <a:solidFill>
                  <a:schemeClr val="bg1"/>
                </a:solidFill>
              </a:rPr>
              <a:t>how to teach </a:t>
            </a:r>
          </a:p>
        </p:txBody>
      </p:sp>
      <p:sp>
        <p:nvSpPr>
          <p:cNvPr id="20" name="Freeform: Shape 19">
            <a:extLst>
              <a:ext uri="{FF2B5EF4-FFF2-40B4-BE49-F238E27FC236}">
                <a16:creationId xmlns:a16="http://schemas.microsoft.com/office/drawing/2014/main" id="{38757D6E-A0CA-6D6E-761B-E45EEAF437F5}"/>
              </a:ext>
            </a:extLst>
          </p:cNvPr>
          <p:cNvSpPr/>
          <p:nvPr/>
        </p:nvSpPr>
        <p:spPr>
          <a:xfrm>
            <a:off x="5911491" y="4164387"/>
            <a:ext cx="827604" cy="394704"/>
          </a:xfrm>
          <a:custGeom>
            <a:avLst/>
            <a:gdLst>
              <a:gd name="connsiteX0" fmla="*/ 4930218 w 4930218"/>
              <a:gd name="connsiteY0" fmla="*/ 0 h 871189"/>
              <a:gd name="connsiteX1" fmla="*/ 2799761 w 4930218"/>
              <a:gd name="connsiteY1" fmla="*/ 791851 h 871189"/>
              <a:gd name="connsiteX2" fmla="*/ 0 w 4930218"/>
              <a:gd name="connsiteY2" fmla="*/ 801278 h 871189"/>
            </a:gdLst>
            <a:ahLst/>
            <a:cxnLst>
              <a:cxn ang="0">
                <a:pos x="connsiteX0" y="connsiteY0"/>
              </a:cxn>
              <a:cxn ang="0">
                <a:pos x="connsiteX1" y="connsiteY1"/>
              </a:cxn>
              <a:cxn ang="0">
                <a:pos x="connsiteX2" y="connsiteY2"/>
              </a:cxn>
            </a:cxnLst>
            <a:rect l="l" t="t" r="r" b="b"/>
            <a:pathLst>
              <a:path w="4930218" h="871189">
                <a:moveTo>
                  <a:pt x="4930218" y="0"/>
                </a:moveTo>
                <a:cubicBezTo>
                  <a:pt x="4275841" y="329152"/>
                  <a:pt x="3621464" y="658305"/>
                  <a:pt x="2799761" y="791851"/>
                </a:cubicBezTo>
                <a:cubicBezTo>
                  <a:pt x="1978058" y="925397"/>
                  <a:pt x="989029" y="863337"/>
                  <a:pt x="0" y="801278"/>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Freeform: Shape 21">
            <a:extLst>
              <a:ext uri="{FF2B5EF4-FFF2-40B4-BE49-F238E27FC236}">
                <a16:creationId xmlns:a16="http://schemas.microsoft.com/office/drawing/2014/main" id="{67276DAB-8AD4-CB94-D5CF-887EA654A94E}"/>
              </a:ext>
            </a:extLst>
          </p:cNvPr>
          <p:cNvSpPr/>
          <p:nvPr/>
        </p:nvSpPr>
        <p:spPr>
          <a:xfrm rot="4983032">
            <a:off x="8417345" y="3758086"/>
            <a:ext cx="234376" cy="1339326"/>
          </a:xfrm>
          <a:custGeom>
            <a:avLst/>
            <a:gdLst>
              <a:gd name="connsiteX0" fmla="*/ 0 w 749500"/>
              <a:gd name="connsiteY0" fmla="*/ 13026 h 738890"/>
              <a:gd name="connsiteX1" fmla="*/ 716437 w 749500"/>
              <a:gd name="connsiteY1" fmla="*/ 97867 h 738890"/>
              <a:gd name="connsiteX2" fmla="*/ 659876 w 749500"/>
              <a:gd name="connsiteY2" fmla="*/ 738890 h 738890"/>
            </a:gdLst>
            <a:ahLst/>
            <a:cxnLst>
              <a:cxn ang="0">
                <a:pos x="connsiteX0" y="connsiteY0"/>
              </a:cxn>
              <a:cxn ang="0">
                <a:pos x="connsiteX1" y="connsiteY1"/>
              </a:cxn>
              <a:cxn ang="0">
                <a:pos x="connsiteX2" y="connsiteY2"/>
              </a:cxn>
            </a:cxnLst>
            <a:rect l="l" t="t" r="r" b="b"/>
            <a:pathLst>
              <a:path w="749500" h="738890">
                <a:moveTo>
                  <a:pt x="0" y="13026"/>
                </a:moveTo>
                <a:cubicBezTo>
                  <a:pt x="303229" y="-5042"/>
                  <a:pt x="606458" y="-23110"/>
                  <a:pt x="716437" y="97867"/>
                </a:cubicBezTo>
                <a:cubicBezTo>
                  <a:pt x="826416" y="218844"/>
                  <a:pt x="623740" y="592775"/>
                  <a:pt x="659876" y="738890"/>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Oval 22">
            <a:extLst>
              <a:ext uri="{FF2B5EF4-FFF2-40B4-BE49-F238E27FC236}">
                <a16:creationId xmlns:a16="http://schemas.microsoft.com/office/drawing/2014/main" id="{35B6009E-FC01-2D5C-9A32-E4CFCA3A623B}"/>
              </a:ext>
            </a:extLst>
          </p:cNvPr>
          <p:cNvSpPr/>
          <p:nvPr/>
        </p:nvSpPr>
        <p:spPr>
          <a:xfrm>
            <a:off x="10105300" y="1011456"/>
            <a:ext cx="1836000" cy="1836000"/>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NZ" sz="1400"/>
              <a:t>Progress outcome - UKD sets the clarity for teaching and learning </a:t>
            </a:r>
          </a:p>
        </p:txBody>
      </p:sp>
      <p:sp>
        <p:nvSpPr>
          <p:cNvPr id="5" name="TextBox 4">
            <a:extLst>
              <a:ext uri="{FF2B5EF4-FFF2-40B4-BE49-F238E27FC236}">
                <a16:creationId xmlns:a16="http://schemas.microsoft.com/office/drawing/2014/main" id="{7CDF778A-28FA-0DAC-3FB9-457850856D81}"/>
              </a:ext>
            </a:extLst>
          </p:cNvPr>
          <p:cNvSpPr txBox="1"/>
          <p:nvPr/>
        </p:nvSpPr>
        <p:spPr>
          <a:xfrm>
            <a:off x="612650" y="6104414"/>
            <a:ext cx="5766720"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US" sz="1200" b="1">
                <a:solidFill>
                  <a:schemeClr val="bg1"/>
                </a:solidFill>
              </a:rPr>
              <a:t>Cumulative learning  of knowledge, skills and competencies over time </a:t>
            </a:r>
            <a:endParaRPr lang="en-US" sz="1200">
              <a:solidFill>
                <a:schemeClr val="bg1"/>
              </a:solidFill>
            </a:endParaRPr>
          </a:p>
        </p:txBody>
      </p:sp>
      <p:sp>
        <p:nvSpPr>
          <p:cNvPr id="7" name="Freeform: Shape 6">
            <a:extLst>
              <a:ext uri="{FF2B5EF4-FFF2-40B4-BE49-F238E27FC236}">
                <a16:creationId xmlns:a16="http://schemas.microsoft.com/office/drawing/2014/main" id="{0604CDCF-7E22-39B3-3FCB-73949F4DA19C}"/>
              </a:ext>
            </a:extLst>
          </p:cNvPr>
          <p:cNvSpPr/>
          <p:nvPr/>
        </p:nvSpPr>
        <p:spPr>
          <a:xfrm rot="18722202" flipH="1">
            <a:off x="437673" y="3935483"/>
            <a:ext cx="349955" cy="112266"/>
          </a:xfrm>
          <a:custGeom>
            <a:avLst/>
            <a:gdLst>
              <a:gd name="connsiteX0" fmla="*/ 0 w 749500"/>
              <a:gd name="connsiteY0" fmla="*/ 13026 h 738890"/>
              <a:gd name="connsiteX1" fmla="*/ 716437 w 749500"/>
              <a:gd name="connsiteY1" fmla="*/ 97867 h 738890"/>
              <a:gd name="connsiteX2" fmla="*/ 659876 w 749500"/>
              <a:gd name="connsiteY2" fmla="*/ 738890 h 738890"/>
            </a:gdLst>
            <a:ahLst/>
            <a:cxnLst>
              <a:cxn ang="0">
                <a:pos x="connsiteX0" y="connsiteY0"/>
              </a:cxn>
              <a:cxn ang="0">
                <a:pos x="connsiteX1" y="connsiteY1"/>
              </a:cxn>
              <a:cxn ang="0">
                <a:pos x="connsiteX2" y="connsiteY2"/>
              </a:cxn>
            </a:cxnLst>
            <a:rect l="l" t="t" r="r" b="b"/>
            <a:pathLst>
              <a:path w="749500" h="738890">
                <a:moveTo>
                  <a:pt x="0" y="13026"/>
                </a:moveTo>
                <a:cubicBezTo>
                  <a:pt x="303229" y="-5042"/>
                  <a:pt x="606458" y="-23110"/>
                  <a:pt x="716437" y="97867"/>
                </a:cubicBezTo>
                <a:cubicBezTo>
                  <a:pt x="826416" y="218844"/>
                  <a:pt x="623740" y="592775"/>
                  <a:pt x="659876" y="738890"/>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TextBox 7">
            <a:extLst>
              <a:ext uri="{FF2B5EF4-FFF2-40B4-BE49-F238E27FC236}">
                <a16:creationId xmlns:a16="http://schemas.microsoft.com/office/drawing/2014/main" id="{05886FA2-CF8E-B163-E396-458768E4A566}"/>
              </a:ext>
            </a:extLst>
          </p:cNvPr>
          <p:cNvSpPr txBox="1"/>
          <p:nvPr/>
        </p:nvSpPr>
        <p:spPr>
          <a:xfrm>
            <a:off x="479182" y="3616489"/>
            <a:ext cx="2350416"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NZ" sz="1200" b="1">
                <a:solidFill>
                  <a:schemeClr val="bg1"/>
                </a:solidFill>
              </a:rPr>
              <a:t>Strand </a:t>
            </a:r>
            <a:r>
              <a:rPr lang="en-NZ" sz="1200">
                <a:solidFill>
                  <a:schemeClr val="bg1"/>
                </a:solidFill>
              </a:rPr>
              <a:t>– area to teach</a:t>
            </a:r>
          </a:p>
        </p:txBody>
      </p:sp>
      <p:sp>
        <p:nvSpPr>
          <p:cNvPr id="9" name="TextBox 8">
            <a:extLst>
              <a:ext uri="{FF2B5EF4-FFF2-40B4-BE49-F238E27FC236}">
                <a16:creationId xmlns:a16="http://schemas.microsoft.com/office/drawing/2014/main" id="{2CDE16A3-4AEF-8635-2DBD-51D00238EB86}"/>
              </a:ext>
            </a:extLst>
          </p:cNvPr>
          <p:cNvSpPr txBox="1"/>
          <p:nvPr/>
        </p:nvSpPr>
        <p:spPr>
          <a:xfrm>
            <a:off x="326640" y="5150587"/>
            <a:ext cx="1003468"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NZ" sz="1200" b="1">
                <a:solidFill>
                  <a:schemeClr val="bg1"/>
                </a:solidFill>
              </a:rPr>
              <a:t>Sub strand </a:t>
            </a:r>
            <a:endParaRPr lang="en-NZ" sz="1200">
              <a:solidFill>
                <a:schemeClr val="bg1"/>
              </a:solidFill>
            </a:endParaRPr>
          </a:p>
        </p:txBody>
      </p:sp>
      <p:sp>
        <p:nvSpPr>
          <p:cNvPr id="10" name="Freeform: Shape 9">
            <a:extLst>
              <a:ext uri="{FF2B5EF4-FFF2-40B4-BE49-F238E27FC236}">
                <a16:creationId xmlns:a16="http://schemas.microsoft.com/office/drawing/2014/main" id="{5993A3A2-5EE3-3A11-24C3-22B24A34C174}"/>
              </a:ext>
            </a:extLst>
          </p:cNvPr>
          <p:cNvSpPr/>
          <p:nvPr/>
        </p:nvSpPr>
        <p:spPr>
          <a:xfrm rot="19978960" flipH="1">
            <a:off x="384463" y="2251506"/>
            <a:ext cx="173627" cy="630638"/>
          </a:xfrm>
          <a:custGeom>
            <a:avLst/>
            <a:gdLst>
              <a:gd name="connsiteX0" fmla="*/ 0 w 749500"/>
              <a:gd name="connsiteY0" fmla="*/ 13026 h 738890"/>
              <a:gd name="connsiteX1" fmla="*/ 716437 w 749500"/>
              <a:gd name="connsiteY1" fmla="*/ 97867 h 738890"/>
              <a:gd name="connsiteX2" fmla="*/ 659876 w 749500"/>
              <a:gd name="connsiteY2" fmla="*/ 738890 h 738890"/>
            </a:gdLst>
            <a:ahLst/>
            <a:cxnLst>
              <a:cxn ang="0">
                <a:pos x="connsiteX0" y="connsiteY0"/>
              </a:cxn>
              <a:cxn ang="0">
                <a:pos x="connsiteX1" y="connsiteY1"/>
              </a:cxn>
              <a:cxn ang="0">
                <a:pos x="connsiteX2" y="connsiteY2"/>
              </a:cxn>
            </a:cxnLst>
            <a:rect l="l" t="t" r="r" b="b"/>
            <a:pathLst>
              <a:path w="749500" h="738890">
                <a:moveTo>
                  <a:pt x="0" y="13026"/>
                </a:moveTo>
                <a:cubicBezTo>
                  <a:pt x="303229" y="-5042"/>
                  <a:pt x="606458" y="-23110"/>
                  <a:pt x="716437" y="97867"/>
                </a:cubicBezTo>
                <a:cubicBezTo>
                  <a:pt x="826416" y="218844"/>
                  <a:pt x="623740" y="592775"/>
                  <a:pt x="659876" y="738890"/>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Freeform: Shape 10">
            <a:extLst>
              <a:ext uri="{FF2B5EF4-FFF2-40B4-BE49-F238E27FC236}">
                <a16:creationId xmlns:a16="http://schemas.microsoft.com/office/drawing/2014/main" id="{512F76BB-CB29-C589-D12F-0590F2BB9F02}"/>
              </a:ext>
            </a:extLst>
          </p:cNvPr>
          <p:cNvSpPr/>
          <p:nvPr/>
        </p:nvSpPr>
        <p:spPr>
          <a:xfrm rot="14474002" flipH="1">
            <a:off x="514316" y="4968238"/>
            <a:ext cx="45719" cy="267519"/>
          </a:xfrm>
          <a:custGeom>
            <a:avLst/>
            <a:gdLst>
              <a:gd name="connsiteX0" fmla="*/ 0 w 749500"/>
              <a:gd name="connsiteY0" fmla="*/ 13026 h 738890"/>
              <a:gd name="connsiteX1" fmla="*/ 716437 w 749500"/>
              <a:gd name="connsiteY1" fmla="*/ 97867 h 738890"/>
              <a:gd name="connsiteX2" fmla="*/ 659876 w 749500"/>
              <a:gd name="connsiteY2" fmla="*/ 738890 h 738890"/>
            </a:gdLst>
            <a:ahLst/>
            <a:cxnLst>
              <a:cxn ang="0">
                <a:pos x="connsiteX0" y="connsiteY0"/>
              </a:cxn>
              <a:cxn ang="0">
                <a:pos x="connsiteX1" y="connsiteY1"/>
              </a:cxn>
              <a:cxn ang="0">
                <a:pos x="connsiteX2" y="connsiteY2"/>
              </a:cxn>
            </a:cxnLst>
            <a:rect l="l" t="t" r="r" b="b"/>
            <a:pathLst>
              <a:path w="749500" h="738890">
                <a:moveTo>
                  <a:pt x="0" y="13026"/>
                </a:moveTo>
                <a:cubicBezTo>
                  <a:pt x="303229" y="-5042"/>
                  <a:pt x="606458" y="-23110"/>
                  <a:pt x="716437" y="97867"/>
                </a:cubicBezTo>
                <a:cubicBezTo>
                  <a:pt x="826416" y="218844"/>
                  <a:pt x="623740" y="592775"/>
                  <a:pt x="659876" y="738890"/>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extBox 16">
            <a:extLst>
              <a:ext uri="{FF2B5EF4-FFF2-40B4-BE49-F238E27FC236}">
                <a16:creationId xmlns:a16="http://schemas.microsoft.com/office/drawing/2014/main" id="{8EA3F494-CF31-04A2-8A41-2F455F4E1A37}"/>
              </a:ext>
            </a:extLst>
          </p:cNvPr>
          <p:cNvSpPr txBox="1"/>
          <p:nvPr/>
        </p:nvSpPr>
        <p:spPr>
          <a:xfrm>
            <a:off x="6056200" y="3858973"/>
            <a:ext cx="2350416"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NZ" sz="1200" b="1">
                <a:solidFill>
                  <a:schemeClr val="bg1"/>
                </a:solidFill>
              </a:rPr>
              <a:t>Sequence</a:t>
            </a:r>
            <a:r>
              <a:rPr lang="en-NZ" sz="1200">
                <a:solidFill>
                  <a:schemeClr val="bg1"/>
                </a:solidFill>
              </a:rPr>
              <a:t> – when to teach</a:t>
            </a:r>
          </a:p>
        </p:txBody>
      </p:sp>
      <p:sp>
        <p:nvSpPr>
          <p:cNvPr id="18" name="Freeform: Shape 17">
            <a:extLst>
              <a:ext uri="{FF2B5EF4-FFF2-40B4-BE49-F238E27FC236}">
                <a16:creationId xmlns:a16="http://schemas.microsoft.com/office/drawing/2014/main" id="{139CE3F5-6858-F22D-5148-A99981135D36}"/>
              </a:ext>
            </a:extLst>
          </p:cNvPr>
          <p:cNvSpPr/>
          <p:nvPr/>
        </p:nvSpPr>
        <p:spPr>
          <a:xfrm>
            <a:off x="4266304" y="4040717"/>
            <a:ext cx="196705" cy="518374"/>
          </a:xfrm>
          <a:custGeom>
            <a:avLst/>
            <a:gdLst>
              <a:gd name="connsiteX0" fmla="*/ 4930218 w 4930218"/>
              <a:gd name="connsiteY0" fmla="*/ 0 h 871189"/>
              <a:gd name="connsiteX1" fmla="*/ 2799761 w 4930218"/>
              <a:gd name="connsiteY1" fmla="*/ 791851 h 871189"/>
              <a:gd name="connsiteX2" fmla="*/ 0 w 4930218"/>
              <a:gd name="connsiteY2" fmla="*/ 801278 h 871189"/>
            </a:gdLst>
            <a:ahLst/>
            <a:cxnLst>
              <a:cxn ang="0">
                <a:pos x="connsiteX0" y="connsiteY0"/>
              </a:cxn>
              <a:cxn ang="0">
                <a:pos x="connsiteX1" y="connsiteY1"/>
              </a:cxn>
              <a:cxn ang="0">
                <a:pos x="connsiteX2" y="connsiteY2"/>
              </a:cxn>
            </a:cxnLst>
            <a:rect l="l" t="t" r="r" b="b"/>
            <a:pathLst>
              <a:path w="4930218" h="871189">
                <a:moveTo>
                  <a:pt x="4930218" y="0"/>
                </a:moveTo>
                <a:cubicBezTo>
                  <a:pt x="4275841" y="329152"/>
                  <a:pt x="3621464" y="658305"/>
                  <a:pt x="2799761" y="791851"/>
                </a:cubicBezTo>
                <a:cubicBezTo>
                  <a:pt x="1978058" y="925397"/>
                  <a:pt x="989029" y="863337"/>
                  <a:pt x="0" y="801278"/>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129219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3DE94A-E299-D849-D71B-669BC51BC806}"/>
              </a:ext>
            </a:extLst>
          </p:cNvPr>
          <p:cNvSpPr>
            <a:spLocks noGrp="1"/>
          </p:cNvSpPr>
          <p:nvPr>
            <p:ph type="sldNum" sz="quarter" idx="12"/>
          </p:nvPr>
        </p:nvSpPr>
        <p:spPr/>
        <p:txBody>
          <a:bodyPr/>
          <a:lstStyle/>
          <a:p>
            <a:fld id="{13468063-9C21-4834-88E3-ACB04C56D52D}" type="slidenum">
              <a:rPr lang="en-NZ" smtClean="0"/>
              <a:pPr/>
              <a:t>34</a:t>
            </a:fld>
            <a:endParaRPr lang="en-NZ"/>
          </a:p>
        </p:txBody>
      </p:sp>
      <p:sp>
        <p:nvSpPr>
          <p:cNvPr id="4" name="Title 1">
            <a:extLst>
              <a:ext uri="{FF2B5EF4-FFF2-40B4-BE49-F238E27FC236}">
                <a16:creationId xmlns:a16="http://schemas.microsoft.com/office/drawing/2014/main" id="{7861D6AE-55BF-CE85-AC27-C106B469EFF1}"/>
              </a:ext>
            </a:extLst>
          </p:cNvPr>
          <p:cNvSpPr txBox="1">
            <a:spLocks/>
          </p:cNvSpPr>
          <p:nvPr/>
        </p:nvSpPr>
        <p:spPr>
          <a:xfrm>
            <a:off x="340561" y="1536050"/>
            <a:ext cx="5641139" cy="1112809"/>
          </a:xfrm>
          <a:prstGeom prst="rect">
            <a:avLst/>
          </a:prstGeom>
        </p:spPr>
        <p:txBody>
          <a:bodyPr vert="horz" lIns="0" tIns="0" rIns="0" bIns="0" rtlCol="0" anchor="ctr">
            <a:normAutofit fontScale="97500"/>
          </a:bodyPr>
          <a:lstStyle>
            <a:lvl1pPr algn="l" defTabSz="914400" rtl="0" eaLnBrk="1" latinLnBrk="0" hangingPunct="1">
              <a:lnSpc>
                <a:spcPct val="90000"/>
              </a:lnSpc>
              <a:spcBef>
                <a:spcPct val="0"/>
              </a:spcBef>
              <a:buNone/>
              <a:defRPr sz="2800" b="0" kern="1200">
                <a:solidFill>
                  <a:schemeClr val="bg1"/>
                </a:solidFill>
                <a:latin typeface="Arial" panose="020B0604020202020204" pitchFamily="34" charset="0"/>
                <a:ea typeface="+mj-ea"/>
                <a:cs typeface="Arial" panose="020B0604020202020204" pitchFamily="34" charset="0"/>
              </a:defRPr>
            </a:lvl1pPr>
          </a:lstStyle>
          <a:p>
            <a:pPr>
              <a:lnSpc>
                <a:spcPct val="112000"/>
              </a:lnSpc>
            </a:pPr>
            <a:r>
              <a:rPr lang="en-NZ" sz="3700" b="1">
                <a:latin typeface="+mj-lt"/>
              </a:rPr>
              <a:t>Respond</a:t>
            </a:r>
            <a:br>
              <a:rPr lang="en-NZ">
                <a:latin typeface="+mj-lt"/>
              </a:rPr>
            </a:br>
            <a:r>
              <a:rPr lang="en-NZ" sz="2700">
                <a:latin typeface="+mj-lt"/>
              </a:rPr>
              <a:t>To </a:t>
            </a:r>
            <a:r>
              <a:rPr lang="en-NZ" sz="2700" b="1" i="0" u="none" strike="noStrike" baseline="0">
                <a:solidFill>
                  <a:srgbClr val="FFFFFF"/>
                </a:solidFill>
                <a:latin typeface="+mn-lt"/>
              </a:rPr>
              <a:t>Content of the Learning area</a:t>
            </a:r>
            <a:endParaRPr lang="en-NZ" sz="2700" b="1">
              <a:latin typeface="+mn-lt"/>
            </a:endParaRPr>
          </a:p>
        </p:txBody>
      </p:sp>
      <p:sp>
        <p:nvSpPr>
          <p:cNvPr id="8" name="Rectangle 1">
            <a:extLst>
              <a:ext uri="{FF2B5EF4-FFF2-40B4-BE49-F238E27FC236}">
                <a16:creationId xmlns:a16="http://schemas.microsoft.com/office/drawing/2014/main" id="{8916FFBA-5ED7-1404-7B86-8F14DDA9FE2A}"/>
              </a:ext>
            </a:extLst>
          </p:cNvPr>
          <p:cNvSpPr>
            <a:spLocks noChangeArrowheads="1"/>
          </p:cNvSpPr>
          <p:nvPr/>
        </p:nvSpPr>
        <p:spPr bwMode="auto">
          <a:xfrm>
            <a:off x="340560" y="2823258"/>
            <a:ext cx="8081545" cy="2964228"/>
          </a:xfrm>
          <a:prstGeom prst="rect">
            <a:avLst/>
          </a:prstGeom>
          <a:noFill/>
          <a:ln w="25400">
            <a:solidFill>
              <a:schemeClr val="bg1"/>
            </a:solidFill>
          </a:ln>
          <a:effectLst/>
        </p:spPr>
        <p:txBody>
          <a:bodyPr vert="horz" wrap="square" lIns="180000" tIns="180000" rIns="180000" bIns="18000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ts val="1200"/>
              </a:spcAft>
              <a:buClrTx/>
              <a:buSzTx/>
              <a:tabLst/>
            </a:pPr>
            <a:r>
              <a:rPr lang="en-NZ" altLang="en-US" sz="1600">
                <a:solidFill>
                  <a:schemeClr val="bg1"/>
                </a:solidFill>
                <a:latin typeface="+mj-lt"/>
                <a:ea typeface="Times New Roman" panose="02020603050405020304" pitchFamily="18" charset="0"/>
                <a:cs typeface="Calibri" panose="020F0502020204030204" pitchFamily="34" charset="0"/>
              </a:rPr>
              <a:t>Aim:</a:t>
            </a:r>
          </a:p>
          <a:p>
            <a:pPr marL="273050" indent="-273050">
              <a:spcAft>
                <a:spcPts val="600"/>
              </a:spcAft>
              <a:buFont typeface="Arial" panose="020B0604020202020204" pitchFamily="34" charset="0"/>
              <a:buChar char="•"/>
            </a:pPr>
            <a:r>
              <a:rPr lang="en-US" sz="1600">
                <a:solidFill>
                  <a:schemeClr val="bg1"/>
                </a:solidFill>
              </a:rPr>
              <a:t>Explore and respond to the evidence-based teaching strategies that align with the teaching guidance and sequences for English Years 0-6 and mathematics and statistics Years 0-8, ensuring clarity on</a:t>
            </a:r>
            <a:r>
              <a:rPr lang="en-US" sz="1600" b="1">
                <a:solidFill>
                  <a:schemeClr val="bg1"/>
                </a:solidFill>
              </a:rPr>
              <a:t> what, when, and how to teach</a:t>
            </a:r>
            <a:r>
              <a:rPr lang="en-US" sz="1600">
                <a:solidFill>
                  <a:schemeClr val="bg1"/>
                </a:solidFill>
              </a:rPr>
              <a:t>. </a:t>
            </a:r>
          </a:p>
          <a:p>
            <a:pPr marL="273050" indent="-273050">
              <a:spcAft>
                <a:spcPts val="600"/>
              </a:spcAft>
              <a:buFont typeface="Arial" panose="020B0604020202020204" pitchFamily="34" charset="0"/>
              <a:buChar char="•"/>
            </a:pPr>
            <a:endParaRPr lang="en-US" sz="1600">
              <a:solidFill>
                <a:schemeClr val="bg1"/>
              </a:solidFill>
            </a:endParaRPr>
          </a:p>
          <a:p>
            <a:pPr marL="273050" indent="-273050">
              <a:spcAft>
                <a:spcPts val="600"/>
              </a:spcAft>
              <a:buFont typeface="Arial" panose="020B0604020202020204" pitchFamily="34" charset="0"/>
              <a:buChar char="•"/>
            </a:pPr>
            <a:r>
              <a:rPr lang="en-US" sz="1800">
                <a:solidFill>
                  <a:schemeClr val="bg1"/>
                </a:solidFill>
                <a:effectLst/>
                <a:latin typeface="Calibri" panose="020F0502020204030204" pitchFamily="34" charset="0"/>
                <a:ea typeface="Calibri" panose="020F0502020204030204" pitchFamily="34" charset="0"/>
              </a:rPr>
              <a:t>Recognise how the teaching guidance inform decisions that design rich, engaging, and inclusive learning experiences, fostering essential knowledge, skills, and capabilities</a:t>
            </a:r>
            <a:endParaRPr lang="en-US" sz="1600">
              <a:solidFill>
                <a:schemeClr val="bg1"/>
              </a:solidFill>
              <a:latin typeface="+mj-lt"/>
            </a:endParaRPr>
          </a:p>
        </p:txBody>
      </p:sp>
      <p:sp>
        <p:nvSpPr>
          <p:cNvPr id="5" name="TextBox 4">
            <a:extLst>
              <a:ext uri="{FF2B5EF4-FFF2-40B4-BE49-F238E27FC236}">
                <a16:creationId xmlns:a16="http://schemas.microsoft.com/office/drawing/2014/main" id="{928D1F82-C92D-9E64-5413-E874DC9CDDD1}"/>
              </a:ext>
            </a:extLst>
          </p:cNvPr>
          <p:cNvSpPr txBox="1"/>
          <p:nvPr/>
        </p:nvSpPr>
        <p:spPr>
          <a:xfrm>
            <a:off x="3055844" y="3217440"/>
            <a:ext cx="6111688" cy="369332"/>
          </a:xfrm>
          <a:prstGeom prst="rect">
            <a:avLst/>
          </a:prstGeom>
          <a:noFill/>
        </p:spPr>
        <p:txBody>
          <a:bodyPr wrap="square">
            <a:spAutoFit/>
          </a:bodyPr>
          <a:lstStyle/>
          <a:p>
            <a:r>
              <a:rPr lang="en-NZ" sz="1800" b="1" i="0" u="none" strike="noStrike" baseline="0">
                <a:solidFill>
                  <a:srgbClr val="FFFFFF"/>
                </a:solidFill>
                <a:latin typeface="+mn-lt"/>
              </a:rPr>
              <a:t>Content of the Learning area</a:t>
            </a:r>
            <a:endParaRPr lang="en-NZ"/>
          </a:p>
        </p:txBody>
      </p:sp>
    </p:spTree>
    <p:extLst>
      <p:ext uri="{BB962C8B-B14F-4D97-AF65-F5344CB8AC3E}">
        <p14:creationId xmlns:p14="http://schemas.microsoft.com/office/powerpoint/2010/main" val="1791081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2D4E57-F6E6-4CBC-1B25-8BBFF432A0E2}"/>
              </a:ext>
            </a:extLst>
          </p:cNvPr>
          <p:cNvPicPr>
            <a:picLocks noChangeAspect="1"/>
          </p:cNvPicPr>
          <p:nvPr/>
        </p:nvPicPr>
        <p:blipFill rotWithShape="1">
          <a:blip r:embed="rId3"/>
          <a:srcRect b="64623"/>
          <a:stretch/>
        </p:blipFill>
        <p:spPr>
          <a:xfrm>
            <a:off x="338758" y="1475131"/>
            <a:ext cx="9344416" cy="1535841"/>
          </a:xfrm>
          <a:prstGeom prst="rect">
            <a:avLst/>
          </a:prstGeom>
        </p:spPr>
      </p:pic>
      <p:sp>
        <p:nvSpPr>
          <p:cNvPr id="7" name="TextBox 6">
            <a:extLst>
              <a:ext uri="{FF2B5EF4-FFF2-40B4-BE49-F238E27FC236}">
                <a16:creationId xmlns:a16="http://schemas.microsoft.com/office/drawing/2014/main" id="{94F615C6-7FF9-9673-77FE-E874EA504AFE}"/>
              </a:ext>
            </a:extLst>
          </p:cNvPr>
          <p:cNvSpPr txBox="1"/>
          <p:nvPr/>
        </p:nvSpPr>
        <p:spPr>
          <a:xfrm>
            <a:off x="527901" y="3582059"/>
            <a:ext cx="11076495" cy="2032544"/>
          </a:xfrm>
          <a:prstGeom prst="rect">
            <a:avLst/>
          </a:prstGeom>
          <a:noFill/>
        </p:spPr>
        <p:txBody>
          <a:bodyPr wrap="square">
            <a:spAutoFit/>
          </a:bodyPr>
          <a:lstStyle/>
          <a:p>
            <a:pPr marL="342900" indent="-342900">
              <a:lnSpc>
                <a:spcPct val="112000"/>
              </a:lnSpc>
              <a:spcAft>
                <a:spcPts val="600"/>
              </a:spcAft>
              <a:buFont typeface="+mj-lt"/>
              <a:buAutoNum type="arabicPeriod"/>
            </a:pPr>
            <a:r>
              <a:rPr lang="en-US" sz="1600">
                <a:latin typeface="+mj-lt"/>
              </a:rPr>
              <a:t>We learn best when we experience a sense of belonging in the learning environment and feel valued and supported </a:t>
            </a:r>
          </a:p>
          <a:p>
            <a:pPr marL="342900" indent="-342900">
              <a:lnSpc>
                <a:spcPct val="112000"/>
              </a:lnSpc>
              <a:spcAft>
                <a:spcPts val="600"/>
              </a:spcAft>
              <a:buFont typeface="+mj-lt"/>
              <a:buAutoNum type="arabicPeriod"/>
            </a:pPr>
            <a:r>
              <a:rPr lang="en-US" sz="1600">
                <a:latin typeface="+mj-lt"/>
              </a:rPr>
              <a:t>A new idea or concept is always interpreted through, and learned in association with, existing knowledge.</a:t>
            </a:r>
          </a:p>
          <a:p>
            <a:pPr marL="342900" indent="-342900">
              <a:lnSpc>
                <a:spcPct val="112000"/>
              </a:lnSpc>
              <a:spcAft>
                <a:spcPts val="600"/>
              </a:spcAft>
              <a:buFont typeface="+mj-lt"/>
              <a:buAutoNum type="arabicPeriod"/>
            </a:pPr>
            <a:r>
              <a:rPr lang="en-US" sz="1600">
                <a:latin typeface="+mj-lt"/>
              </a:rPr>
              <a:t>Establishing knowledge in a well-</a:t>
            </a:r>
            <a:r>
              <a:rPr lang="en-US" sz="1600" err="1">
                <a:latin typeface="+mj-lt"/>
              </a:rPr>
              <a:t>organised</a:t>
            </a:r>
            <a:r>
              <a:rPr lang="en-US" sz="1600">
                <a:latin typeface="+mj-lt"/>
              </a:rPr>
              <a:t> way in long-term memory reduces cognitive load and allows the knowledge to be applied and transferred.  </a:t>
            </a:r>
          </a:p>
          <a:p>
            <a:pPr marL="342900" indent="-342900">
              <a:lnSpc>
                <a:spcPct val="112000"/>
              </a:lnSpc>
              <a:spcAft>
                <a:spcPts val="600"/>
              </a:spcAft>
              <a:buFont typeface="+mj-lt"/>
              <a:buAutoNum type="arabicPeriod"/>
            </a:pPr>
            <a:r>
              <a:rPr lang="en-US" sz="1600">
                <a:latin typeface="+mj-lt"/>
              </a:rPr>
              <a:t>Our social and emotional wellbeing directly impacts on our ability to engage in learning. </a:t>
            </a:r>
          </a:p>
          <a:p>
            <a:pPr marL="342900" indent="-342900">
              <a:lnSpc>
                <a:spcPct val="112000"/>
              </a:lnSpc>
              <a:spcAft>
                <a:spcPts val="600"/>
              </a:spcAft>
              <a:buFont typeface="+mj-lt"/>
              <a:buAutoNum type="arabicPeriod"/>
            </a:pPr>
            <a:r>
              <a:rPr lang="en-US" sz="1600">
                <a:latin typeface="+mj-lt"/>
              </a:rPr>
              <a:t>Motivation is critical for engagement in learning and wellbeing</a:t>
            </a:r>
            <a:endParaRPr lang="en-NZ" sz="1600">
              <a:latin typeface="+mj-lt"/>
            </a:endParaRPr>
          </a:p>
        </p:txBody>
      </p:sp>
      <p:pic>
        <p:nvPicPr>
          <p:cNvPr id="12" name="Picture 11">
            <a:extLst>
              <a:ext uri="{FF2B5EF4-FFF2-40B4-BE49-F238E27FC236}">
                <a16:creationId xmlns:a16="http://schemas.microsoft.com/office/drawing/2014/main" id="{83E4D9C8-6613-063C-740D-62069AB6F183}"/>
              </a:ext>
            </a:extLst>
          </p:cNvPr>
          <p:cNvPicPr>
            <a:picLocks noChangeAspect="1"/>
          </p:cNvPicPr>
          <p:nvPr/>
        </p:nvPicPr>
        <p:blipFill>
          <a:blip r:embed="rId4"/>
          <a:stretch>
            <a:fillRect/>
          </a:stretch>
        </p:blipFill>
        <p:spPr>
          <a:xfrm>
            <a:off x="456818" y="326576"/>
            <a:ext cx="9068017" cy="1340242"/>
          </a:xfrm>
          <a:prstGeom prst="rect">
            <a:avLst/>
          </a:prstGeom>
        </p:spPr>
      </p:pic>
      <p:sp>
        <p:nvSpPr>
          <p:cNvPr id="2" name="Oval 1">
            <a:extLst>
              <a:ext uri="{FF2B5EF4-FFF2-40B4-BE49-F238E27FC236}">
                <a16:creationId xmlns:a16="http://schemas.microsoft.com/office/drawing/2014/main" id="{01800D57-E341-4A36-9C35-F664F559B8A4}"/>
              </a:ext>
            </a:extLst>
          </p:cNvPr>
          <p:cNvSpPr/>
          <p:nvPr/>
        </p:nvSpPr>
        <p:spPr>
          <a:xfrm>
            <a:off x="9801234" y="1281105"/>
            <a:ext cx="2034575" cy="2032545"/>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NZ" sz="1400" kern="0">
                <a:latin typeface="+mj-lt"/>
                <a:ea typeface="Times New Roman" panose="02020603050405020304" pitchFamily="18" charset="0"/>
              </a:rPr>
              <a:t>D</a:t>
            </a:r>
            <a:r>
              <a:rPr lang="en-NZ" sz="1400" kern="0">
                <a:effectLst/>
                <a:latin typeface="+mj-lt"/>
                <a:ea typeface="Times New Roman" panose="02020603050405020304" pitchFamily="18" charset="0"/>
              </a:rPr>
              <a:t>esigning and delivering effective teaching and learning programmes</a:t>
            </a:r>
            <a:endParaRPr lang="en-NZ" sz="1100">
              <a:latin typeface="+mj-lt"/>
            </a:endParaRPr>
          </a:p>
        </p:txBody>
      </p:sp>
    </p:spTree>
    <p:extLst>
      <p:ext uri="{BB962C8B-B14F-4D97-AF65-F5344CB8AC3E}">
        <p14:creationId xmlns:p14="http://schemas.microsoft.com/office/powerpoint/2010/main" val="310973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C7F0D0-9BF5-591E-B692-F9E95A3E7D27}"/>
              </a:ext>
            </a:extLst>
          </p:cNvPr>
          <p:cNvSpPr>
            <a:spLocks noGrp="1"/>
          </p:cNvSpPr>
          <p:nvPr>
            <p:ph type="sldNum" sz="quarter" idx="12"/>
          </p:nvPr>
        </p:nvSpPr>
        <p:spPr/>
        <p:txBody>
          <a:bodyPr/>
          <a:lstStyle/>
          <a:p>
            <a:fld id="{B4237DC9-6866-4E34-8F97-F07A57DC3642}" type="slidenum">
              <a:rPr lang="en-NZ" smtClean="0"/>
              <a:t>36</a:t>
            </a:fld>
            <a:endParaRPr lang="en-NZ"/>
          </a:p>
        </p:txBody>
      </p:sp>
      <p:sp>
        <p:nvSpPr>
          <p:cNvPr id="12" name="Title 5">
            <a:extLst>
              <a:ext uri="{FF2B5EF4-FFF2-40B4-BE49-F238E27FC236}">
                <a16:creationId xmlns:a16="http://schemas.microsoft.com/office/drawing/2014/main" id="{029EFD13-6B65-A511-2463-90BFA56F1521}"/>
              </a:ext>
            </a:extLst>
          </p:cNvPr>
          <p:cNvSpPr>
            <a:spLocks noGrp="1"/>
          </p:cNvSpPr>
          <p:nvPr>
            <p:ph type="title"/>
          </p:nvPr>
        </p:nvSpPr>
        <p:spPr>
          <a:xfrm>
            <a:off x="209551" y="276832"/>
            <a:ext cx="6797039" cy="733495"/>
          </a:xfrm>
        </p:spPr>
        <p:txBody>
          <a:bodyPr>
            <a:normAutofit/>
          </a:bodyPr>
          <a:lstStyle/>
          <a:p>
            <a:r>
              <a:rPr lang="en-NZ" sz="2400"/>
              <a:t>Planning guidance</a:t>
            </a:r>
          </a:p>
        </p:txBody>
      </p:sp>
      <p:sp>
        <p:nvSpPr>
          <p:cNvPr id="4" name="TextBox 3">
            <a:extLst>
              <a:ext uri="{FF2B5EF4-FFF2-40B4-BE49-F238E27FC236}">
                <a16:creationId xmlns:a16="http://schemas.microsoft.com/office/drawing/2014/main" id="{E19CA229-F129-2A6B-5BBB-A2243C976807}"/>
              </a:ext>
            </a:extLst>
          </p:cNvPr>
          <p:cNvSpPr txBox="1"/>
          <p:nvPr/>
        </p:nvSpPr>
        <p:spPr>
          <a:xfrm>
            <a:off x="209551" y="1010327"/>
            <a:ext cx="4732042" cy="5710794"/>
          </a:xfrm>
          <a:prstGeom prst="rect">
            <a:avLst/>
          </a:prstGeom>
          <a:noFill/>
        </p:spPr>
        <p:txBody>
          <a:bodyPr wrap="square" rtlCol="0">
            <a:spAutoFit/>
          </a:bodyPr>
          <a:lstStyle/>
          <a:p>
            <a:pPr>
              <a:spcAft>
                <a:spcPts val="1200"/>
              </a:spcAft>
            </a:pPr>
            <a:r>
              <a:rPr lang="en-NZ" b="1" i="0" u="none" strike="noStrike" baseline="0"/>
              <a:t>Planning considerations across learning areas</a:t>
            </a:r>
          </a:p>
          <a:p>
            <a:pPr marL="742950" lvl="1" indent="-285750" algn="l">
              <a:lnSpc>
                <a:spcPct val="107000"/>
              </a:lnSpc>
              <a:spcAft>
                <a:spcPts val="800"/>
              </a:spcAft>
              <a:buFont typeface="Symbol" panose="05050102010706020507" pitchFamily="18" charset="2"/>
              <a:buChar char=""/>
            </a:pPr>
            <a:r>
              <a:rPr lang="en-NZ" sz="1800" kern="0">
                <a:effectLst/>
              </a:rPr>
              <a:t>Inclusive teaching and learning.</a:t>
            </a:r>
            <a:endParaRPr lang="en-NZ" sz="1800" kern="100">
              <a:effectLst/>
            </a:endParaRPr>
          </a:p>
          <a:p>
            <a:pPr marL="742950" lvl="1" indent="-285750" algn="l">
              <a:lnSpc>
                <a:spcPct val="107000"/>
              </a:lnSpc>
              <a:spcAft>
                <a:spcPts val="800"/>
              </a:spcAft>
              <a:buFont typeface="Symbol" panose="05050102010706020507" pitchFamily="18" charset="2"/>
              <a:buChar char=""/>
            </a:pPr>
            <a:r>
              <a:rPr lang="en-NZ" sz="1800" kern="0">
                <a:effectLst/>
              </a:rPr>
              <a:t>Using assessment information to guide planning.</a:t>
            </a:r>
            <a:endParaRPr lang="en-NZ" sz="1800" kern="100">
              <a:effectLst/>
            </a:endParaRPr>
          </a:p>
          <a:p>
            <a:pPr marL="742950" lvl="1" indent="-285750" algn="l">
              <a:lnSpc>
                <a:spcPct val="107000"/>
              </a:lnSpc>
              <a:spcAft>
                <a:spcPts val="800"/>
              </a:spcAft>
              <a:buFont typeface="Symbol" panose="05050102010706020507" pitchFamily="18" charset="2"/>
              <a:buChar char=""/>
            </a:pPr>
            <a:r>
              <a:rPr lang="en-NZ" sz="1800" kern="0">
                <a:effectLst/>
              </a:rPr>
              <a:t>Sequencing units to build on prior knowledge.</a:t>
            </a:r>
            <a:endParaRPr lang="en-NZ" sz="1800" kern="100">
              <a:effectLst/>
            </a:endParaRPr>
          </a:p>
          <a:p>
            <a:pPr marL="742950" lvl="1" indent="-285750" algn="l">
              <a:lnSpc>
                <a:spcPct val="107000"/>
              </a:lnSpc>
              <a:spcAft>
                <a:spcPts val="800"/>
              </a:spcAft>
              <a:buFont typeface="Symbol" panose="05050102010706020507" pitchFamily="18" charset="2"/>
              <a:buChar char=""/>
            </a:pPr>
            <a:r>
              <a:rPr lang="en-NZ" sz="1800" kern="0">
                <a:effectLst/>
              </a:rPr>
              <a:t>Integrating content strands or skills to create a cohesive programme.</a:t>
            </a:r>
            <a:endParaRPr lang="en-NZ" sz="1800" kern="100">
              <a:effectLst/>
            </a:endParaRPr>
          </a:p>
          <a:p>
            <a:pPr marL="742950" lvl="1" indent="-285750" algn="l">
              <a:lnSpc>
                <a:spcPct val="107000"/>
              </a:lnSpc>
              <a:spcAft>
                <a:spcPts val="800"/>
              </a:spcAft>
              <a:buFont typeface="Symbol" panose="05050102010706020507" pitchFamily="18" charset="2"/>
              <a:buChar char=""/>
            </a:pPr>
            <a:r>
              <a:rPr lang="en-NZ" sz="1800" kern="0">
                <a:effectLst/>
              </a:rPr>
              <a:t>Ensuring opportunities to revisit and consolidate learning.</a:t>
            </a:r>
            <a:endParaRPr lang="en-NZ" sz="1800" kern="100">
              <a:effectLst/>
            </a:endParaRPr>
          </a:p>
          <a:p>
            <a:pPr marL="742950" lvl="1" indent="-285750" algn="l">
              <a:lnSpc>
                <a:spcPct val="107000"/>
              </a:lnSpc>
              <a:spcAft>
                <a:spcPts val="800"/>
              </a:spcAft>
              <a:buFont typeface="Symbol" panose="05050102010706020507" pitchFamily="18" charset="2"/>
              <a:buChar char=""/>
            </a:pPr>
            <a:r>
              <a:rPr lang="en-NZ" sz="1800" kern="100">
                <a:effectLst/>
              </a:rPr>
              <a:t>Balancing explicit teaching with rich tasks that promote problem-solving and application</a:t>
            </a:r>
          </a:p>
          <a:p>
            <a:pPr marL="342900" indent="-342900">
              <a:spcAft>
                <a:spcPts val="1200"/>
              </a:spcAft>
              <a:buFont typeface="Arial" panose="020B0604020202020204" pitchFamily="34" charset="0"/>
              <a:buChar char="•"/>
            </a:pPr>
            <a:endParaRPr lang="en-NZ" i="0" u="none" strike="noStrike" baseline="0"/>
          </a:p>
          <a:p>
            <a:pPr marL="342900" indent="-342900">
              <a:spcAft>
                <a:spcPts val="1200"/>
              </a:spcAft>
              <a:buFont typeface="Arial" panose="020B0604020202020204" pitchFamily="34" charset="0"/>
              <a:buChar char="•"/>
            </a:pPr>
            <a:endParaRPr lang="en-NZ" sz="2000"/>
          </a:p>
        </p:txBody>
      </p:sp>
      <p:sp>
        <p:nvSpPr>
          <p:cNvPr id="3" name="Rectangle 2">
            <a:extLst>
              <a:ext uri="{FF2B5EF4-FFF2-40B4-BE49-F238E27FC236}">
                <a16:creationId xmlns:a16="http://schemas.microsoft.com/office/drawing/2014/main" id="{C57528B0-1BBC-052F-2FDC-D467C68AC7FC}"/>
              </a:ext>
            </a:extLst>
          </p:cNvPr>
          <p:cNvSpPr/>
          <p:nvPr/>
        </p:nvSpPr>
        <p:spPr>
          <a:xfrm>
            <a:off x="5222449" y="2329525"/>
            <a:ext cx="1484791" cy="1099475"/>
          </a:xfrm>
          <a:prstGeom prst="rect">
            <a:avLst/>
          </a:prstGeom>
          <a:solidFill>
            <a:srgbClr val="FF6D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Year plan</a:t>
            </a:r>
          </a:p>
        </p:txBody>
      </p:sp>
      <p:sp>
        <p:nvSpPr>
          <p:cNvPr id="6" name="Rectangle 5">
            <a:extLst>
              <a:ext uri="{FF2B5EF4-FFF2-40B4-BE49-F238E27FC236}">
                <a16:creationId xmlns:a16="http://schemas.microsoft.com/office/drawing/2014/main" id="{86F889E8-A00B-CDA4-110E-2966AFCCFAFC}"/>
              </a:ext>
            </a:extLst>
          </p:cNvPr>
          <p:cNvSpPr/>
          <p:nvPr/>
        </p:nvSpPr>
        <p:spPr>
          <a:xfrm>
            <a:off x="7693138" y="2329525"/>
            <a:ext cx="1484791" cy="1099475"/>
          </a:xfrm>
          <a:prstGeom prst="rect">
            <a:avLst/>
          </a:prstGeom>
          <a:solidFill>
            <a:srgbClr val="FF4A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Unit plan</a:t>
            </a:r>
          </a:p>
        </p:txBody>
      </p:sp>
      <p:sp>
        <p:nvSpPr>
          <p:cNvPr id="7" name="Rectangle 6">
            <a:extLst>
              <a:ext uri="{FF2B5EF4-FFF2-40B4-BE49-F238E27FC236}">
                <a16:creationId xmlns:a16="http://schemas.microsoft.com/office/drawing/2014/main" id="{8FAD4509-CF80-5299-38E9-FAEEC1C544CE}"/>
              </a:ext>
            </a:extLst>
          </p:cNvPr>
          <p:cNvSpPr/>
          <p:nvPr/>
        </p:nvSpPr>
        <p:spPr>
          <a:xfrm>
            <a:off x="10163828" y="2329525"/>
            <a:ext cx="1484791" cy="1099475"/>
          </a:xfrm>
          <a:prstGeom prst="rect">
            <a:avLst/>
          </a:prstGeom>
          <a:solidFill>
            <a:srgbClr val="BD38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Week plan</a:t>
            </a:r>
          </a:p>
        </p:txBody>
      </p:sp>
      <p:sp>
        <p:nvSpPr>
          <p:cNvPr id="8" name="Rectangle 7">
            <a:extLst>
              <a:ext uri="{FF2B5EF4-FFF2-40B4-BE49-F238E27FC236}">
                <a16:creationId xmlns:a16="http://schemas.microsoft.com/office/drawing/2014/main" id="{DA182B11-ADD7-BF81-B7D9-F76ABC8DB1C0}"/>
              </a:ext>
            </a:extLst>
          </p:cNvPr>
          <p:cNvSpPr/>
          <p:nvPr/>
        </p:nvSpPr>
        <p:spPr>
          <a:xfrm>
            <a:off x="6457794" y="4577523"/>
            <a:ext cx="1484791" cy="10994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Reflect</a:t>
            </a:r>
          </a:p>
        </p:txBody>
      </p:sp>
      <p:sp>
        <p:nvSpPr>
          <p:cNvPr id="9" name="Rectangle 8">
            <a:extLst>
              <a:ext uri="{FF2B5EF4-FFF2-40B4-BE49-F238E27FC236}">
                <a16:creationId xmlns:a16="http://schemas.microsoft.com/office/drawing/2014/main" id="{533B0839-01D3-3ACA-E261-F7CCAAE5D5FE}"/>
              </a:ext>
            </a:extLst>
          </p:cNvPr>
          <p:cNvSpPr/>
          <p:nvPr/>
        </p:nvSpPr>
        <p:spPr>
          <a:xfrm>
            <a:off x="8928483" y="4577523"/>
            <a:ext cx="1484791" cy="10994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a:t>Reflect</a:t>
            </a:r>
          </a:p>
        </p:txBody>
      </p:sp>
      <p:cxnSp>
        <p:nvCxnSpPr>
          <p:cNvPr id="13" name="Straight Arrow Connector 12">
            <a:extLst>
              <a:ext uri="{FF2B5EF4-FFF2-40B4-BE49-F238E27FC236}">
                <a16:creationId xmlns:a16="http://schemas.microsoft.com/office/drawing/2014/main" id="{260DDE81-B8F9-AEC9-62C6-DE08144161D7}"/>
              </a:ext>
            </a:extLst>
          </p:cNvPr>
          <p:cNvCxnSpPr/>
          <p:nvPr/>
        </p:nvCxnSpPr>
        <p:spPr>
          <a:xfrm>
            <a:off x="6805095" y="2879262"/>
            <a:ext cx="826146" cy="0"/>
          </a:xfrm>
          <a:prstGeom prst="straightConnector1">
            <a:avLst/>
          </a:prstGeom>
          <a:ln w="12700">
            <a:tailEnd type="arrow"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EAB2857-2CDC-2C8F-0011-66F8B422B870}"/>
              </a:ext>
            </a:extLst>
          </p:cNvPr>
          <p:cNvCxnSpPr/>
          <p:nvPr/>
        </p:nvCxnSpPr>
        <p:spPr>
          <a:xfrm>
            <a:off x="9257981" y="2879262"/>
            <a:ext cx="826146" cy="0"/>
          </a:xfrm>
          <a:prstGeom prst="straightConnector1">
            <a:avLst/>
          </a:prstGeom>
          <a:ln w="12700">
            <a:tailEnd type="arrow" w="lg" len="med"/>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3834E62C-2947-1973-F776-49CFCF96B83F}"/>
              </a:ext>
            </a:extLst>
          </p:cNvPr>
          <p:cNvSpPr/>
          <p:nvPr/>
        </p:nvSpPr>
        <p:spPr>
          <a:xfrm>
            <a:off x="6464416" y="3581885"/>
            <a:ext cx="1473435" cy="692388"/>
          </a:xfrm>
          <a:custGeom>
            <a:avLst/>
            <a:gdLst>
              <a:gd name="connsiteX0" fmla="*/ 1630837 w 1630837"/>
              <a:gd name="connsiteY0" fmla="*/ 0 h 461914"/>
              <a:gd name="connsiteX1" fmla="*/ 1630837 w 1630837"/>
              <a:gd name="connsiteY1" fmla="*/ 461914 h 461914"/>
              <a:gd name="connsiteX2" fmla="*/ 0 w 1630837"/>
              <a:gd name="connsiteY2" fmla="*/ 461914 h 461914"/>
              <a:gd name="connsiteX3" fmla="*/ 0 w 1630837"/>
              <a:gd name="connsiteY3" fmla="*/ 37708 h 461914"/>
            </a:gdLst>
            <a:ahLst/>
            <a:cxnLst>
              <a:cxn ang="0">
                <a:pos x="connsiteX0" y="connsiteY0"/>
              </a:cxn>
              <a:cxn ang="0">
                <a:pos x="connsiteX1" y="connsiteY1"/>
              </a:cxn>
              <a:cxn ang="0">
                <a:pos x="connsiteX2" y="connsiteY2"/>
              </a:cxn>
              <a:cxn ang="0">
                <a:pos x="connsiteX3" y="connsiteY3"/>
              </a:cxn>
            </a:cxnLst>
            <a:rect l="l" t="t" r="r" b="b"/>
            <a:pathLst>
              <a:path w="1630837" h="461914">
                <a:moveTo>
                  <a:pt x="1630837" y="0"/>
                </a:moveTo>
                <a:lnTo>
                  <a:pt x="1630837" y="461914"/>
                </a:lnTo>
                <a:lnTo>
                  <a:pt x="0" y="461914"/>
                </a:lnTo>
                <a:lnTo>
                  <a:pt x="0" y="37708"/>
                </a:lnTo>
              </a:path>
            </a:pathLst>
          </a:custGeom>
          <a:noFill/>
          <a:ln w="12700">
            <a:tailEnd type="arrow"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Freeform: Shape 17">
            <a:extLst>
              <a:ext uri="{FF2B5EF4-FFF2-40B4-BE49-F238E27FC236}">
                <a16:creationId xmlns:a16="http://schemas.microsoft.com/office/drawing/2014/main" id="{B1A57FCA-866A-32E9-7121-341137015995}"/>
              </a:ext>
            </a:extLst>
          </p:cNvPr>
          <p:cNvSpPr/>
          <p:nvPr/>
        </p:nvSpPr>
        <p:spPr>
          <a:xfrm>
            <a:off x="8934336" y="3581885"/>
            <a:ext cx="1473435" cy="692388"/>
          </a:xfrm>
          <a:custGeom>
            <a:avLst/>
            <a:gdLst>
              <a:gd name="connsiteX0" fmla="*/ 1630837 w 1630837"/>
              <a:gd name="connsiteY0" fmla="*/ 0 h 461914"/>
              <a:gd name="connsiteX1" fmla="*/ 1630837 w 1630837"/>
              <a:gd name="connsiteY1" fmla="*/ 461914 h 461914"/>
              <a:gd name="connsiteX2" fmla="*/ 0 w 1630837"/>
              <a:gd name="connsiteY2" fmla="*/ 461914 h 461914"/>
              <a:gd name="connsiteX3" fmla="*/ 0 w 1630837"/>
              <a:gd name="connsiteY3" fmla="*/ 37708 h 461914"/>
            </a:gdLst>
            <a:ahLst/>
            <a:cxnLst>
              <a:cxn ang="0">
                <a:pos x="connsiteX0" y="connsiteY0"/>
              </a:cxn>
              <a:cxn ang="0">
                <a:pos x="connsiteX1" y="connsiteY1"/>
              </a:cxn>
              <a:cxn ang="0">
                <a:pos x="connsiteX2" y="connsiteY2"/>
              </a:cxn>
              <a:cxn ang="0">
                <a:pos x="connsiteX3" y="connsiteY3"/>
              </a:cxn>
            </a:cxnLst>
            <a:rect l="l" t="t" r="r" b="b"/>
            <a:pathLst>
              <a:path w="1630837" h="461914">
                <a:moveTo>
                  <a:pt x="1630837" y="0"/>
                </a:moveTo>
                <a:lnTo>
                  <a:pt x="1630837" y="461914"/>
                </a:lnTo>
                <a:lnTo>
                  <a:pt x="0" y="461914"/>
                </a:lnTo>
                <a:lnTo>
                  <a:pt x="0" y="37708"/>
                </a:lnTo>
              </a:path>
            </a:pathLst>
          </a:custGeom>
          <a:noFill/>
          <a:ln w="12700">
            <a:tailEnd type="arrow"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9">
            <a:extLst>
              <a:ext uri="{FF2B5EF4-FFF2-40B4-BE49-F238E27FC236}">
                <a16:creationId xmlns:a16="http://schemas.microsoft.com/office/drawing/2014/main" id="{0E733647-D986-9D5A-BF9C-3F5CC56F2F06}"/>
              </a:ext>
            </a:extLst>
          </p:cNvPr>
          <p:cNvPicPr>
            <a:picLocks noChangeAspect="1"/>
          </p:cNvPicPr>
          <p:nvPr/>
        </p:nvPicPr>
        <p:blipFill rotWithShape="1">
          <a:blip r:embed="rId3"/>
          <a:srcRect t="4167" b="42331"/>
          <a:stretch/>
        </p:blipFill>
        <p:spPr>
          <a:xfrm>
            <a:off x="6464416" y="177167"/>
            <a:ext cx="3454239" cy="1288482"/>
          </a:xfrm>
          <a:prstGeom prst="rect">
            <a:avLst/>
          </a:prstGeom>
        </p:spPr>
      </p:pic>
      <p:cxnSp>
        <p:nvCxnSpPr>
          <p:cNvPr id="16" name="Straight Arrow Connector 15">
            <a:extLst>
              <a:ext uri="{FF2B5EF4-FFF2-40B4-BE49-F238E27FC236}">
                <a16:creationId xmlns:a16="http://schemas.microsoft.com/office/drawing/2014/main" id="{8A30AB2B-08DE-5542-3441-E4B845D1B869}"/>
              </a:ext>
            </a:extLst>
          </p:cNvPr>
          <p:cNvCxnSpPr/>
          <p:nvPr/>
        </p:nvCxnSpPr>
        <p:spPr>
          <a:xfrm flipH="1">
            <a:off x="6457794" y="1465649"/>
            <a:ext cx="724056" cy="725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3F92CC4-CF6E-9DDD-BCC4-E47E8DE84714}"/>
              </a:ext>
            </a:extLst>
          </p:cNvPr>
          <p:cNvCxnSpPr>
            <a:cxnSpLocks/>
          </p:cNvCxnSpPr>
          <p:nvPr/>
        </p:nvCxnSpPr>
        <p:spPr>
          <a:xfrm>
            <a:off x="8283168" y="1525579"/>
            <a:ext cx="16544" cy="744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644B095-EDE0-A091-405C-F95CF367F668}"/>
              </a:ext>
            </a:extLst>
          </p:cNvPr>
          <p:cNvCxnSpPr>
            <a:cxnSpLocks/>
          </p:cNvCxnSpPr>
          <p:nvPr/>
        </p:nvCxnSpPr>
        <p:spPr>
          <a:xfrm>
            <a:off x="9534708" y="1477518"/>
            <a:ext cx="988717" cy="713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720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74B040D-3E9D-C3F9-7FB7-27B16A45BF21}"/>
              </a:ext>
            </a:extLst>
          </p:cNvPr>
          <p:cNvSpPr>
            <a:spLocks noGrp="1"/>
          </p:cNvSpPr>
          <p:nvPr>
            <p:ph type="title"/>
          </p:nvPr>
        </p:nvSpPr>
        <p:spPr/>
        <p:txBody>
          <a:bodyPr/>
          <a:lstStyle/>
          <a:p>
            <a:r>
              <a:rPr lang="en-US"/>
              <a:t>Developing a Comprehensive Teaching and Learning </a:t>
            </a:r>
            <a:r>
              <a:rPr lang="en-US" err="1"/>
              <a:t>Programme</a:t>
            </a:r>
            <a:endParaRPr lang="en-NZ"/>
          </a:p>
        </p:txBody>
      </p:sp>
      <p:sp>
        <p:nvSpPr>
          <p:cNvPr id="5" name="Slide Number Placeholder 4">
            <a:extLst>
              <a:ext uri="{FF2B5EF4-FFF2-40B4-BE49-F238E27FC236}">
                <a16:creationId xmlns:a16="http://schemas.microsoft.com/office/drawing/2014/main" id="{08C7F0D0-9BF5-591E-B692-F9E95A3E7D27}"/>
              </a:ext>
            </a:extLst>
          </p:cNvPr>
          <p:cNvSpPr>
            <a:spLocks noGrp="1"/>
          </p:cNvSpPr>
          <p:nvPr>
            <p:ph type="sldNum" sz="quarter" idx="12"/>
          </p:nvPr>
        </p:nvSpPr>
        <p:spPr/>
        <p:txBody>
          <a:bodyPr/>
          <a:lstStyle/>
          <a:p>
            <a:fld id="{B4237DC9-6866-4E34-8F97-F07A57DC3642}" type="slidenum">
              <a:rPr lang="en-NZ" smtClean="0"/>
              <a:t>37</a:t>
            </a:fld>
            <a:endParaRPr lang="en-NZ"/>
          </a:p>
        </p:txBody>
      </p:sp>
      <p:pic>
        <p:nvPicPr>
          <p:cNvPr id="6" name="Picture 5">
            <a:extLst>
              <a:ext uri="{FF2B5EF4-FFF2-40B4-BE49-F238E27FC236}">
                <a16:creationId xmlns:a16="http://schemas.microsoft.com/office/drawing/2014/main" id="{E10A0810-FAC3-427E-0869-43F02E17FB7D}"/>
              </a:ext>
            </a:extLst>
          </p:cNvPr>
          <p:cNvPicPr>
            <a:picLocks noChangeAspect="1"/>
          </p:cNvPicPr>
          <p:nvPr/>
        </p:nvPicPr>
        <p:blipFill rotWithShape="1">
          <a:blip r:embed="rId3"/>
          <a:srcRect l="324" t="1590" r="-1" b="65138"/>
          <a:stretch/>
        </p:blipFill>
        <p:spPr>
          <a:xfrm>
            <a:off x="180859" y="1576443"/>
            <a:ext cx="7958234" cy="1170382"/>
          </a:xfrm>
          <a:prstGeom prst="rect">
            <a:avLst/>
          </a:prstGeom>
        </p:spPr>
      </p:pic>
      <p:pic>
        <p:nvPicPr>
          <p:cNvPr id="9" name="Picture 8">
            <a:extLst>
              <a:ext uri="{FF2B5EF4-FFF2-40B4-BE49-F238E27FC236}">
                <a16:creationId xmlns:a16="http://schemas.microsoft.com/office/drawing/2014/main" id="{18630E63-A1BE-6119-BD29-8003B7AE04C2}"/>
              </a:ext>
            </a:extLst>
          </p:cNvPr>
          <p:cNvPicPr>
            <a:picLocks noChangeAspect="1"/>
          </p:cNvPicPr>
          <p:nvPr/>
        </p:nvPicPr>
        <p:blipFill rotWithShape="1">
          <a:blip r:embed="rId4"/>
          <a:srcRect l="462" b="75233"/>
          <a:stretch/>
        </p:blipFill>
        <p:spPr>
          <a:xfrm>
            <a:off x="1209432" y="2874230"/>
            <a:ext cx="8130805" cy="1288547"/>
          </a:xfrm>
          <a:prstGeom prst="rect">
            <a:avLst/>
          </a:prstGeom>
        </p:spPr>
      </p:pic>
      <p:pic>
        <p:nvPicPr>
          <p:cNvPr id="8" name="Picture 7">
            <a:extLst>
              <a:ext uri="{FF2B5EF4-FFF2-40B4-BE49-F238E27FC236}">
                <a16:creationId xmlns:a16="http://schemas.microsoft.com/office/drawing/2014/main" id="{B5EB3FCB-4C9C-B2E3-2564-BF16D8CE90A8}"/>
              </a:ext>
            </a:extLst>
          </p:cNvPr>
          <p:cNvPicPr>
            <a:picLocks noChangeAspect="1"/>
          </p:cNvPicPr>
          <p:nvPr/>
        </p:nvPicPr>
        <p:blipFill>
          <a:blip r:embed="rId5"/>
          <a:stretch>
            <a:fillRect/>
          </a:stretch>
        </p:blipFill>
        <p:spPr>
          <a:xfrm>
            <a:off x="2601947" y="4290182"/>
            <a:ext cx="9328503" cy="1697826"/>
          </a:xfrm>
          <a:prstGeom prst="rect">
            <a:avLst/>
          </a:prstGeom>
        </p:spPr>
      </p:pic>
      <p:sp>
        <p:nvSpPr>
          <p:cNvPr id="2" name="Oval 1">
            <a:extLst>
              <a:ext uri="{FF2B5EF4-FFF2-40B4-BE49-F238E27FC236}">
                <a16:creationId xmlns:a16="http://schemas.microsoft.com/office/drawing/2014/main" id="{128BF149-AEFA-8D47-3441-DB76A53FCA75}"/>
              </a:ext>
            </a:extLst>
          </p:cNvPr>
          <p:cNvSpPr/>
          <p:nvPr/>
        </p:nvSpPr>
        <p:spPr>
          <a:xfrm>
            <a:off x="9571931" y="1259859"/>
            <a:ext cx="2171307" cy="2169141"/>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NZ" sz="1400"/>
              <a:t>Teacher decision making when designing a comprehensive teaching and learning programme.</a:t>
            </a:r>
          </a:p>
        </p:txBody>
      </p:sp>
    </p:spTree>
    <p:extLst>
      <p:ext uri="{BB962C8B-B14F-4D97-AF65-F5344CB8AC3E}">
        <p14:creationId xmlns:p14="http://schemas.microsoft.com/office/powerpoint/2010/main" val="1751759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3A01B79-1E96-8E51-1A3B-DCDB9C4974A8}"/>
              </a:ext>
            </a:extLst>
          </p:cNvPr>
          <p:cNvSpPr txBox="1"/>
          <p:nvPr/>
        </p:nvSpPr>
        <p:spPr>
          <a:xfrm>
            <a:off x="8467968" y="2164236"/>
            <a:ext cx="2350416"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US" sz="1200" b="1">
                <a:solidFill>
                  <a:schemeClr val="bg1"/>
                </a:solidFill>
              </a:rPr>
              <a:t>Teaching considerations</a:t>
            </a:r>
            <a:endParaRPr lang="en-US" sz="1200">
              <a:solidFill>
                <a:schemeClr val="bg1"/>
              </a:solidFill>
            </a:endParaRPr>
          </a:p>
        </p:txBody>
      </p:sp>
      <p:sp>
        <p:nvSpPr>
          <p:cNvPr id="9" name="Title 5">
            <a:extLst>
              <a:ext uri="{FF2B5EF4-FFF2-40B4-BE49-F238E27FC236}">
                <a16:creationId xmlns:a16="http://schemas.microsoft.com/office/drawing/2014/main" id="{70286951-7EB3-B56B-E185-E0F810BF9CB7}"/>
              </a:ext>
            </a:extLst>
          </p:cNvPr>
          <p:cNvSpPr>
            <a:spLocks noGrp="1"/>
          </p:cNvSpPr>
          <p:nvPr>
            <p:ph type="title"/>
          </p:nvPr>
        </p:nvSpPr>
        <p:spPr>
          <a:xfrm>
            <a:off x="209551" y="82363"/>
            <a:ext cx="6797039" cy="733495"/>
          </a:xfrm>
        </p:spPr>
        <p:txBody>
          <a:bodyPr>
            <a:normAutofit/>
          </a:bodyPr>
          <a:lstStyle/>
          <a:p>
            <a:r>
              <a:rPr lang="en-NZ" sz="2400"/>
              <a:t>Teaching sequence</a:t>
            </a:r>
          </a:p>
        </p:txBody>
      </p:sp>
      <p:pic>
        <p:nvPicPr>
          <p:cNvPr id="7" name="Picture 6">
            <a:extLst>
              <a:ext uri="{FF2B5EF4-FFF2-40B4-BE49-F238E27FC236}">
                <a16:creationId xmlns:a16="http://schemas.microsoft.com/office/drawing/2014/main" id="{D683E8FF-BB83-8145-61AA-7C548AA82213}"/>
              </a:ext>
            </a:extLst>
          </p:cNvPr>
          <p:cNvPicPr>
            <a:picLocks noChangeAspect="1"/>
          </p:cNvPicPr>
          <p:nvPr/>
        </p:nvPicPr>
        <p:blipFill>
          <a:blip r:embed="rId3"/>
          <a:stretch>
            <a:fillRect/>
          </a:stretch>
        </p:blipFill>
        <p:spPr>
          <a:xfrm>
            <a:off x="211360" y="2070461"/>
            <a:ext cx="6830378" cy="4039164"/>
          </a:xfrm>
          <a:prstGeom prst="rect">
            <a:avLst/>
          </a:prstGeom>
        </p:spPr>
      </p:pic>
      <p:pic>
        <p:nvPicPr>
          <p:cNvPr id="10" name="Picture 9">
            <a:extLst>
              <a:ext uri="{FF2B5EF4-FFF2-40B4-BE49-F238E27FC236}">
                <a16:creationId xmlns:a16="http://schemas.microsoft.com/office/drawing/2014/main" id="{8079BA74-854A-3AAD-BE10-14EFB73A59F6}"/>
              </a:ext>
            </a:extLst>
          </p:cNvPr>
          <p:cNvPicPr>
            <a:picLocks noChangeAspect="1"/>
          </p:cNvPicPr>
          <p:nvPr/>
        </p:nvPicPr>
        <p:blipFill rotWithShape="1">
          <a:blip r:embed="rId4"/>
          <a:srcRect r="23371"/>
          <a:stretch/>
        </p:blipFill>
        <p:spPr>
          <a:xfrm>
            <a:off x="7006590" y="2424784"/>
            <a:ext cx="5044264" cy="3515216"/>
          </a:xfrm>
          <a:prstGeom prst="rect">
            <a:avLst/>
          </a:prstGeom>
        </p:spPr>
      </p:pic>
      <p:sp>
        <p:nvSpPr>
          <p:cNvPr id="2" name="Oval 1">
            <a:extLst>
              <a:ext uri="{FF2B5EF4-FFF2-40B4-BE49-F238E27FC236}">
                <a16:creationId xmlns:a16="http://schemas.microsoft.com/office/drawing/2014/main" id="{B4B704D4-2032-02D1-4C3D-DE4B1F723CB5}"/>
              </a:ext>
            </a:extLst>
          </p:cNvPr>
          <p:cNvSpPr/>
          <p:nvPr/>
        </p:nvSpPr>
        <p:spPr>
          <a:xfrm>
            <a:off x="10318463" y="1170473"/>
            <a:ext cx="1836000" cy="1836000"/>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spcAft>
                <a:spcPts val="1200"/>
              </a:spcAft>
            </a:pPr>
            <a:r>
              <a:rPr lang="en-NZ" sz="1400" b="1">
                <a:ea typeface="Calibri"/>
                <a:cs typeface="Calibri"/>
              </a:rPr>
              <a:t>Recognise the organisation of  statements to revisit ideas … </a:t>
            </a:r>
          </a:p>
        </p:txBody>
      </p:sp>
      <p:sp>
        <p:nvSpPr>
          <p:cNvPr id="11" name="TextBox 10">
            <a:extLst>
              <a:ext uri="{FF2B5EF4-FFF2-40B4-BE49-F238E27FC236}">
                <a16:creationId xmlns:a16="http://schemas.microsoft.com/office/drawing/2014/main" id="{6655775F-0E45-7AC1-76A5-381CE27533C2}"/>
              </a:ext>
            </a:extLst>
          </p:cNvPr>
          <p:cNvSpPr txBox="1"/>
          <p:nvPr/>
        </p:nvSpPr>
        <p:spPr>
          <a:xfrm>
            <a:off x="1703760" y="2132025"/>
            <a:ext cx="2350416"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NZ" sz="1200" b="1">
                <a:solidFill>
                  <a:schemeClr val="bg1"/>
                </a:solidFill>
              </a:rPr>
              <a:t>Strand </a:t>
            </a:r>
            <a:r>
              <a:rPr lang="en-NZ" sz="1200">
                <a:solidFill>
                  <a:schemeClr val="bg1"/>
                </a:solidFill>
              </a:rPr>
              <a:t>– area to teach</a:t>
            </a:r>
          </a:p>
        </p:txBody>
      </p:sp>
      <p:sp>
        <p:nvSpPr>
          <p:cNvPr id="12" name="TextBox 11">
            <a:extLst>
              <a:ext uri="{FF2B5EF4-FFF2-40B4-BE49-F238E27FC236}">
                <a16:creationId xmlns:a16="http://schemas.microsoft.com/office/drawing/2014/main" id="{99207BD3-ED05-65A3-AB97-18F0AFE0E1D3}"/>
              </a:ext>
            </a:extLst>
          </p:cNvPr>
          <p:cNvSpPr txBox="1"/>
          <p:nvPr/>
        </p:nvSpPr>
        <p:spPr>
          <a:xfrm>
            <a:off x="141146" y="3560917"/>
            <a:ext cx="1003468"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NZ" sz="1200" b="1">
                <a:solidFill>
                  <a:schemeClr val="bg1"/>
                </a:solidFill>
              </a:rPr>
              <a:t>Sub strand </a:t>
            </a:r>
            <a:endParaRPr lang="en-NZ" sz="1200">
              <a:solidFill>
                <a:schemeClr val="bg1"/>
              </a:solidFill>
            </a:endParaRPr>
          </a:p>
        </p:txBody>
      </p:sp>
      <p:pic>
        <p:nvPicPr>
          <p:cNvPr id="15" name="Picture 14">
            <a:extLst>
              <a:ext uri="{FF2B5EF4-FFF2-40B4-BE49-F238E27FC236}">
                <a16:creationId xmlns:a16="http://schemas.microsoft.com/office/drawing/2014/main" id="{A4B213BF-DE7E-2A75-F6FC-A46C737963AE}"/>
              </a:ext>
            </a:extLst>
          </p:cNvPr>
          <p:cNvPicPr>
            <a:picLocks noChangeAspect="1"/>
          </p:cNvPicPr>
          <p:nvPr/>
        </p:nvPicPr>
        <p:blipFill rotWithShape="1">
          <a:blip r:embed="rId5"/>
          <a:srcRect l="3525" t="3747" r="3891" b="11400"/>
          <a:stretch/>
        </p:blipFill>
        <p:spPr>
          <a:xfrm>
            <a:off x="6664747" y="882869"/>
            <a:ext cx="3267317" cy="1020130"/>
          </a:xfrm>
          <a:prstGeom prst="rect">
            <a:avLst/>
          </a:prstGeom>
        </p:spPr>
      </p:pic>
      <p:sp>
        <p:nvSpPr>
          <p:cNvPr id="16" name="TextBox 15">
            <a:extLst>
              <a:ext uri="{FF2B5EF4-FFF2-40B4-BE49-F238E27FC236}">
                <a16:creationId xmlns:a16="http://schemas.microsoft.com/office/drawing/2014/main" id="{F886E1F2-5F72-38FF-9762-6D02A9EB3C30}"/>
              </a:ext>
            </a:extLst>
          </p:cNvPr>
          <p:cNvSpPr txBox="1"/>
          <p:nvPr/>
        </p:nvSpPr>
        <p:spPr>
          <a:xfrm>
            <a:off x="6565822" y="2115940"/>
            <a:ext cx="1798537"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NZ" sz="1200" b="1">
                <a:solidFill>
                  <a:schemeClr val="bg1"/>
                </a:solidFill>
              </a:rPr>
              <a:t>Sequence  statements</a:t>
            </a:r>
          </a:p>
        </p:txBody>
      </p:sp>
      <p:pic>
        <p:nvPicPr>
          <p:cNvPr id="21" name="Picture 20">
            <a:extLst>
              <a:ext uri="{FF2B5EF4-FFF2-40B4-BE49-F238E27FC236}">
                <a16:creationId xmlns:a16="http://schemas.microsoft.com/office/drawing/2014/main" id="{3B08F7E3-CC47-2326-DBB6-09533B798572}"/>
              </a:ext>
            </a:extLst>
          </p:cNvPr>
          <p:cNvPicPr>
            <a:picLocks noChangeAspect="1"/>
          </p:cNvPicPr>
          <p:nvPr/>
        </p:nvPicPr>
        <p:blipFill>
          <a:blip r:embed="rId6"/>
          <a:stretch>
            <a:fillRect/>
          </a:stretch>
        </p:blipFill>
        <p:spPr>
          <a:xfrm>
            <a:off x="239007" y="898954"/>
            <a:ext cx="6506483" cy="1028844"/>
          </a:xfrm>
          <a:prstGeom prst="rect">
            <a:avLst/>
          </a:prstGeom>
        </p:spPr>
      </p:pic>
      <p:sp>
        <p:nvSpPr>
          <p:cNvPr id="17" name="TextBox 16">
            <a:extLst>
              <a:ext uri="{FF2B5EF4-FFF2-40B4-BE49-F238E27FC236}">
                <a16:creationId xmlns:a16="http://schemas.microsoft.com/office/drawing/2014/main" id="{0EF3151C-6B6D-AF60-487C-32CB43A48199}"/>
              </a:ext>
            </a:extLst>
          </p:cNvPr>
          <p:cNvSpPr txBox="1"/>
          <p:nvPr/>
        </p:nvSpPr>
        <p:spPr>
          <a:xfrm>
            <a:off x="1141832" y="789364"/>
            <a:ext cx="2350416"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NZ" sz="1200" b="1">
                <a:solidFill>
                  <a:schemeClr val="bg1"/>
                </a:solidFill>
              </a:rPr>
              <a:t>Phase</a:t>
            </a:r>
            <a:r>
              <a:rPr lang="en-NZ" sz="1200">
                <a:solidFill>
                  <a:schemeClr val="bg1"/>
                </a:solidFill>
              </a:rPr>
              <a:t>– critical focus</a:t>
            </a:r>
          </a:p>
        </p:txBody>
      </p:sp>
      <p:sp>
        <p:nvSpPr>
          <p:cNvPr id="24" name="TextBox 23">
            <a:extLst>
              <a:ext uri="{FF2B5EF4-FFF2-40B4-BE49-F238E27FC236}">
                <a16:creationId xmlns:a16="http://schemas.microsoft.com/office/drawing/2014/main" id="{15453D4A-8650-F397-091B-8A0F5834201F}"/>
              </a:ext>
            </a:extLst>
          </p:cNvPr>
          <p:cNvSpPr txBox="1"/>
          <p:nvPr/>
        </p:nvSpPr>
        <p:spPr>
          <a:xfrm>
            <a:off x="855249" y="4731777"/>
            <a:ext cx="1003468"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NZ" sz="1200" b="1">
                <a:solidFill>
                  <a:schemeClr val="bg1"/>
                </a:solidFill>
              </a:rPr>
              <a:t>Focus area</a:t>
            </a:r>
            <a:endParaRPr lang="en-NZ" sz="1200">
              <a:solidFill>
                <a:schemeClr val="bg1"/>
              </a:solidFill>
            </a:endParaRPr>
          </a:p>
        </p:txBody>
      </p:sp>
      <p:sp>
        <p:nvSpPr>
          <p:cNvPr id="25" name="Freeform: Shape 24">
            <a:extLst>
              <a:ext uri="{FF2B5EF4-FFF2-40B4-BE49-F238E27FC236}">
                <a16:creationId xmlns:a16="http://schemas.microsoft.com/office/drawing/2014/main" id="{87A30EFA-1086-8B88-8E57-77721247DEB0}"/>
              </a:ext>
            </a:extLst>
          </p:cNvPr>
          <p:cNvSpPr/>
          <p:nvPr/>
        </p:nvSpPr>
        <p:spPr>
          <a:xfrm>
            <a:off x="5634893" y="2414603"/>
            <a:ext cx="1496996" cy="1227802"/>
          </a:xfrm>
          <a:custGeom>
            <a:avLst/>
            <a:gdLst>
              <a:gd name="connsiteX0" fmla="*/ 4930218 w 4930218"/>
              <a:gd name="connsiteY0" fmla="*/ 0 h 871189"/>
              <a:gd name="connsiteX1" fmla="*/ 2799761 w 4930218"/>
              <a:gd name="connsiteY1" fmla="*/ 791851 h 871189"/>
              <a:gd name="connsiteX2" fmla="*/ 0 w 4930218"/>
              <a:gd name="connsiteY2" fmla="*/ 801278 h 871189"/>
            </a:gdLst>
            <a:ahLst/>
            <a:cxnLst>
              <a:cxn ang="0">
                <a:pos x="connsiteX0" y="connsiteY0"/>
              </a:cxn>
              <a:cxn ang="0">
                <a:pos x="connsiteX1" y="connsiteY1"/>
              </a:cxn>
              <a:cxn ang="0">
                <a:pos x="connsiteX2" y="connsiteY2"/>
              </a:cxn>
            </a:cxnLst>
            <a:rect l="l" t="t" r="r" b="b"/>
            <a:pathLst>
              <a:path w="4930218" h="871189">
                <a:moveTo>
                  <a:pt x="4930218" y="0"/>
                </a:moveTo>
                <a:cubicBezTo>
                  <a:pt x="4275841" y="329152"/>
                  <a:pt x="3621464" y="658305"/>
                  <a:pt x="2799761" y="791851"/>
                </a:cubicBezTo>
                <a:cubicBezTo>
                  <a:pt x="1978058" y="925397"/>
                  <a:pt x="989029" y="863337"/>
                  <a:pt x="0" y="801278"/>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Freeform: Shape 25">
            <a:extLst>
              <a:ext uri="{FF2B5EF4-FFF2-40B4-BE49-F238E27FC236}">
                <a16:creationId xmlns:a16="http://schemas.microsoft.com/office/drawing/2014/main" id="{44C8B37D-254D-6732-389E-8C043CE0BB65}"/>
              </a:ext>
            </a:extLst>
          </p:cNvPr>
          <p:cNvSpPr/>
          <p:nvPr/>
        </p:nvSpPr>
        <p:spPr>
          <a:xfrm rot="2123089">
            <a:off x="9551929" y="2164236"/>
            <a:ext cx="45719" cy="647975"/>
          </a:xfrm>
          <a:custGeom>
            <a:avLst/>
            <a:gdLst>
              <a:gd name="connsiteX0" fmla="*/ 0 w 749500"/>
              <a:gd name="connsiteY0" fmla="*/ 13026 h 738890"/>
              <a:gd name="connsiteX1" fmla="*/ 716437 w 749500"/>
              <a:gd name="connsiteY1" fmla="*/ 97867 h 738890"/>
              <a:gd name="connsiteX2" fmla="*/ 659876 w 749500"/>
              <a:gd name="connsiteY2" fmla="*/ 738890 h 738890"/>
            </a:gdLst>
            <a:ahLst/>
            <a:cxnLst>
              <a:cxn ang="0">
                <a:pos x="connsiteX0" y="connsiteY0"/>
              </a:cxn>
              <a:cxn ang="0">
                <a:pos x="connsiteX1" y="connsiteY1"/>
              </a:cxn>
              <a:cxn ang="0">
                <a:pos x="connsiteX2" y="connsiteY2"/>
              </a:cxn>
            </a:cxnLst>
            <a:rect l="l" t="t" r="r" b="b"/>
            <a:pathLst>
              <a:path w="749500" h="738890">
                <a:moveTo>
                  <a:pt x="0" y="13026"/>
                </a:moveTo>
                <a:cubicBezTo>
                  <a:pt x="303229" y="-5042"/>
                  <a:pt x="606458" y="-23110"/>
                  <a:pt x="716437" y="97867"/>
                </a:cubicBezTo>
                <a:cubicBezTo>
                  <a:pt x="826416" y="218844"/>
                  <a:pt x="623740" y="592775"/>
                  <a:pt x="659876" y="738890"/>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Freeform: Shape 26">
            <a:extLst>
              <a:ext uri="{FF2B5EF4-FFF2-40B4-BE49-F238E27FC236}">
                <a16:creationId xmlns:a16="http://schemas.microsoft.com/office/drawing/2014/main" id="{8624FF76-06F7-797B-14C2-B7EDBAD16E99}"/>
              </a:ext>
            </a:extLst>
          </p:cNvPr>
          <p:cNvSpPr/>
          <p:nvPr/>
        </p:nvSpPr>
        <p:spPr>
          <a:xfrm rot="10166492" flipH="1">
            <a:off x="1114543" y="3327977"/>
            <a:ext cx="121564" cy="305879"/>
          </a:xfrm>
          <a:custGeom>
            <a:avLst/>
            <a:gdLst>
              <a:gd name="connsiteX0" fmla="*/ 0 w 749500"/>
              <a:gd name="connsiteY0" fmla="*/ 13026 h 738890"/>
              <a:gd name="connsiteX1" fmla="*/ 716437 w 749500"/>
              <a:gd name="connsiteY1" fmla="*/ 97867 h 738890"/>
              <a:gd name="connsiteX2" fmla="*/ 659876 w 749500"/>
              <a:gd name="connsiteY2" fmla="*/ 738890 h 738890"/>
            </a:gdLst>
            <a:ahLst/>
            <a:cxnLst>
              <a:cxn ang="0">
                <a:pos x="connsiteX0" y="connsiteY0"/>
              </a:cxn>
              <a:cxn ang="0">
                <a:pos x="connsiteX1" y="connsiteY1"/>
              </a:cxn>
              <a:cxn ang="0">
                <a:pos x="connsiteX2" y="connsiteY2"/>
              </a:cxn>
            </a:cxnLst>
            <a:rect l="l" t="t" r="r" b="b"/>
            <a:pathLst>
              <a:path w="749500" h="738890">
                <a:moveTo>
                  <a:pt x="0" y="13026"/>
                </a:moveTo>
                <a:cubicBezTo>
                  <a:pt x="303229" y="-5042"/>
                  <a:pt x="606458" y="-23110"/>
                  <a:pt x="716437" y="97867"/>
                </a:cubicBezTo>
                <a:cubicBezTo>
                  <a:pt x="826416" y="218844"/>
                  <a:pt x="623740" y="592775"/>
                  <a:pt x="659876" y="738890"/>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Freeform: Shape 27">
            <a:extLst>
              <a:ext uri="{FF2B5EF4-FFF2-40B4-BE49-F238E27FC236}">
                <a16:creationId xmlns:a16="http://schemas.microsoft.com/office/drawing/2014/main" id="{E21ECAE7-5541-EB30-FFAC-F3723D36C8AA}"/>
              </a:ext>
            </a:extLst>
          </p:cNvPr>
          <p:cNvSpPr/>
          <p:nvPr/>
        </p:nvSpPr>
        <p:spPr>
          <a:xfrm rot="4419791" flipH="1">
            <a:off x="1544006" y="1792828"/>
            <a:ext cx="205462" cy="646224"/>
          </a:xfrm>
          <a:custGeom>
            <a:avLst/>
            <a:gdLst>
              <a:gd name="connsiteX0" fmla="*/ 0 w 749500"/>
              <a:gd name="connsiteY0" fmla="*/ 13026 h 738890"/>
              <a:gd name="connsiteX1" fmla="*/ 716437 w 749500"/>
              <a:gd name="connsiteY1" fmla="*/ 97867 h 738890"/>
              <a:gd name="connsiteX2" fmla="*/ 659876 w 749500"/>
              <a:gd name="connsiteY2" fmla="*/ 738890 h 738890"/>
            </a:gdLst>
            <a:ahLst/>
            <a:cxnLst>
              <a:cxn ang="0">
                <a:pos x="connsiteX0" y="connsiteY0"/>
              </a:cxn>
              <a:cxn ang="0">
                <a:pos x="connsiteX1" y="connsiteY1"/>
              </a:cxn>
              <a:cxn ang="0">
                <a:pos x="connsiteX2" y="connsiteY2"/>
              </a:cxn>
            </a:cxnLst>
            <a:rect l="l" t="t" r="r" b="b"/>
            <a:pathLst>
              <a:path w="749500" h="738890">
                <a:moveTo>
                  <a:pt x="0" y="13026"/>
                </a:moveTo>
                <a:cubicBezTo>
                  <a:pt x="303229" y="-5042"/>
                  <a:pt x="606458" y="-23110"/>
                  <a:pt x="716437" y="97867"/>
                </a:cubicBezTo>
                <a:cubicBezTo>
                  <a:pt x="826416" y="218844"/>
                  <a:pt x="623740" y="592775"/>
                  <a:pt x="659876" y="738890"/>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Freeform: Shape 28">
            <a:extLst>
              <a:ext uri="{FF2B5EF4-FFF2-40B4-BE49-F238E27FC236}">
                <a16:creationId xmlns:a16="http://schemas.microsoft.com/office/drawing/2014/main" id="{E761C9F1-DEDA-7637-E9E4-5C30654FD4A9}"/>
              </a:ext>
            </a:extLst>
          </p:cNvPr>
          <p:cNvSpPr/>
          <p:nvPr/>
        </p:nvSpPr>
        <p:spPr>
          <a:xfrm rot="14474002">
            <a:off x="1221908" y="4255786"/>
            <a:ext cx="452495" cy="446453"/>
          </a:xfrm>
          <a:custGeom>
            <a:avLst/>
            <a:gdLst>
              <a:gd name="connsiteX0" fmla="*/ 0 w 749500"/>
              <a:gd name="connsiteY0" fmla="*/ 13026 h 738890"/>
              <a:gd name="connsiteX1" fmla="*/ 716437 w 749500"/>
              <a:gd name="connsiteY1" fmla="*/ 97867 h 738890"/>
              <a:gd name="connsiteX2" fmla="*/ 659876 w 749500"/>
              <a:gd name="connsiteY2" fmla="*/ 738890 h 738890"/>
            </a:gdLst>
            <a:ahLst/>
            <a:cxnLst>
              <a:cxn ang="0">
                <a:pos x="connsiteX0" y="connsiteY0"/>
              </a:cxn>
              <a:cxn ang="0">
                <a:pos x="connsiteX1" y="connsiteY1"/>
              </a:cxn>
              <a:cxn ang="0">
                <a:pos x="connsiteX2" y="connsiteY2"/>
              </a:cxn>
            </a:cxnLst>
            <a:rect l="l" t="t" r="r" b="b"/>
            <a:pathLst>
              <a:path w="749500" h="738890">
                <a:moveTo>
                  <a:pt x="0" y="13026"/>
                </a:moveTo>
                <a:cubicBezTo>
                  <a:pt x="303229" y="-5042"/>
                  <a:pt x="606458" y="-23110"/>
                  <a:pt x="716437" y="97867"/>
                </a:cubicBezTo>
                <a:cubicBezTo>
                  <a:pt x="826416" y="218844"/>
                  <a:pt x="623740" y="592775"/>
                  <a:pt x="659876" y="738890"/>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a:extLst>
              <a:ext uri="{FF2B5EF4-FFF2-40B4-BE49-F238E27FC236}">
                <a16:creationId xmlns:a16="http://schemas.microsoft.com/office/drawing/2014/main" id="{EF1E9797-359A-06B2-6EB0-FA742EBC23B6}"/>
              </a:ext>
            </a:extLst>
          </p:cNvPr>
          <p:cNvSpPr txBox="1"/>
          <p:nvPr/>
        </p:nvSpPr>
        <p:spPr>
          <a:xfrm>
            <a:off x="4111437" y="2115940"/>
            <a:ext cx="2350416"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NZ" sz="1200" b="1">
                <a:solidFill>
                  <a:schemeClr val="bg1"/>
                </a:solidFill>
              </a:rPr>
              <a:t>Stem</a:t>
            </a:r>
            <a:r>
              <a:rPr lang="en-NZ" sz="1200">
                <a:solidFill>
                  <a:schemeClr val="bg1"/>
                </a:solidFill>
              </a:rPr>
              <a:t>– responsive teaching </a:t>
            </a:r>
          </a:p>
        </p:txBody>
      </p:sp>
      <p:sp>
        <p:nvSpPr>
          <p:cNvPr id="5" name="Freeform: Shape 4">
            <a:extLst>
              <a:ext uri="{FF2B5EF4-FFF2-40B4-BE49-F238E27FC236}">
                <a16:creationId xmlns:a16="http://schemas.microsoft.com/office/drawing/2014/main" id="{7A2E68C5-8FBA-747F-4837-EF81B8B35813}"/>
              </a:ext>
            </a:extLst>
          </p:cNvPr>
          <p:cNvSpPr/>
          <p:nvPr/>
        </p:nvSpPr>
        <p:spPr>
          <a:xfrm flipH="1">
            <a:off x="4392267" y="2142206"/>
            <a:ext cx="787874" cy="609217"/>
          </a:xfrm>
          <a:custGeom>
            <a:avLst/>
            <a:gdLst>
              <a:gd name="connsiteX0" fmla="*/ 0 w 577516"/>
              <a:gd name="connsiteY0" fmla="*/ 65429 h 1807602"/>
              <a:gd name="connsiteX1" fmla="*/ 394636 w 577516"/>
              <a:gd name="connsiteY1" fmla="*/ 209808 h 1807602"/>
              <a:gd name="connsiteX2" fmla="*/ 577516 w 577516"/>
              <a:gd name="connsiteY2" fmla="*/ 1807602 h 1807602"/>
            </a:gdLst>
            <a:ahLst/>
            <a:cxnLst>
              <a:cxn ang="0">
                <a:pos x="connsiteX0" y="connsiteY0"/>
              </a:cxn>
              <a:cxn ang="0">
                <a:pos x="connsiteX1" y="connsiteY1"/>
              </a:cxn>
              <a:cxn ang="0">
                <a:pos x="connsiteX2" y="connsiteY2"/>
              </a:cxn>
            </a:cxnLst>
            <a:rect l="l" t="t" r="r" b="b"/>
            <a:pathLst>
              <a:path w="577516" h="1807602">
                <a:moveTo>
                  <a:pt x="0" y="65429"/>
                </a:moveTo>
                <a:cubicBezTo>
                  <a:pt x="149191" y="-7563"/>
                  <a:pt x="298383" y="-80554"/>
                  <a:pt x="394636" y="209808"/>
                </a:cubicBezTo>
                <a:cubicBezTo>
                  <a:pt x="490889" y="500170"/>
                  <a:pt x="514952" y="1509219"/>
                  <a:pt x="577516" y="1807602"/>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512988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D21E-149C-B51A-DBF0-1EC6A137FCF5}"/>
              </a:ext>
            </a:extLst>
          </p:cNvPr>
          <p:cNvSpPr>
            <a:spLocks noGrp="1"/>
          </p:cNvSpPr>
          <p:nvPr>
            <p:ph type="title"/>
          </p:nvPr>
        </p:nvSpPr>
        <p:spPr/>
        <p:txBody>
          <a:bodyPr/>
          <a:lstStyle/>
          <a:p>
            <a:r>
              <a:rPr lang="en-NZ"/>
              <a:t>The two parts in a teaching sequence</a:t>
            </a:r>
          </a:p>
        </p:txBody>
      </p:sp>
      <p:sp>
        <p:nvSpPr>
          <p:cNvPr id="3" name="Slide Number Placeholder 2">
            <a:extLst>
              <a:ext uri="{FF2B5EF4-FFF2-40B4-BE49-F238E27FC236}">
                <a16:creationId xmlns:a16="http://schemas.microsoft.com/office/drawing/2014/main" id="{9ECAC50A-85CC-32AD-8FA6-70F0C4C3D0BC}"/>
              </a:ext>
            </a:extLst>
          </p:cNvPr>
          <p:cNvSpPr>
            <a:spLocks noGrp="1"/>
          </p:cNvSpPr>
          <p:nvPr>
            <p:ph type="sldNum" sz="quarter" idx="12"/>
          </p:nvPr>
        </p:nvSpPr>
        <p:spPr/>
        <p:txBody>
          <a:bodyPr/>
          <a:lstStyle/>
          <a:p>
            <a:fld id="{13468063-9C21-4834-88E3-ACB04C56D52D}" type="slidenum">
              <a:rPr lang="en-NZ" smtClean="0"/>
              <a:pPr/>
              <a:t>39</a:t>
            </a:fld>
            <a:endParaRPr lang="en-NZ"/>
          </a:p>
        </p:txBody>
      </p:sp>
      <p:pic>
        <p:nvPicPr>
          <p:cNvPr id="5" name="Picture 4">
            <a:extLst>
              <a:ext uri="{FF2B5EF4-FFF2-40B4-BE49-F238E27FC236}">
                <a16:creationId xmlns:a16="http://schemas.microsoft.com/office/drawing/2014/main" id="{DEEC3185-787C-1D07-8AE3-1FFD50D69458}"/>
              </a:ext>
            </a:extLst>
          </p:cNvPr>
          <p:cNvPicPr>
            <a:picLocks noChangeAspect="1"/>
          </p:cNvPicPr>
          <p:nvPr/>
        </p:nvPicPr>
        <p:blipFill>
          <a:blip r:embed="rId3"/>
          <a:stretch>
            <a:fillRect/>
          </a:stretch>
        </p:blipFill>
        <p:spPr>
          <a:xfrm>
            <a:off x="6096000" y="1972921"/>
            <a:ext cx="6100356" cy="3050178"/>
          </a:xfrm>
          <a:prstGeom prst="rect">
            <a:avLst/>
          </a:prstGeom>
        </p:spPr>
      </p:pic>
      <p:pic>
        <p:nvPicPr>
          <p:cNvPr id="7" name="Picture 6">
            <a:extLst>
              <a:ext uri="{FF2B5EF4-FFF2-40B4-BE49-F238E27FC236}">
                <a16:creationId xmlns:a16="http://schemas.microsoft.com/office/drawing/2014/main" id="{30D4F54F-90CC-CD68-52E9-68459BACE20D}"/>
              </a:ext>
            </a:extLst>
          </p:cNvPr>
          <p:cNvPicPr>
            <a:picLocks noChangeAspect="1"/>
          </p:cNvPicPr>
          <p:nvPr/>
        </p:nvPicPr>
        <p:blipFill>
          <a:blip r:embed="rId4">
            <a:alphaModFix/>
          </a:blip>
          <a:stretch>
            <a:fillRect/>
          </a:stretch>
        </p:blipFill>
        <p:spPr>
          <a:xfrm>
            <a:off x="195942" y="1834901"/>
            <a:ext cx="5987918" cy="3188198"/>
          </a:xfrm>
          <a:prstGeom prst="rect">
            <a:avLst/>
          </a:prstGeom>
        </p:spPr>
      </p:pic>
      <p:sp>
        <p:nvSpPr>
          <p:cNvPr id="8" name="TextBox 7">
            <a:extLst>
              <a:ext uri="{FF2B5EF4-FFF2-40B4-BE49-F238E27FC236}">
                <a16:creationId xmlns:a16="http://schemas.microsoft.com/office/drawing/2014/main" id="{4D7CA2E6-AEB6-6430-E886-A5CF07D839AA}"/>
              </a:ext>
            </a:extLst>
          </p:cNvPr>
          <p:cNvSpPr txBox="1"/>
          <p:nvPr/>
        </p:nvSpPr>
        <p:spPr>
          <a:xfrm>
            <a:off x="6482647" y="1480044"/>
            <a:ext cx="3223513"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US" sz="1200" b="1">
                <a:solidFill>
                  <a:schemeClr val="bg1"/>
                </a:solidFill>
              </a:rPr>
              <a:t>Teaching considerations - </a:t>
            </a:r>
            <a:r>
              <a:rPr lang="en-US" sz="1200">
                <a:solidFill>
                  <a:schemeClr val="bg1"/>
                </a:solidFill>
              </a:rPr>
              <a:t>how to teach </a:t>
            </a:r>
          </a:p>
        </p:txBody>
      </p:sp>
      <p:sp>
        <p:nvSpPr>
          <p:cNvPr id="9" name="Freeform: Shape 8">
            <a:extLst>
              <a:ext uri="{FF2B5EF4-FFF2-40B4-BE49-F238E27FC236}">
                <a16:creationId xmlns:a16="http://schemas.microsoft.com/office/drawing/2014/main" id="{51864CF1-671E-1BD5-AAA6-6EB38A0F7463}"/>
              </a:ext>
            </a:extLst>
          </p:cNvPr>
          <p:cNvSpPr/>
          <p:nvPr/>
        </p:nvSpPr>
        <p:spPr>
          <a:xfrm>
            <a:off x="2860590" y="1678826"/>
            <a:ext cx="749500" cy="738890"/>
          </a:xfrm>
          <a:custGeom>
            <a:avLst/>
            <a:gdLst>
              <a:gd name="connsiteX0" fmla="*/ 0 w 749500"/>
              <a:gd name="connsiteY0" fmla="*/ 13026 h 738890"/>
              <a:gd name="connsiteX1" fmla="*/ 716437 w 749500"/>
              <a:gd name="connsiteY1" fmla="*/ 97867 h 738890"/>
              <a:gd name="connsiteX2" fmla="*/ 659876 w 749500"/>
              <a:gd name="connsiteY2" fmla="*/ 738890 h 738890"/>
            </a:gdLst>
            <a:ahLst/>
            <a:cxnLst>
              <a:cxn ang="0">
                <a:pos x="connsiteX0" y="connsiteY0"/>
              </a:cxn>
              <a:cxn ang="0">
                <a:pos x="connsiteX1" y="connsiteY1"/>
              </a:cxn>
              <a:cxn ang="0">
                <a:pos x="connsiteX2" y="connsiteY2"/>
              </a:cxn>
            </a:cxnLst>
            <a:rect l="l" t="t" r="r" b="b"/>
            <a:pathLst>
              <a:path w="749500" h="738890">
                <a:moveTo>
                  <a:pt x="0" y="13026"/>
                </a:moveTo>
                <a:cubicBezTo>
                  <a:pt x="303229" y="-5042"/>
                  <a:pt x="606458" y="-23110"/>
                  <a:pt x="716437" y="97867"/>
                </a:cubicBezTo>
                <a:cubicBezTo>
                  <a:pt x="826416" y="218844"/>
                  <a:pt x="623740" y="592775"/>
                  <a:pt x="659876" y="738890"/>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TextBox 9">
            <a:extLst>
              <a:ext uri="{FF2B5EF4-FFF2-40B4-BE49-F238E27FC236}">
                <a16:creationId xmlns:a16="http://schemas.microsoft.com/office/drawing/2014/main" id="{965099FE-D9AC-299C-6BB5-C51D3C6F6CAC}"/>
              </a:ext>
            </a:extLst>
          </p:cNvPr>
          <p:cNvSpPr txBox="1"/>
          <p:nvPr/>
        </p:nvSpPr>
        <p:spPr>
          <a:xfrm>
            <a:off x="1869453" y="1444587"/>
            <a:ext cx="3223513" cy="282578"/>
          </a:xfrm>
          <a:prstGeom prst="rect">
            <a:avLst/>
          </a:prstGeom>
          <a:solidFill>
            <a:srgbClr val="6E222E"/>
          </a:solidFill>
          <a:ln>
            <a:noFill/>
          </a:ln>
          <a:effectLst>
            <a:outerShdw blurRad="152400" dist="38100" dir="5400000" algn="t" rotWithShape="0">
              <a:prstClr val="black">
                <a:alpha val="40000"/>
              </a:prstClr>
            </a:outerShdw>
          </a:effectLst>
        </p:spPr>
        <p:txBody>
          <a:bodyPr wrap="square" rtlCol="0">
            <a:spAutoFit/>
          </a:bodyPr>
          <a:lstStyle/>
          <a:p>
            <a:pPr>
              <a:lnSpc>
                <a:spcPct val="112000"/>
              </a:lnSpc>
            </a:pPr>
            <a:r>
              <a:rPr lang="en-NZ" sz="1200" b="1">
                <a:solidFill>
                  <a:schemeClr val="bg1"/>
                </a:solidFill>
              </a:rPr>
              <a:t>Sequence</a:t>
            </a:r>
            <a:r>
              <a:rPr lang="en-NZ" sz="1200">
                <a:solidFill>
                  <a:schemeClr val="bg1"/>
                </a:solidFill>
              </a:rPr>
              <a:t> – what and when to teach</a:t>
            </a:r>
          </a:p>
        </p:txBody>
      </p:sp>
      <p:sp>
        <p:nvSpPr>
          <p:cNvPr id="11" name="Freeform: Shape 10">
            <a:extLst>
              <a:ext uri="{FF2B5EF4-FFF2-40B4-BE49-F238E27FC236}">
                <a16:creationId xmlns:a16="http://schemas.microsoft.com/office/drawing/2014/main" id="{4BD33E54-4473-F805-3F7F-F4B9515810F7}"/>
              </a:ext>
            </a:extLst>
          </p:cNvPr>
          <p:cNvSpPr/>
          <p:nvPr/>
        </p:nvSpPr>
        <p:spPr>
          <a:xfrm>
            <a:off x="8875091" y="1727165"/>
            <a:ext cx="749500" cy="738890"/>
          </a:xfrm>
          <a:custGeom>
            <a:avLst/>
            <a:gdLst>
              <a:gd name="connsiteX0" fmla="*/ 0 w 749500"/>
              <a:gd name="connsiteY0" fmla="*/ 13026 h 738890"/>
              <a:gd name="connsiteX1" fmla="*/ 716437 w 749500"/>
              <a:gd name="connsiteY1" fmla="*/ 97867 h 738890"/>
              <a:gd name="connsiteX2" fmla="*/ 659876 w 749500"/>
              <a:gd name="connsiteY2" fmla="*/ 738890 h 738890"/>
            </a:gdLst>
            <a:ahLst/>
            <a:cxnLst>
              <a:cxn ang="0">
                <a:pos x="connsiteX0" y="connsiteY0"/>
              </a:cxn>
              <a:cxn ang="0">
                <a:pos x="connsiteX1" y="connsiteY1"/>
              </a:cxn>
              <a:cxn ang="0">
                <a:pos x="connsiteX2" y="connsiteY2"/>
              </a:cxn>
            </a:cxnLst>
            <a:rect l="l" t="t" r="r" b="b"/>
            <a:pathLst>
              <a:path w="749500" h="738890">
                <a:moveTo>
                  <a:pt x="0" y="13026"/>
                </a:moveTo>
                <a:cubicBezTo>
                  <a:pt x="303229" y="-5042"/>
                  <a:pt x="606458" y="-23110"/>
                  <a:pt x="716437" y="97867"/>
                </a:cubicBezTo>
                <a:cubicBezTo>
                  <a:pt x="826416" y="218844"/>
                  <a:pt x="623740" y="592775"/>
                  <a:pt x="659876" y="738890"/>
                </a:cubicBezTo>
              </a:path>
            </a:pathLst>
          </a:custGeom>
          <a:noFill/>
          <a:ln>
            <a:solidFill>
              <a:srgbClr val="B23F46"/>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Oval 11">
            <a:extLst>
              <a:ext uri="{FF2B5EF4-FFF2-40B4-BE49-F238E27FC236}">
                <a16:creationId xmlns:a16="http://schemas.microsoft.com/office/drawing/2014/main" id="{3F05E9FD-3515-FE95-D14F-8C122F87B62B}"/>
              </a:ext>
            </a:extLst>
          </p:cNvPr>
          <p:cNvSpPr/>
          <p:nvPr/>
        </p:nvSpPr>
        <p:spPr>
          <a:xfrm>
            <a:off x="10262604" y="1054921"/>
            <a:ext cx="1836000" cy="1836000"/>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spcAft>
                <a:spcPts val="1200"/>
              </a:spcAft>
            </a:pPr>
            <a:r>
              <a:rPr lang="en-US" sz="1400" b="1" i="0">
                <a:solidFill>
                  <a:schemeClr val="bg1"/>
                </a:solidFill>
                <a:effectLst/>
                <a:latin typeface="Arial" panose="020B0604020202020204" pitchFamily="34" charset="0"/>
              </a:rPr>
              <a:t>In response to students’ prior knowledge, strengths, and experiences. </a:t>
            </a:r>
          </a:p>
        </p:txBody>
      </p:sp>
    </p:spTree>
    <p:extLst>
      <p:ext uri="{BB962C8B-B14F-4D97-AF65-F5344CB8AC3E}">
        <p14:creationId xmlns:p14="http://schemas.microsoft.com/office/powerpoint/2010/main" val="3543369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B5F449-61EB-F897-80CE-549D6DFED5AD}"/>
              </a:ext>
            </a:extLst>
          </p:cNvPr>
          <p:cNvSpPr/>
          <p:nvPr/>
        </p:nvSpPr>
        <p:spPr>
          <a:xfrm>
            <a:off x="0" y="0"/>
            <a:ext cx="12192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a:extLst>
              <a:ext uri="{FF2B5EF4-FFF2-40B4-BE49-F238E27FC236}">
                <a16:creationId xmlns:a16="http://schemas.microsoft.com/office/drawing/2014/main" id="{521BDBBB-4136-D02B-F9E8-252F4CFA5D4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63371" y="82484"/>
            <a:ext cx="9465258" cy="6693030"/>
          </a:xfrm>
          <a:prstGeom prst="rect">
            <a:avLst/>
          </a:prstGeom>
          <a:effectLst>
            <a:outerShdw blurRad="152400" dist="38100" dir="5400000" algn="t" rotWithShape="0">
              <a:prstClr val="black">
                <a:alpha val="40000"/>
              </a:prstClr>
            </a:outerShdw>
          </a:effectLst>
        </p:spPr>
      </p:pic>
      <p:sp>
        <p:nvSpPr>
          <p:cNvPr id="5" name="Freeform: Shape 4">
            <a:extLst>
              <a:ext uri="{FF2B5EF4-FFF2-40B4-BE49-F238E27FC236}">
                <a16:creationId xmlns:a16="http://schemas.microsoft.com/office/drawing/2014/main" id="{1E688F71-3982-F9A8-7290-B2B8B58AE8AE}"/>
              </a:ext>
            </a:extLst>
          </p:cNvPr>
          <p:cNvSpPr/>
          <p:nvPr/>
        </p:nvSpPr>
        <p:spPr>
          <a:xfrm>
            <a:off x="2785154" y="523318"/>
            <a:ext cx="4179537" cy="4762207"/>
          </a:xfrm>
          <a:custGeom>
            <a:avLst/>
            <a:gdLst>
              <a:gd name="connsiteX0" fmla="*/ 1852696 w 3441586"/>
              <a:gd name="connsiteY0" fmla="*/ 21352 h 3402519"/>
              <a:gd name="connsiteX1" fmla="*/ 673120 w 3441586"/>
              <a:gd name="connsiteY1" fmla="*/ 195088 h 3402519"/>
              <a:gd name="connsiteX2" fmla="*/ 115336 w 3441586"/>
              <a:gd name="connsiteY2" fmla="*/ 1200928 h 3402519"/>
              <a:gd name="connsiteX3" fmla="*/ 60472 w 3441586"/>
              <a:gd name="connsiteY3" fmla="*/ 2490232 h 3402519"/>
              <a:gd name="connsiteX4" fmla="*/ 810280 w 3441586"/>
              <a:gd name="connsiteY4" fmla="*/ 3304048 h 3402519"/>
              <a:gd name="connsiteX5" fmla="*/ 2620792 w 3441586"/>
              <a:gd name="connsiteY5" fmla="*/ 3258328 h 3402519"/>
              <a:gd name="connsiteX6" fmla="*/ 3398032 w 3441586"/>
              <a:gd name="connsiteY6" fmla="*/ 2133616 h 3402519"/>
              <a:gd name="connsiteX7" fmla="*/ 3297448 w 3441586"/>
              <a:gd name="connsiteY7" fmla="*/ 844312 h 3402519"/>
              <a:gd name="connsiteX8" fmla="*/ 2913400 w 3441586"/>
              <a:gd name="connsiteY8" fmla="*/ 67072 h 3402519"/>
              <a:gd name="connsiteX9" fmla="*/ 1496080 w 3441586"/>
              <a:gd name="connsiteY9" fmla="*/ 76216 h 3402519"/>
              <a:gd name="connsiteX0" fmla="*/ 1421311 w 3441586"/>
              <a:gd name="connsiteY0" fmla="*/ 27942 h 3402519"/>
              <a:gd name="connsiteX1" fmla="*/ 673120 w 3441586"/>
              <a:gd name="connsiteY1" fmla="*/ 195088 h 3402519"/>
              <a:gd name="connsiteX2" fmla="*/ 115336 w 3441586"/>
              <a:gd name="connsiteY2" fmla="*/ 1200928 h 3402519"/>
              <a:gd name="connsiteX3" fmla="*/ 60472 w 3441586"/>
              <a:gd name="connsiteY3" fmla="*/ 2490232 h 3402519"/>
              <a:gd name="connsiteX4" fmla="*/ 810280 w 3441586"/>
              <a:gd name="connsiteY4" fmla="*/ 3304048 h 3402519"/>
              <a:gd name="connsiteX5" fmla="*/ 2620792 w 3441586"/>
              <a:gd name="connsiteY5" fmla="*/ 3258328 h 3402519"/>
              <a:gd name="connsiteX6" fmla="*/ 3398032 w 3441586"/>
              <a:gd name="connsiteY6" fmla="*/ 2133616 h 3402519"/>
              <a:gd name="connsiteX7" fmla="*/ 3297448 w 3441586"/>
              <a:gd name="connsiteY7" fmla="*/ 844312 h 3402519"/>
              <a:gd name="connsiteX8" fmla="*/ 2913400 w 3441586"/>
              <a:gd name="connsiteY8" fmla="*/ 67072 h 3402519"/>
              <a:gd name="connsiteX9" fmla="*/ 1496080 w 3441586"/>
              <a:gd name="connsiteY9" fmla="*/ 76216 h 3402519"/>
              <a:gd name="connsiteX0" fmla="*/ 1421311 w 3441586"/>
              <a:gd name="connsiteY0" fmla="*/ 69745 h 3444322"/>
              <a:gd name="connsiteX1" fmla="*/ 673120 w 3441586"/>
              <a:gd name="connsiteY1" fmla="*/ 236891 h 3444322"/>
              <a:gd name="connsiteX2" fmla="*/ 115336 w 3441586"/>
              <a:gd name="connsiteY2" fmla="*/ 1242731 h 3444322"/>
              <a:gd name="connsiteX3" fmla="*/ 60472 w 3441586"/>
              <a:gd name="connsiteY3" fmla="*/ 2532035 h 3444322"/>
              <a:gd name="connsiteX4" fmla="*/ 810280 w 3441586"/>
              <a:gd name="connsiteY4" fmla="*/ 3345851 h 3444322"/>
              <a:gd name="connsiteX5" fmla="*/ 2620792 w 3441586"/>
              <a:gd name="connsiteY5" fmla="*/ 3300131 h 3444322"/>
              <a:gd name="connsiteX6" fmla="*/ 3398032 w 3441586"/>
              <a:gd name="connsiteY6" fmla="*/ 2175419 h 3444322"/>
              <a:gd name="connsiteX7" fmla="*/ 3297448 w 3441586"/>
              <a:gd name="connsiteY7" fmla="*/ 886115 h 3444322"/>
              <a:gd name="connsiteX8" fmla="*/ 2913400 w 3441586"/>
              <a:gd name="connsiteY8" fmla="*/ 108875 h 3444322"/>
              <a:gd name="connsiteX9" fmla="*/ 1619333 w 3441586"/>
              <a:gd name="connsiteY9" fmla="*/ 32352 h 3444322"/>
              <a:gd name="connsiteX0" fmla="*/ 1421311 w 3441586"/>
              <a:gd name="connsiteY0" fmla="*/ 44582 h 3419159"/>
              <a:gd name="connsiteX1" fmla="*/ 673120 w 3441586"/>
              <a:gd name="connsiteY1" fmla="*/ 211728 h 3419159"/>
              <a:gd name="connsiteX2" fmla="*/ 115336 w 3441586"/>
              <a:gd name="connsiteY2" fmla="*/ 1217568 h 3419159"/>
              <a:gd name="connsiteX3" fmla="*/ 60472 w 3441586"/>
              <a:gd name="connsiteY3" fmla="*/ 2506872 h 3419159"/>
              <a:gd name="connsiteX4" fmla="*/ 810280 w 3441586"/>
              <a:gd name="connsiteY4" fmla="*/ 3320688 h 3419159"/>
              <a:gd name="connsiteX5" fmla="*/ 2620792 w 3441586"/>
              <a:gd name="connsiteY5" fmla="*/ 3274968 h 3419159"/>
              <a:gd name="connsiteX6" fmla="*/ 3398032 w 3441586"/>
              <a:gd name="connsiteY6" fmla="*/ 2150256 h 3419159"/>
              <a:gd name="connsiteX7" fmla="*/ 3297448 w 3441586"/>
              <a:gd name="connsiteY7" fmla="*/ 860952 h 3419159"/>
              <a:gd name="connsiteX8" fmla="*/ 2913400 w 3441586"/>
              <a:gd name="connsiteY8" fmla="*/ 83712 h 3419159"/>
              <a:gd name="connsiteX9" fmla="*/ 1619333 w 3441586"/>
              <a:gd name="connsiteY9" fmla="*/ 7189 h 3419159"/>
              <a:gd name="connsiteX0" fmla="*/ 1421311 w 3339956"/>
              <a:gd name="connsiteY0" fmla="*/ 44582 h 3414087"/>
              <a:gd name="connsiteX1" fmla="*/ 673120 w 3339956"/>
              <a:gd name="connsiteY1" fmla="*/ 211728 h 3414087"/>
              <a:gd name="connsiteX2" fmla="*/ 115336 w 3339956"/>
              <a:gd name="connsiteY2" fmla="*/ 1217568 h 3414087"/>
              <a:gd name="connsiteX3" fmla="*/ 60472 w 3339956"/>
              <a:gd name="connsiteY3" fmla="*/ 2506872 h 3414087"/>
              <a:gd name="connsiteX4" fmla="*/ 810280 w 3339956"/>
              <a:gd name="connsiteY4" fmla="*/ 3320688 h 3414087"/>
              <a:gd name="connsiteX5" fmla="*/ 2620792 w 3339956"/>
              <a:gd name="connsiteY5" fmla="*/ 3274968 h 3414087"/>
              <a:gd name="connsiteX6" fmla="*/ 3254237 w 3339956"/>
              <a:gd name="connsiteY6" fmla="*/ 2235923 h 3414087"/>
              <a:gd name="connsiteX7" fmla="*/ 3297448 w 3339956"/>
              <a:gd name="connsiteY7" fmla="*/ 860952 h 3414087"/>
              <a:gd name="connsiteX8" fmla="*/ 2913400 w 3339956"/>
              <a:gd name="connsiteY8" fmla="*/ 83712 h 3414087"/>
              <a:gd name="connsiteX9" fmla="*/ 1619333 w 3339956"/>
              <a:gd name="connsiteY9" fmla="*/ 7189 h 3414087"/>
              <a:gd name="connsiteX0" fmla="*/ 1421311 w 3322907"/>
              <a:gd name="connsiteY0" fmla="*/ 44582 h 3414087"/>
              <a:gd name="connsiteX1" fmla="*/ 673120 w 3322907"/>
              <a:gd name="connsiteY1" fmla="*/ 211728 h 3414087"/>
              <a:gd name="connsiteX2" fmla="*/ 115336 w 3322907"/>
              <a:gd name="connsiteY2" fmla="*/ 1217568 h 3414087"/>
              <a:gd name="connsiteX3" fmla="*/ 60472 w 3322907"/>
              <a:gd name="connsiteY3" fmla="*/ 2506872 h 3414087"/>
              <a:gd name="connsiteX4" fmla="*/ 810280 w 3322907"/>
              <a:gd name="connsiteY4" fmla="*/ 3320688 h 3414087"/>
              <a:gd name="connsiteX5" fmla="*/ 2620792 w 3322907"/>
              <a:gd name="connsiteY5" fmla="*/ 3274968 h 3414087"/>
              <a:gd name="connsiteX6" fmla="*/ 3254237 w 3322907"/>
              <a:gd name="connsiteY6" fmla="*/ 2235923 h 3414087"/>
              <a:gd name="connsiteX7" fmla="*/ 3297448 w 3322907"/>
              <a:gd name="connsiteY7" fmla="*/ 860952 h 3414087"/>
              <a:gd name="connsiteX8" fmla="*/ 2913400 w 3322907"/>
              <a:gd name="connsiteY8" fmla="*/ 83712 h 3414087"/>
              <a:gd name="connsiteX9" fmla="*/ 1619333 w 3322907"/>
              <a:gd name="connsiteY9" fmla="*/ 7189 h 3414087"/>
              <a:gd name="connsiteX0" fmla="*/ 1388722 w 3290318"/>
              <a:gd name="connsiteY0" fmla="*/ 44582 h 3414087"/>
              <a:gd name="connsiteX1" fmla="*/ 640531 w 3290318"/>
              <a:gd name="connsiteY1" fmla="*/ 211728 h 3414087"/>
              <a:gd name="connsiteX2" fmla="*/ 206000 w 3290318"/>
              <a:gd name="connsiteY2" fmla="*/ 1191209 h 3414087"/>
              <a:gd name="connsiteX3" fmla="*/ 27883 w 3290318"/>
              <a:gd name="connsiteY3" fmla="*/ 2506872 h 3414087"/>
              <a:gd name="connsiteX4" fmla="*/ 777691 w 3290318"/>
              <a:gd name="connsiteY4" fmla="*/ 3320688 h 3414087"/>
              <a:gd name="connsiteX5" fmla="*/ 2588203 w 3290318"/>
              <a:gd name="connsiteY5" fmla="*/ 3274968 h 3414087"/>
              <a:gd name="connsiteX6" fmla="*/ 3221648 w 3290318"/>
              <a:gd name="connsiteY6" fmla="*/ 2235923 h 3414087"/>
              <a:gd name="connsiteX7" fmla="*/ 3264859 w 3290318"/>
              <a:gd name="connsiteY7" fmla="*/ 860952 h 3414087"/>
              <a:gd name="connsiteX8" fmla="*/ 2880811 w 3290318"/>
              <a:gd name="connsiteY8" fmla="*/ 83712 h 3414087"/>
              <a:gd name="connsiteX9" fmla="*/ 1586744 w 3290318"/>
              <a:gd name="connsiteY9" fmla="*/ 7189 h 3414087"/>
              <a:gd name="connsiteX0" fmla="*/ 1250202 w 3151798"/>
              <a:gd name="connsiteY0" fmla="*/ 44582 h 3412781"/>
              <a:gd name="connsiteX1" fmla="*/ 502011 w 3151798"/>
              <a:gd name="connsiteY1" fmla="*/ 211728 h 3412781"/>
              <a:gd name="connsiteX2" fmla="*/ 67480 w 3151798"/>
              <a:gd name="connsiteY2" fmla="*/ 1191209 h 3412781"/>
              <a:gd name="connsiteX3" fmla="*/ 60548 w 3151798"/>
              <a:gd name="connsiteY3" fmla="*/ 2526641 h 3412781"/>
              <a:gd name="connsiteX4" fmla="*/ 639171 w 3151798"/>
              <a:gd name="connsiteY4" fmla="*/ 3320688 h 3412781"/>
              <a:gd name="connsiteX5" fmla="*/ 2449683 w 3151798"/>
              <a:gd name="connsiteY5" fmla="*/ 3274968 h 3412781"/>
              <a:gd name="connsiteX6" fmla="*/ 3083128 w 3151798"/>
              <a:gd name="connsiteY6" fmla="*/ 2235923 h 3412781"/>
              <a:gd name="connsiteX7" fmla="*/ 3126339 w 3151798"/>
              <a:gd name="connsiteY7" fmla="*/ 860952 h 3412781"/>
              <a:gd name="connsiteX8" fmla="*/ 2742291 w 3151798"/>
              <a:gd name="connsiteY8" fmla="*/ 83712 h 3412781"/>
              <a:gd name="connsiteX9" fmla="*/ 1448224 w 3151798"/>
              <a:gd name="connsiteY9" fmla="*/ 7189 h 3412781"/>
              <a:gd name="connsiteX0" fmla="*/ 1234126 w 3135722"/>
              <a:gd name="connsiteY0" fmla="*/ 44582 h 3412781"/>
              <a:gd name="connsiteX1" fmla="*/ 485935 w 3135722"/>
              <a:gd name="connsiteY1" fmla="*/ 211728 h 3412781"/>
              <a:gd name="connsiteX2" fmla="*/ 51404 w 3135722"/>
              <a:gd name="connsiteY2" fmla="*/ 1191209 h 3412781"/>
              <a:gd name="connsiteX3" fmla="*/ 44472 w 3135722"/>
              <a:gd name="connsiteY3" fmla="*/ 2526641 h 3412781"/>
              <a:gd name="connsiteX4" fmla="*/ 623095 w 3135722"/>
              <a:gd name="connsiteY4" fmla="*/ 3320688 h 3412781"/>
              <a:gd name="connsiteX5" fmla="*/ 2433607 w 3135722"/>
              <a:gd name="connsiteY5" fmla="*/ 3274968 h 3412781"/>
              <a:gd name="connsiteX6" fmla="*/ 3067052 w 3135722"/>
              <a:gd name="connsiteY6" fmla="*/ 2235923 h 3412781"/>
              <a:gd name="connsiteX7" fmla="*/ 3110263 w 3135722"/>
              <a:gd name="connsiteY7" fmla="*/ 860952 h 3412781"/>
              <a:gd name="connsiteX8" fmla="*/ 2726215 w 3135722"/>
              <a:gd name="connsiteY8" fmla="*/ 83712 h 3412781"/>
              <a:gd name="connsiteX9" fmla="*/ 1432148 w 3135722"/>
              <a:gd name="connsiteY9" fmla="*/ 7189 h 3412781"/>
              <a:gd name="connsiteX0" fmla="*/ 1234126 w 3135722"/>
              <a:gd name="connsiteY0" fmla="*/ 96700 h 3464899"/>
              <a:gd name="connsiteX1" fmla="*/ 485935 w 3135722"/>
              <a:gd name="connsiteY1" fmla="*/ 263846 h 3464899"/>
              <a:gd name="connsiteX2" fmla="*/ 51404 w 3135722"/>
              <a:gd name="connsiteY2" fmla="*/ 1243327 h 3464899"/>
              <a:gd name="connsiteX3" fmla="*/ 44472 w 3135722"/>
              <a:gd name="connsiteY3" fmla="*/ 2578759 h 3464899"/>
              <a:gd name="connsiteX4" fmla="*/ 623095 w 3135722"/>
              <a:gd name="connsiteY4" fmla="*/ 3372806 h 3464899"/>
              <a:gd name="connsiteX5" fmla="*/ 2433607 w 3135722"/>
              <a:gd name="connsiteY5" fmla="*/ 3327086 h 3464899"/>
              <a:gd name="connsiteX6" fmla="*/ 3067052 w 3135722"/>
              <a:gd name="connsiteY6" fmla="*/ 2288041 h 3464899"/>
              <a:gd name="connsiteX7" fmla="*/ 3110263 w 3135722"/>
              <a:gd name="connsiteY7" fmla="*/ 913070 h 3464899"/>
              <a:gd name="connsiteX8" fmla="*/ 2726215 w 3135722"/>
              <a:gd name="connsiteY8" fmla="*/ 135830 h 3464899"/>
              <a:gd name="connsiteX9" fmla="*/ 1623875 w 3135722"/>
              <a:gd name="connsiteY9" fmla="*/ 0 h 3464899"/>
              <a:gd name="connsiteX0" fmla="*/ 1651817 w 3135722"/>
              <a:gd name="connsiteY0" fmla="*/ 63751 h 3464899"/>
              <a:gd name="connsiteX1" fmla="*/ 485935 w 3135722"/>
              <a:gd name="connsiteY1" fmla="*/ 263846 h 3464899"/>
              <a:gd name="connsiteX2" fmla="*/ 51404 w 3135722"/>
              <a:gd name="connsiteY2" fmla="*/ 1243327 h 3464899"/>
              <a:gd name="connsiteX3" fmla="*/ 44472 w 3135722"/>
              <a:gd name="connsiteY3" fmla="*/ 2578759 h 3464899"/>
              <a:gd name="connsiteX4" fmla="*/ 623095 w 3135722"/>
              <a:gd name="connsiteY4" fmla="*/ 3372806 h 3464899"/>
              <a:gd name="connsiteX5" fmla="*/ 2433607 w 3135722"/>
              <a:gd name="connsiteY5" fmla="*/ 3327086 h 3464899"/>
              <a:gd name="connsiteX6" fmla="*/ 3067052 w 3135722"/>
              <a:gd name="connsiteY6" fmla="*/ 2288041 h 3464899"/>
              <a:gd name="connsiteX7" fmla="*/ 3110263 w 3135722"/>
              <a:gd name="connsiteY7" fmla="*/ 913070 h 3464899"/>
              <a:gd name="connsiteX8" fmla="*/ 2726215 w 3135722"/>
              <a:gd name="connsiteY8" fmla="*/ 135830 h 3464899"/>
              <a:gd name="connsiteX9" fmla="*/ 1623875 w 3135722"/>
              <a:gd name="connsiteY9" fmla="*/ 0 h 3464899"/>
              <a:gd name="connsiteX0" fmla="*/ 1651817 w 3135722"/>
              <a:gd name="connsiteY0" fmla="*/ 30802 h 3431950"/>
              <a:gd name="connsiteX1" fmla="*/ 485935 w 3135722"/>
              <a:gd name="connsiteY1" fmla="*/ 230897 h 3431950"/>
              <a:gd name="connsiteX2" fmla="*/ 51404 w 3135722"/>
              <a:gd name="connsiteY2" fmla="*/ 1210378 h 3431950"/>
              <a:gd name="connsiteX3" fmla="*/ 44472 w 3135722"/>
              <a:gd name="connsiteY3" fmla="*/ 2545810 h 3431950"/>
              <a:gd name="connsiteX4" fmla="*/ 623095 w 3135722"/>
              <a:gd name="connsiteY4" fmla="*/ 3339857 h 3431950"/>
              <a:gd name="connsiteX5" fmla="*/ 2433607 w 3135722"/>
              <a:gd name="connsiteY5" fmla="*/ 3294137 h 3431950"/>
              <a:gd name="connsiteX6" fmla="*/ 3067052 w 3135722"/>
              <a:gd name="connsiteY6" fmla="*/ 2255092 h 3431950"/>
              <a:gd name="connsiteX7" fmla="*/ 3110263 w 3135722"/>
              <a:gd name="connsiteY7" fmla="*/ 880121 h 3431950"/>
              <a:gd name="connsiteX8" fmla="*/ 2726215 w 3135722"/>
              <a:gd name="connsiteY8" fmla="*/ 102881 h 3431950"/>
              <a:gd name="connsiteX9" fmla="*/ 1521165 w 3135722"/>
              <a:gd name="connsiteY9" fmla="*/ 0 h 3431950"/>
              <a:gd name="connsiteX0" fmla="*/ 1610733 w 3135722"/>
              <a:gd name="connsiteY0" fmla="*/ 57161 h 3431950"/>
              <a:gd name="connsiteX1" fmla="*/ 485935 w 3135722"/>
              <a:gd name="connsiteY1" fmla="*/ 230897 h 3431950"/>
              <a:gd name="connsiteX2" fmla="*/ 51404 w 3135722"/>
              <a:gd name="connsiteY2" fmla="*/ 1210378 h 3431950"/>
              <a:gd name="connsiteX3" fmla="*/ 44472 w 3135722"/>
              <a:gd name="connsiteY3" fmla="*/ 2545810 h 3431950"/>
              <a:gd name="connsiteX4" fmla="*/ 623095 w 3135722"/>
              <a:gd name="connsiteY4" fmla="*/ 3339857 h 3431950"/>
              <a:gd name="connsiteX5" fmla="*/ 2433607 w 3135722"/>
              <a:gd name="connsiteY5" fmla="*/ 3294137 h 3431950"/>
              <a:gd name="connsiteX6" fmla="*/ 3067052 w 3135722"/>
              <a:gd name="connsiteY6" fmla="*/ 2255092 h 3431950"/>
              <a:gd name="connsiteX7" fmla="*/ 3110263 w 3135722"/>
              <a:gd name="connsiteY7" fmla="*/ 880121 h 3431950"/>
              <a:gd name="connsiteX8" fmla="*/ 2726215 w 3135722"/>
              <a:gd name="connsiteY8" fmla="*/ 102881 h 3431950"/>
              <a:gd name="connsiteX9" fmla="*/ 1521165 w 3135722"/>
              <a:gd name="connsiteY9" fmla="*/ 0 h 3431950"/>
              <a:gd name="connsiteX0" fmla="*/ 1604811 w 3129800"/>
              <a:gd name="connsiteY0" fmla="*/ 57161 h 3431950"/>
              <a:gd name="connsiteX1" fmla="*/ 384150 w 3129800"/>
              <a:gd name="connsiteY1" fmla="*/ 197948 h 3431950"/>
              <a:gd name="connsiteX2" fmla="*/ 45482 w 3129800"/>
              <a:gd name="connsiteY2" fmla="*/ 1210378 h 3431950"/>
              <a:gd name="connsiteX3" fmla="*/ 38550 w 3129800"/>
              <a:gd name="connsiteY3" fmla="*/ 2545810 h 3431950"/>
              <a:gd name="connsiteX4" fmla="*/ 617173 w 3129800"/>
              <a:gd name="connsiteY4" fmla="*/ 3339857 h 3431950"/>
              <a:gd name="connsiteX5" fmla="*/ 2427685 w 3129800"/>
              <a:gd name="connsiteY5" fmla="*/ 3294137 h 3431950"/>
              <a:gd name="connsiteX6" fmla="*/ 3061130 w 3129800"/>
              <a:gd name="connsiteY6" fmla="*/ 2255092 h 3431950"/>
              <a:gd name="connsiteX7" fmla="*/ 3104341 w 3129800"/>
              <a:gd name="connsiteY7" fmla="*/ 880121 h 3431950"/>
              <a:gd name="connsiteX8" fmla="*/ 2720293 w 3129800"/>
              <a:gd name="connsiteY8" fmla="*/ 102881 h 3431950"/>
              <a:gd name="connsiteX9" fmla="*/ 1515243 w 3129800"/>
              <a:gd name="connsiteY9" fmla="*/ 0 h 34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9800" h="3431950">
                <a:moveTo>
                  <a:pt x="1604811" y="57161"/>
                </a:moveTo>
                <a:cubicBezTo>
                  <a:pt x="1159803" y="45731"/>
                  <a:pt x="644038" y="5745"/>
                  <a:pt x="384150" y="197948"/>
                </a:cubicBezTo>
                <a:cubicBezTo>
                  <a:pt x="124262" y="390151"/>
                  <a:pt x="103082" y="819068"/>
                  <a:pt x="45482" y="1210378"/>
                </a:cubicBezTo>
                <a:cubicBezTo>
                  <a:pt x="-12118" y="1601688"/>
                  <a:pt x="-15648" y="2144769"/>
                  <a:pt x="38550" y="2545810"/>
                </a:cubicBezTo>
                <a:cubicBezTo>
                  <a:pt x="92748" y="2946851"/>
                  <a:pt x="218984" y="3215136"/>
                  <a:pt x="617173" y="3339857"/>
                </a:cubicBezTo>
                <a:cubicBezTo>
                  <a:pt x="1015362" y="3464578"/>
                  <a:pt x="2020359" y="3474931"/>
                  <a:pt x="2427685" y="3294137"/>
                </a:cubicBezTo>
                <a:cubicBezTo>
                  <a:pt x="2835011" y="3113343"/>
                  <a:pt x="3009980" y="2743095"/>
                  <a:pt x="3061130" y="2255092"/>
                </a:cubicBezTo>
                <a:cubicBezTo>
                  <a:pt x="3112280" y="1767089"/>
                  <a:pt x="3161147" y="1238823"/>
                  <a:pt x="3104341" y="880121"/>
                </a:cubicBezTo>
                <a:cubicBezTo>
                  <a:pt x="3047535" y="521419"/>
                  <a:pt x="3020521" y="230897"/>
                  <a:pt x="2720293" y="102881"/>
                </a:cubicBezTo>
                <a:cubicBezTo>
                  <a:pt x="2420065" y="-25135"/>
                  <a:pt x="2093747" y="7492"/>
                  <a:pt x="1515243" y="0"/>
                </a:cubicBezTo>
              </a:path>
            </a:pathLst>
          </a:custGeom>
          <a:noFill/>
          <a:ln w="50800" cap="rnd">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1354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0 L 0.04453 0.07731 " pathEditMode="relative" rAng="0" ptsTypes="AA">
                                      <p:cBhvr>
                                        <p:cTn id="6" dur="2000" fill="hold"/>
                                        <p:tgtEl>
                                          <p:spTgt spid="4"/>
                                        </p:tgtEl>
                                        <p:attrNameLst>
                                          <p:attrName>ppt_x</p:attrName>
                                          <p:attrName>ppt_y</p:attrName>
                                        </p:attrNameLst>
                                      </p:cBhvr>
                                      <p:rCtr x="2227" y="3866"/>
                                    </p:animMotion>
                                  </p:childTnLst>
                                </p:cTn>
                              </p:par>
                              <p:par>
                                <p:cTn id="7" presetID="6" presetClass="emph" presetSubtype="0" fill="hold" nodeType="withEffect">
                                  <p:stCondLst>
                                    <p:cond delay="0"/>
                                  </p:stCondLst>
                                  <p:childTnLst>
                                    <p:animScale>
                                      <p:cBhvr>
                                        <p:cTn id="8" dur="2000" fill="hold"/>
                                        <p:tgtEl>
                                          <p:spTgt spid="4"/>
                                        </p:tgtEl>
                                      </p:cBhvr>
                                      <p:by x="150000" y="150000"/>
                                    </p:animScale>
                                  </p:childTnLst>
                                </p:cTn>
                              </p:par>
                            </p:childTnLst>
                          </p:cTn>
                        </p:par>
                        <p:par>
                          <p:cTn id="9" fill="hold">
                            <p:stCondLst>
                              <p:cond delay="2000"/>
                            </p:stCondLst>
                            <p:childTnLst>
                              <p:par>
                                <p:cTn id="10" presetID="21" presetClass="entr" presetSubtype="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F3A72-6713-EE21-126F-73D9B7180501}"/>
              </a:ext>
            </a:extLst>
          </p:cNvPr>
          <p:cNvSpPr>
            <a:spLocks noGrp="1"/>
          </p:cNvSpPr>
          <p:nvPr>
            <p:ph type="title"/>
          </p:nvPr>
        </p:nvSpPr>
        <p:spPr/>
        <p:txBody>
          <a:bodyPr/>
          <a:lstStyle/>
          <a:p>
            <a:r>
              <a:rPr lang="en-NZ"/>
              <a:t>View the teaching sequence, vertically and horizontally</a:t>
            </a:r>
          </a:p>
        </p:txBody>
      </p:sp>
      <p:sp>
        <p:nvSpPr>
          <p:cNvPr id="3" name="Slide Number Placeholder 2">
            <a:extLst>
              <a:ext uri="{FF2B5EF4-FFF2-40B4-BE49-F238E27FC236}">
                <a16:creationId xmlns:a16="http://schemas.microsoft.com/office/drawing/2014/main" id="{B9B9D9F6-3876-E321-751D-3F9D51CCA362}"/>
              </a:ext>
            </a:extLst>
          </p:cNvPr>
          <p:cNvSpPr>
            <a:spLocks noGrp="1"/>
          </p:cNvSpPr>
          <p:nvPr>
            <p:ph type="sldNum" sz="quarter" idx="12"/>
          </p:nvPr>
        </p:nvSpPr>
        <p:spPr/>
        <p:txBody>
          <a:bodyPr/>
          <a:lstStyle/>
          <a:p>
            <a:fld id="{13468063-9C21-4834-88E3-ACB04C56D52D}" type="slidenum">
              <a:rPr lang="en-NZ" smtClean="0"/>
              <a:pPr/>
              <a:t>40</a:t>
            </a:fld>
            <a:endParaRPr lang="en-NZ"/>
          </a:p>
        </p:txBody>
      </p:sp>
      <p:pic>
        <p:nvPicPr>
          <p:cNvPr id="5" name="Picture 4">
            <a:extLst>
              <a:ext uri="{FF2B5EF4-FFF2-40B4-BE49-F238E27FC236}">
                <a16:creationId xmlns:a16="http://schemas.microsoft.com/office/drawing/2014/main" id="{0A1A73BE-6B4A-8028-42A6-53DF0990E0F5}"/>
              </a:ext>
            </a:extLst>
          </p:cNvPr>
          <p:cNvPicPr>
            <a:picLocks noChangeAspect="1"/>
          </p:cNvPicPr>
          <p:nvPr/>
        </p:nvPicPr>
        <p:blipFill>
          <a:blip r:embed="rId3"/>
          <a:stretch>
            <a:fillRect/>
          </a:stretch>
        </p:blipFill>
        <p:spPr>
          <a:xfrm>
            <a:off x="338328" y="1391220"/>
            <a:ext cx="8573696" cy="4658375"/>
          </a:xfrm>
          <a:prstGeom prst="rect">
            <a:avLst/>
          </a:prstGeom>
        </p:spPr>
      </p:pic>
      <p:sp>
        <p:nvSpPr>
          <p:cNvPr id="6" name="Arrow: Down 5">
            <a:extLst>
              <a:ext uri="{FF2B5EF4-FFF2-40B4-BE49-F238E27FC236}">
                <a16:creationId xmlns:a16="http://schemas.microsoft.com/office/drawing/2014/main" id="{FFDA4043-181A-F44B-F94F-EE706FF618A3}"/>
              </a:ext>
            </a:extLst>
          </p:cNvPr>
          <p:cNvSpPr/>
          <p:nvPr/>
        </p:nvSpPr>
        <p:spPr>
          <a:xfrm>
            <a:off x="5081449" y="808405"/>
            <a:ext cx="822960" cy="13737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Arrow: Down 6">
            <a:extLst>
              <a:ext uri="{FF2B5EF4-FFF2-40B4-BE49-F238E27FC236}">
                <a16:creationId xmlns:a16="http://schemas.microsoft.com/office/drawing/2014/main" id="{3CDD6C69-91FD-B2EA-E538-F8798DE89C09}"/>
              </a:ext>
            </a:extLst>
          </p:cNvPr>
          <p:cNvSpPr/>
          <p:nvPr/>
        </p:nvSpPr>
        <p:spPr>
          <a:xfrm rot="16200000">
            <a:off x="436580" y="2742106"/>
            <a:ext cx="822960" cy="13737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Oval 7">
            <a:extLst>
              <a:ext uri="{FF2B5EF4-FFF2-40B4-BE49-F238E27FC236}">
                <a16:creationId xmlns:a16="http://schemas.microsoft.com/office/drawing/2014/main" id="{DB83B7AC-D4DE-4E99-CC98-21E9C8103E75}"/>
              </a:ext>
            </a:extLst>
          </p:cNvPr>
          <p:cNvSpPr/>
          <p:nvPr/>
        </p:nvSpPr>
        <p:spPr>
          <a:xfrm>
            <a:off x="9089186" y="1109699"/>
            <a:ext cx="1836000" cy="1836000"/>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400"/>
              <a:t>Planning for a year level and </a:t>
            </a:r>
            <a:r>
              <a:rPr lang="en-US" sz="1400" err="1"/>
              <a:t>recognising</a:t>
            </a:r>
            <a:r>
              <a:rPr lang="en-US" sz="1400"/>
              <a:t> prior learning</a:t>
            </a:r>
          </a:p>
        </p:txBody>
      </p:sp>
    </p:spTree>
    <p:extLst>
      <p:ext uri="{BB962C8B-B14F-4D97-AF65-F5344CB8AC3E}">
        <p14:creationId xmlns:p14="http://schemas.microsoft.com/office/powerpoint/2010/main" val="3315293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3DE94A-E299-D849-D71B-669BC51BC806}"/>
              </a:ext>
            </a:extLst>
          </p:cNvPr>
          <p:cNvSpPr>
            <a:spLocks noGrp="1"/>
          </p:cNvSpPr>
          <p:nvPr>
            <p:ph type="sldNum" sz="quarter" idx="12"/>
          </p:nvPr>
        </p:nvSpPr>
        <p:spPr/>
        <p:txBody>
          <a:bodyPr/>
          <a:lstStyle/>
          <a:p>
            <a:fld id="{13468063-9C21-4834-88E3-ACB04C56D52D}" type="slidenum">
              <a:rPr lang="en-NZ" smtClean="0"/>
              <a:pPr/>
              <a:t>41</a:t>
            </a:fld>
            <a:endParaRPr lang="en-NZ"/>
          </a:p>
        </p:txBody>
      </p:sp>
      <p:sp>
        <p:nvSpPr>
          <p:cNvPr id="3" name="Title 1">
            <a:extLst>
              <a:ext uri="{FF2B5EF4-FFF2-40B4-BE49-F238E27FC236}">
                <a16:creationId xmlns:a16="http://schemas.microsoft.com/office/drawing/2014/main" id="{C8922E67-4334-9DEE-84FD-0A8B2D38264A}"/>
              </a:ext>
            </a:extLst>
          </p:cNvPr>
          <p:cNvSpPr txBox="1">
            <a:spLocks/>
          </p:cNvSpPr>
          <p:nvPr/>
        </p:nvSpPr>
        <p:spPr>
          <a:xfrm>
            <a:off x="340561" y="2641722"/>
            <a:ext cx="8231939" cy="1112809"/>
          </a:xfrm>
          <a:prstGeom prst="rect">
            <a:avLst/>
          </a:prstGeom>
        </p:spPr>
        <p:txBody>
          <a:bodyPr vert="horz" lIns="0" tIns="0" rIns="0" bIns="0" rtlCol="0" anchor="ctr">
            <a:normAutofit fontScale="97500" lnSpcReduction="10000"/>
          </a:bodyPr>
          <a:lstStyle>
            <a:lvl1pPr algn="l" defTabSz="914400" rtl="0" eaLnBrk="1" latinLnBrk="0" hangingPunct="1">
              <a:lnSpc>
                <a:spcPct val="90000"/>
              </a:lnSpc>
              <a:spcBef>
                <a:spcPct val="0"/>
              </a:spcBef>
              <a:buNone/>
              <a:defRPr sz="2800" b="0" kern="1200">
                <a:solidFill>
                  <a:schemeClr val="bg1"/>
                </a:solidFill>
                <a:latin typeface="Arial" panose="020B0604020202020204" pitchFamily="34" charset="0"/>
                <a:ea typeface="+mj-ea"/>
                <a:cs typeface="Arial" panose="020B0604020202020204" pitchFamily="34" charset="0"/>
              </a:defRPr>
            </a:lvl1pPr>
          </a:lstStyle>
          <a:p>
            <a:pPr>
              <a:lnSpc>
                <a:spcPct val="112000"/>
              </a:lnSpc>
            </a:pPr>
            <a:r>
              <a:rPr lang="en-NZ" sz="3700" b="1">
                <a:latin typeface="+mj-lt"/>
              </a:rPr>
              <a:t>Reflection – Preparing for implementation </a:t>
            </a:r>
            <a:endParaRPr lang="en-NZ">
              <a:latin typeface="+mj-lt"/>
            </a:endParaRPr>
          </a:p>
        </p:txBody>
      </p:sp>
    </p:spTree>
    <p:extLst>
      <p:ext uri="{BB962C8B-B14F-4D97-AF65-F5344CB8AC3E}">
        <p14:creationId xmlns:p14="http://schemas.microsoft.com/office/powerpoint/2010/main" val="1704115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3E10AA-E0FD-9E67-D37C-14B3BDFFA0E8}"/>
              </a:ext>
            </a:extLst>
          </p:cNvPr>
          <p:cNvSpPr>
            <a:spLocks noGrp="1"/>
          </p:cNvSpPr>
          <p:nvPr>
            <p:ph type="sldNum" sz="quarter" idx="12"/>
          </p:nvPr>
        </p:nvSpPr>
        <p:spPr/>
        <p:txBody>
          <a:bodyPr/>
          <a:lstStyle/>
          <a:p>
            <a:fld id="{13468063-9C21-4834-88E3-ACB04C56D52D}" type="slidenum">
              <a:rPr lang="en-NZ" smtClean="0"/>
              <a:pPr/>
              <a:t>42</a:t>
            </a:fld>
            <a:endParaRPr lang="en-NZ"/>
          </a:p>
        </p:txBody>
      </p:sp>
      <p:sp>
        <p:nvSpPr>
          <p:cNvPr id="5" name="Freeform: Shape 4">
            <a:extLst>
              <a:ext uri="{FF2B5EF4-FFF2-40B4-BE49-F238E27FC236}">
                <a16:creationId xmlns:a16="http://schemas.microsoft.com/office/drawing/2014/main" id="{C7FA2F03-865D-7E02-6B12-5972990032BA}"/>
              </a:ext>
            </a:extLst>
          </p:cNvPr>
          <p:cNvSpPr/>
          <p:nvPr/>
        </p:nvSpPr>
        <p:spPr>
          <a:xfrm>
            <a:off x="367645" y="719667"/>
            <a:ext cx="5722071" cy="2724378"/>
          </a:xfrm>
          <a:custGeom>
            <a:avLst/>
            <a:gdLst>
              <a:gd name="connsiteX0" fmla="*/ 0 w 2694262"/>
              <a:gd name="connsiteY0" fmla="*/ 0 h 5108448"/>
              <a:gd name="connsiteX1" fmla="*/ 2245209 w 2694262"/>
              <a:gd name="connsiteY1" fmla="*/ 0 h 5108448"/>
              <a:gd name="connsiteX2" fmla="*/ 2694262 w 2694262"/>
              <a:gd name="connsiteY2" fmla="*/ 449053 h 5108448"/>
              <a:gd name="connsiteX3" fmla="*/ 2694262 w 2694262"/>
              <a:gd name="connsiteY3" fmla="*/ 5108448 h 5108448"/>
              <a:gd name="connsiteX4" fmla="*/ 0 w 2694262"/>
              <a:gd name="connsiteY4" fmla="*/ 5108448 h 5108448"/>
              <a:gd name="connsiteX5" fmla="*/ 0 w 2694262"/>
              <a:gd name="connsiteY5" fmla="*/ 0 h 510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4262" h="5108448">
                <a:moveTo>
                  <a:pt x="0" y="5108447"/>
                </a:moveTo>
                <a:lnTo>
                  <a:pt x="0" y="851426"/>
                </a:lnTo>
                <a:cubicBezTo>
                  <a:pt x="0" y="381197"/>
                  <a:pt x="106035" y="1"/>
                  <a:pt x="236836" y="1"/>
                </a:cubicBezTo>
                <a:lnTo>
                  <a:pt x="2694262" y="1"/>
                </a:lnTo>
                <a:lnTo>
                  <a:pt x="2694262" y="5108447"/>
                </a:lnTo>
                <a:lnTo>
                  <a:pt x="0" y="5108447"/>
                </a:lnTo>
                <a:close/>
              </a:path>
            </a:pathLst>
          </a:custGeom>
          <a:ln>
            <a:solidFill>
              <a:srgbClr val="EE450B"/>
            </a:solid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9569" tIns="99567" rIns="99568" bIns="773134" numCol="1" spcCol="1270" anchor="ctr" anchorCtr="0">
            <a:noAutofit/>
          </a:bodyPr>
          <a:lstStyle/>
          <a:p>
            <a:pPr marL="0" lvl="0" indent="0" algn="ctr" defTabSz="622300">
              <a:lnSpc>
                <a:spcPct val="90000"/>
              </a:lnSpc>
              <a:spcBef>
                <a:spcPct val="0"/>
              </a:spcBef>
              <a:spcAft>
                <a:spcPct val="35000"/>
              </a:spcAft>
              <a:buNone/>
            </a:pPr>
            <a:endParaRPr lang="en-NZ" sz="1400" kern="1200"/>
          </a:p>
        </p:txBody>
      </p:sp>
      <p:sp>
        <p:nvSpPr>
          <p:cNvPr id="6" name="Freeform: Shape 5">
            <a:extLst>
              <a:ext uri="{FF2B5EF4-FFF2-40B4-BE49-F238E27FC236}">
                <a16:creationId xmlns:a16="http://schemas.microsoft.com/office/drawing/2014/main" id="{59C1585F-2EBD-52CE-32A3-0F40644FCC8B}"/>
              </a:ext>
            </a:extLst>
          </p:cNvPr>
          <p:cNvSpPr/>
          <p:nvPr/>
        </p:nvSpPr>
        <p:spPr>
          <a:xfrm>
            <a:off x="6089716" y="734726"/>
            <a:ext cx="5708395" cy="2709319"/>
          </a:xfrm>
          <a:custGeom>
            <a:avLst/>
            <a:gdLst>
              <a:gd name="connsiteX0" fmla="*/ 0 w 5108448"/>
              <a:gd name="connsiteY0" fmla="*/ 0 h 2694262"/>
              <a:gd name="connsiteX1" fmla="*/ 4659395 w 5108448"/>
              <a:gd name="connsiteY1" fmla="*/ 0 h 2694262"/>
              <a:gd name="connsiteX2" fmla="*/ 5108448 w 5108448"/>
              <a:gd name="connsiteY2" fmla="*/ 449053 h 2694262"/>
              <a:gd name="connsiteX3" fmla="*/ 5108448 w 5108448"/>
              <a:gd name="connsiteY3" fmla="*/ 2694262 h 2694262"/>
              <a:gd name="connsiteX4" fmla="*/ 0 w 5108448"/>
              <a:gd name="connsiteY4" fmla="*/ 2694262 h 2694262"/>
              <a:gd name="connsiteX5" fmla="*/ 0 w 5108448"/>
              <a:gd name="connsiteY5" fmla="*/ 0 h 269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8448" h="2694262">
                <a:moveTo>
                  <a:pt x="0" y="0"/>
                </a:moveTo>
                <a:lnTo>
                  <a:pt x="4659395" y="0"/>
                </a:lnTo>
                <a:cubicBezTo>
                  <a:pt x="4907400" y="0"/>
                  <a:pt x="5108448" y="201048"/>
                  <a:pt x="5108448" y="449053"/>
                </a:cubicBezTo>
                <a:lnTo>
                  <a:pt x="5108448" y="2694262"/>
                </a:lnTo>
                <a:lnTo>
                  <a:pt x="0" y="2694262"/>
                </a:lnTo>
                <a:lnTo>
                  <a:pt x="0" y="0"/>
                </a:lnTo>
                <a:close/>
              </a:path>
            </a:pathLst>
          </a:custGeom>
          <a:ln>
            <a:solidFill>
              <a:srgbClr val="EE450B"/>
            </a:solid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5344" tIns="85344" rIns="85344" bIns="758910" numCol="1" spcCol="1270" anchor="ctr" anchorCtr="0">
            <a:noAutofit/>
          </a:bodyPr>
          <a:lstStyle/>
          <a:p>
            <a:pPr marL="0" lvl="0" indent="0" algn="ctr" defTabSz="533400">
              <a:lnSpc>
                <a:spcPct val="90000"/>
              </a:lnSpc>
              <a:spcBef>
                <a:spcPct val="0"/>
              </a:spcBef>
              <a:spcAft>
                <a:spcPct val="35000"/>
              </a:spcAft>
              <a:buNone/>
            </a:pPr>
            <a:endParaRPr lang="en-NZ" sz="1200" kern="1200"/>
          </a:p>
        </p:txBody>
      </p:sp>
      <p:sp>
        <p:nvSpPr>
          <p:cNvPr id="7" name="Freeform: Shape 6">
            <a:extLst>
              <a:ext uri="{FF2B5EF4-FFF2-40B4-BE49-F238E27FC236}">
                <a16:creationId xmlns:a16="http://schemas.microsoft.com/office/drawing/2014/main" id="{6D528306-D99F-523A-54A5-B66341C161E8}"/>
              </a:ext>
            </a:extLst>
          </p:cNvPr>
          <p:cNvSpPr/>
          <p:nvPr/>
        </p:nvSpPr>
        <p:spPr>
          <a:xfrm>
            <a:off x="367647" y="3444046"/>
            <a:ext cx="5722069" cy="2664144"/>
          </a:xfrm>
          <a:custGeom>
            <a:avLst/>
            <a:gdLst>
              <a:gd name="connsiteX0" fmla="*/ 0 w 5108448"/>
              <a:gd name="connsiteY0" fmla="*/ 0 h 2694262"/>
              <a:gd name="connsiteX1" fmla="*/ 4659395 w 5108448"/>
              <a:gd name="connsiteY1" fmla="*/ 0 h 2694262"/>
              <a:gd name="connsiteX2" fmla="*/ 5108448 w 5108448"/>
              <a:gd name="connsiteY2" fmla="*/ 449053 h 2694262"/>
              <a:gd name="connsiteX3" fmla="*/ 5108448 w 5108448"/>
              <a:gd name="connsiteY3" fmla="*/ 2694262 h 2694262"/>
              <a:gd name="connsiteX4" fmla="*/ 0 w 5108448"/>
              <a:gd name="connsiteY4" fmla="*/ 2694262 h 2694262"/>
              <a:gd name="connsiteX5" fmla="*/ 0 w 5108448"/>
              <a:gd name="connsiteY5" fmla="*/ 0 h 269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8448" h="2694262">
                <a:moveTo>
                  <a:pt x="5108448" y="2694262"/>
                </a:moveTo>
                <a:lnTo>
                  <a:pt x="449053" y="2694262"/>
                </a:lnTo>
                <a:cubicBezTo>
                  <a:pt x="201048" y="2694262"/>
                  <a:pt x="0" y="2493214"/>
                  <a:pt x="0" y="2245209"/>
                </a:cubicBezTo>
                <a:lnTo>
                  <a:pt x="0" y="0"/>
                </a:lnTo>
                <a:lnTo>
                  <a:pt x="5108448" y="0"/>
                </a:lnTo>
                <a:lnTo>
                  <a:pt x="5108448" y="2694262"/>
                </a:lnTo>
                <a:close/>
              </a:path>
            </a:pathLst>
          </a:custGeom>
          <a:ln>
            <a:solidFill>
              <a:srgbClr val="EE450B"/>
            </a:solid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3791" tIns="787359" rIns="113793" bIns="113792" numCol="1" spcCol="1270" anchor="ctr" anchorCtr="0">
            <a:noAutofit/>
          </a:bodyPr>
          <a:lstStyle/>
          <a:p>
            <a:pPr marL="0" lvl="0" indent="0" algn="ctr" defTabSz="711200">
              <a:lnSpc>
                <a:spcPct val="90000"/>
              </a:lnSpc>
              <a:spcBef>
                <a:spcPct val="0"/>
              </a:spcBef>
              <a:spcAft>
                <a:spcPct val="35000"/>
              </a:spcAft>
              <a:buNone/>
            </a:pPr>
            <a:endParaRPr lang="en-NZ" sz="1600" kern="1200"/>
          </a:p>
        </p:txBody>
      </p:sp>
      <p:sp>
        <p:nvSpPr>
          <p:cNvPr id="8" name="Freeform: Shape 7">
            <a:extLst>
              <a:ext uri="{FF2B5EF4-FFF2-40B4-BE49-F238E27FC236}">
                <a16:creationId xmlns:a16="http://schemas.microsoft.com/office/drawing/2014/main" id="{3D68199D-C2AE-BD27-216A-949E1322EF84}"/>
              </a:ext>
            </a:extLst>
          </p:cNvPr>
          <p:cNvSpPr/>
          <p:nvPr/>
        </p:nvSpPr>
        <p:spPr>
          <a:xfrm>
            <a:off x="6089716" y="3444046"/>
            <a:ext cx="5708394" cy="2664143"/>
          </a:xfrm>
          <a:custGeom>
            <a:avLst/>
            <a:gdLst>
              <a:gd name="connsiteX0" fmla="*/ 0 w 2694262"/>
              <a:gd name="connsiteY0" fmla="*/ 0 h 5108448"/>
              <a:gd name="connsiteX1" fmla="*/ 2245209 w 2694262"/>
              <a:gd name="connsiteY1" fmla="*/ 0 h 5108448"/>
              <a:gd name="connsiteX2" fmla="*/ 2694262 w 2694262"/>
              <a:gd name="connsiteY2" fmla="*/ 449053 h 5108448"/>
              <a:gd name="connsiteX3" fmla="*/ 2694262 w 2694262"/>
              <a:gd name="connsiteY3" fmla="*/ 5108448 h 5108448"/>
              <a:gd name="connsiteX4" fmla="*/ 0 w 2694262"/>
              <a:gd name="connsiteY4" fmla="*/ 5108448 h 5108448"/>
              <a:gd name="connsiteX5" fmla="*/ 0 w 2694262"/>
              <a:gd name="connsiteY5" fmla="*/ 0 h 510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4262" h="5108448">
                <a:moveTo>
                  <a:pt x="2694262" y="1"/>
                </a:moveTo>
                <a:lnTo>
                  <a:pt x="2694262" y="4257022"/>
                </a:lnTo>
                <a:cubicBezTo>
                  <a:pt x="2694262" y="4727251"/>
                  <a:pt x="2588227" y="5108447"/>
                  <a:pt x="2457426" y="5108447"/>
                </a:cubicBezTo>
                <a:lnTo>
                  <a:pt x="0" y="5108447"/>
                </a:lnTo>
                <a:lnTo>
                  <a:pt x="0" y="1"/>
                </a:lnTo>
                <a:lnTo>
                  <a:pt x="2694262" y="1"/>
                </a:lnTo>
                <a:close/>
              </a:path>
            </a:pathLst>
          </a:custGeom>
          <a:ln>
            <a:solidFill>
              <a:srgbClr val="EE450B"/>
            </a:solid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9568" tIns="773134" rIns="99568" bIns="99568" numCol="1" spcCol="1270" anchor="ctr" anchorCtr="0">
            <a:noAutofit/>
          </a:bodyPr>
          <a:lstStyle/>
          <a:p>
            <a:pPr marL="0" lvl="0" indent="0" algn="ctr" defTabSz="622300">
              <a:lnSpc>
                <a:spcPct val="90000"/>
              </a:lnSpc>
              <a:spcBef>
                <a:spcPct val="0"/>
              </a:spcBef>
              <a:spcAft>
                <a:spcPct val="35000"/>
              </a:spcAft>
              <a:buNone/>
            </a:pPr>
            <a:endParaRPr lang="en-NZ" sz="1400" kern="1200"/>
          </a:p>
        </p:txBody>
      </p:sp>
      <p:sp>
        <p:nvSpPr>
          <p:cNvPr id="9" name="Freeform: Shape 8">
            <a:extLst>
              <a:ext uri="{FF2B5EF4-FFF2-40B4-BE49-F238E27FC236}">
                <a16:creationId xmlns:a16="http://schemas.microsoft.com/office/drawing/2014/main" id="{47F73165-C342-E868-9A89-63D15E4F99E6}"/>
              </a:ext>
            </a:extLst>
          </p:cNvPr>
          <p:cNvSpPr/>
          <p:nvPr/>
        </p:nvSpPr>
        <p:spPr>
          <a:xfrm>
            <a:off x="3137810" y="460547"/>
            <a:ext cx="5903811" cy="578525"/>
          </a:xfrm>
          <a:custGeom>
            <a:avLst/>
            <a:gdLst>
              <a:gd name="connsiteX0" fmla="*/ 0 w 4120923"/>
              <a:gd name="connsiteY0" fmla="*/ 96423 h 578525"/>
              <a:gd name="connsiteX1" fmla="*/ 96423 w 4120923"/>
              <a:gd name="connsiteY1" fmla="*/ 0 h 578525"/>
              <a:gd name="connsiteX2" fmla="*/ 4024500 w 4120923"/>
              <a:gd name="connsiteY2" fmla="*/ 0 h 578525"/>
              <a:gd name="connsiteX3" fmla="*/ 4120923 w 4120923"/>
              <a:gd name="connsiteY3" fmla="*/ 96423 h 578525"/>
              <a:gd name="connsiteX4" fmla="*/ 4120923 w 4120923"/>
              <a:gd name="connsiteY4" fmla="*/ 482102 h 578525"/>
              <a:gd name="connsiteX5" fmla="*/ 4024500 w 4120923"/>
              <a:gd name="connsiteY5" fmla="*/ 578525 h 578525"/>
              <a:gd name="connsiteX6" fmla="*/ 96423 w 4120923"/>
              <a:gd name="connsiteY6" fmla="*/ 578525 h 578525"/>
              <a:gd name="connsiteX7" fmla="*/ 0 w 4120923"/>
              <a:gd name="connsiteY7" fmla="*/ 482102 h 578525"/>
              <a:gd name="connsiteX8" fmla="*/ 0 w 4120923"/>
              <a:gd name="connsiteY8" fmla="*/ 96423 h 5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0923" h="578525">
                <a:moveTo>
                  <a:pt x="0" y="96423"/>
                </a:moveTo>
                <a:cubicBezTo>
                  <a:pt x="0" y="43170"/>
                  <a:pt x="43170" y="0"/>
                  <a:pt x="96423" y="0"/>
                </a:cubicBezTo>
                <a:lnTo>
                  <a:pt x="4024500" y="0"/>
                </a:lnTo>
                <a:cubicBezTo>
                  <a:pt x="4077753" y="0"/>
                  <a:pt x="4120923" y="43170"/>
                  <a:pt x="4120923" y="96423"/>
                </a:cubicBezTo>
                <a:lnTo>
                  <a:pt x="4120923" y="482102"/>
                </a:lnTo>
                <a:cubicBezTo>
                  <a:pt x="4120923" y="535355"/>
                  <a:pt x="4077753" y="578525"/>
                  <a:pt x="4024500" y="578525"/>
                </a:cubicBezTo>
                <a:lnTo>
                  <a:pt x="96423" y="578525"/>
                </a:lnTo>
                <a:cubicBezTo>
                  <a:pt x="43170" y="578525"/>
                  <a:pt x="0" y="535355"/>
                  <a:pt x="0" y="482102"/>
                </a:cubicBezTo>
                <a:lnTo>
                  <a:pt x="0" y="96423"/>
                </a:lnTo>
                <a:close/>
              </a:path>
            </a:pathLst>
          </a:custGeom>
          <a:solidFill>
            <a:srgbClr val="6E222E"/>
          </a:solidFill>
          <a:ln>
            <a:noFill/>
          </a:ln>
        </p:spPr>
        <p:style>
          <a:lnRef idx="2">
            <a:schemeClr val="lt1">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spcFirstLastPara="0" vert="horz" wrap="square" lIns="85391" tIns="85391" rIns="85391" bIns="85391" numCol="1" spcCol="1270" anchor="ctr" anchorCtr="0">
            <a:noAutofit/>
          </a:bodyPr>
          <a:lstStyle/>
          <a:p>
            <a:pPr marL="0" lvl="0" indent="0" algn="ctr" defTabSz="666750">
              <a:lnSpc>
                <a:spcPct val="90000"/>
              </a:lnSpc>
              <a:spcBef>
                <a:spcPct val="0"/>
              </a:spcBef>
              <a:spcAft>
                <a:spcPct val="35000"/>
              </a:spcAft>
              <a:buNone/>
            </a:pPr>
            <a:r>
              <a:rPr lang="en-NZ" sz="1600" kern="1200">
                <a:solidFill>
                  <a:schemeClr val="bg1"/>
                </a:solidFill>
              </a:rPr>
              <a:t>KWHL – </a:t>
            </a:r>
            <a:r>
              <a:rPr lang="en-US" sz="1600" kern="1200">
                <a:solidFill>
                  <a:schemeClr val="bg1"/>
                </a:solidFill>
              </a:rPr>
              <a:t>English Years 0-6 and mathematics and statistics Years 0-8</a:t>
            </a:r>
            <a:r>
              <a:rPr lang="en-NZ" sz="1600" kern="1200">
                <a:solidFill>
                  <a:schemeClr val="bg1"/>
                </a:solidFill>
              </a:rPr>
              <a:t>&amp; statistics learning areas </a:t>
            </a:r>
          </a:p>
        </p:txBody>
      </p:sp>
      <p:sp>
        <p:nvSpPr>
          <p:cNvPr id="11" name="TextBox 10">
            <a:extLst>
              <a:ext uri="{FF2B5EF4-FFF2-40B4-BE49-F238E27FC236}">
                <a16:creationId xmlns:a16="http://schemas.microsoft.com/office/drawing/2014/main" id="{BC37BFA2-CE65-25A1-A3FC-479E14E21993}"/>
              </a:ext>
            </a:extLst>
          </p:cNvPr>
          <p:cNvSpPr txBox="1"/>
          <p:nvPr/>
        </p:nvSpPr>
        <p:spPr>
          <a:xfrm>
            <a:off x="6937182" y="2081856"/>
            <a:ext cx="4013461" cy="313932"/>
          </a:xfrm>
          <a:prstGeom prst="rect">
            <a:avLst/>
          </a:prstGeom>
          <a:noFill/>
        </p:spPr>
        <p:txBody>
          <a:bodyPr wrap="square">
            <a:spAutoFit/>
          </a:bodyPr>
          <a:lstStyle/>
          <a:p>
            <a:pPr marL="0" lvl="0" indent="0" algn="ctr" defTabSz="533400">
              <a:lnSpc>
                <a:spcPct val="90000"/>
              </a:lnSpc>
              <a:spcBef>
                <a:spcPct val="0"/>
              </a:spcBef>
              <a:spcAft>
                <a:spcPct val="35000"/>
              </a:spcAft>
              <a:buNone/>
            </a:pPr>
            <a:r>
              <a:rPr lang="en-NZ" sz="1600" kern="1200"/>
              <a:t>What I want to find out more about </a:t>
            </a:r>
          </a:p>
        </p:txBody>
      </p:sp>
      <p:sp>
        <p:nvSpPr>
          <p:cNvPr id="12" name="TextBox 11">
            <a:extLst>
              <a:ext uri="{FF2B5EF4-FFF2-40B4-BE49-F238E27FC236}">
                <a16:creationId xmlns:a16="http://schemas.microsoft.com/office/drawing/2014/main" id="{B2FD26C3-E78F-6FC5-9CC6-4E9AAC768226}"/>
              </a:ext>
            </a:extLst>
          </p:cNvPr>
          <p:cNvSpPr txBox="1"/>
          <p:nvPr/>
        </p:nvSpPr>
        <p:spPr>
          <a:xfrm>
            <a:off x="1233965" y="2081856"/>
            <a:ext cx="4013461" cy="313932"/>
          </a:xfrm>
          <a:prstGeom prst="rect">
            <a:avLst/>
          </a:prstGeom>
          <a:noFill/>
        </p:spPr>
        <p:txBody>
          <a:bodyPr wrap="square">
            <a:spAutoFit/>
          </a:bodyPr>
          <a:lstStyle/>
          <a:p>
            <a:pPr marL="0" lvl="0" indent="0" algn="ctr" defTabSz="533400">
              <a:lnSpc>
                <a:spcPct val="90000"/>
              </a:lnSpc>
              <a:spcBef>
                <a:spcPct val="0"/>
              </a:spcBef>
              <a:spcAft>
                <a:spcPct val="35000"/>
              </a:spcAft>
              <a:buNone/>
            </a:pPr>
            <a:r>
              <a:rPr lang="en-US" sz="1600" kern="1200"/>
              <a:t>What I already know/do</a:t>
            </a:r>
          </a:p>
        </p:txBody>
      </p:sp>
      <p:sp>
        <p:nvSpPr>
          <p:cNvPr id="13" name="TextBox 12">
            <a:extLst>
              <a:ext uri="{FF2B5EF4-FFF2-40B4-BE49-F238E27FC236}">
                <a16:creationId xmlns:a16="http://schemas.microsoft.com/office/drawing/2014/main" id="{5D65E1B2-8B67-7DEF-CEBD-31709A77613B}"/>
              </a:ext>
            </a:extLst>
          </p:cNvPr>
          <p:cNvSpPr txBox="1"/>
          <p:nvPr/>
        </p:nvSpPr>
        <p:spPr>
          <a:xfrm>
            <a:off x="1233965" y="4596501"/>
            <a:ext cx="4013461" cy="313932"/>
          </a:xfrm>
          <a:prstGeom prst="rect">
            <a:avLst/>
          </a:prstGeom>
          <a:noFill/>
        </p:spPr>
        <p:txBody>
          <a:bodyPr wrap="square">
            <a:spAutoFit/>
          </a:bodyPr>
          <a:lstStyle/>
          <a:p>
            <a:pPr marL="0" lvl="0" indent="0" algn="ctr" defTabSz="533400">
              <a:lnSpc>
                <a:spcPct val="90000"/>
              </a:lnSpc>
              <a:spcBef>
                <a:spcPct val="0"/>
              </a:spcBef>
              <a:spcAft>
                <a:spcPct val="35000"/>
              </a:spcAft>
              <a:buNone/>
            </a:pPr>
            <a:r>
              <a:rPr lang="en-US" sz="1600" kern="1200"/>
              <a:t>How can I find out </a:t>
            </a:r>
          </a:p>
        </p:txBody>
      </p:sp>
      <p:sp>
        <p:nvSpPr>
          <p:cNvPr id="14" name="TextBox 13">
            <a:extLst>
              <a:ext uri="{FF2B5EF4-FFF2-40B4-BE49-F238E27FC236}">
                <a16:creationId xmlns:a16="http://schemas.microsoft.com/office/drawing/2014/main" id="{4ADF8A9F-0642-B5EA-001F-90D56ACEBA06}"/>
              </a:ext>
            </a:extLst>
          </p:cNvPr>
          <p:cNvSpPr txBox="1"/>
          <p:nvPr/>
        </p:nvSpPr>
        <p:spPr>
          <a:xfrm>
            <a:off x="6908901" y="4596501"/>
            <a:ext cx="4013461" cy="313932"/>
          </a:xfrm>
          <a:prstGeom prst="rect">
            <a:avLst/>
          </a:prstGeom>
          <a:noFill/>
        </p:spPr>
        <p:txBody>
          <a:bodyPr wrap="square">
            <a:spAutoFit/>
          </a:bodyPr>
          <a:lstStyle/>
          <a:p>
            <a:pPr marL="0" lvl="0" indent="0" algn="ctr" defTabSz="533400">
              <a:lnSpc>
                <a:spcPct val="90000"/>
              </a:lnSpc>
              <a:spcBef>
                <a:spcPct val="0"/>
              </a:spcBef>
              <a:spcAft>
                <a:spcPct val="35000"/>
              </a:spcAft>
              <a:buNone/>
            </a:pPr>
            <a:r>
              <a:rPr lang="en-NZ" sz="1600" kern="1200"/>
              <a:t>What I learned </a:t>
            </a:r>
          </a:p>
        </p:txBody>
      </p:sp>
    </p:spTree>
    <p:extLst>
      <p:ext uri="{BB962C8B-B14F-4D97-AF65-F5344CB8AC3E}">
        <p14:creationId xmlns:p14="http://schemas.microsoft.com/office/powerpoint/2010/main" val="1911422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442DB8-9A92-1C8E-0595-DC187A264B16}"/>
              </a:ext>
            </a:extLst>
          </p:cNvPr>
          <p:cNvSpPr>
            <a:spLocks noGrp="1"/>
          </p:cNvSpPr>
          <p:nvPr>
            <p:ph type="sldNum" sz="quarter" idx="12"/>
          </p:nvPr>
        </p:nvSpPr>
        <p:spPr/>
        <p:txBody>
          <a:bodyPr/>
          <a:lstStyle/>
          <a:p>
            <a:fld id="{13468063-9C21-4834-88E3-ACB04C56D52D}" type="slidenum">
              <a:rPr lang="en-NZ" smtClean="0"/>
              <a:pPr/>
              <a:t>43</a:t>
            </a:fld>
            <a:endParaRPr lang="en-NZ"/>
          </a:p>
        </p:txBody>
      </p:sp>
      <p:sp>
        <p:nvSpPr>
          <p:cNvPr id="5" name="TextBox 4">
            <a:extLst>
              <a:ext uri="{FF2B5EF4-FFF2-40B4-BE49-F238E27FC236}">
                <a16:creationId xmlns:a16="http://schemas.microsoft.com/office/drawing/2014/main" id="{5C221E0C-EA9F-AEE8-B413-D5A8B1B424BD}"/>
              </a:ext>
            </a:extLst>
          </p:cNvPr>
          <p:cNvSpPr txBox="1"/>
          <p:nvPr/>
        </p:nvSpPr>
        <p:spPr>
          <a:xfrm>
            <a:off x="1314450" y="2413337"/>
            <a:ext cx="8354615" cy="2585323"/>
          </a:xfrm>
          <a:prstGeom prst="rect">
            <a:avLst/>
          </a:prstGeom>
          <a:noFill/>
        </p:spPr>
        <p:txBody>
          <a:bodyPr wrap="square">
            <a:spAutoFit/>
          </a:bodyPr>
          <a:lstStyle/>
          <a:p>
            <a:pPr marL="457200"/>
            <a:r>
              <a:rPr lang="en-NZ" sz="1800" b="1" i="1">
                <a:effectLst/>
                <a:latin typeface="Segoe UI" panose="020B0502040204020203" pitchFamily="34" charset="0"/>
                <a:ea typeface="Times New Roman" panose="02020603050405020304" pitchFamily="18" charset="0"/>
                <a:cs typeface="Segoe UI" panose="020B0502040204020203" pitchFamily="34" charset="0"/>
              </a:rPr>
              <a:t>The New Zealand curriculum is </a:t>
            </a:r>
            <a:r>
              <a:rPr lang="en-NZ" sz="1800" b="1" i="1">
                <a:solidFill>
                  <a:srgbClr val="4472C4"/>
                </a:solidFill>
                <a:effectLst/>
                <a:latin typeface="Segoe UI" panose="020B0502040204020203" pitchFamily="34" charset="0"/>
                <a:ea typeface="Times New Roman" panose="02020603050405020304" pitchFamily="18" charset="0"/>
                <a:cs typeface="Segoe UI" panose="020B0502040204020203" pitchFamily="34" charset="0"/>
              </a:rPr>
              <a:t>knowledge-rich</a:t>
            </a:r>
            <a:r>
              <a:rPr lang="en-NZ" sz="1800" b="1" i="1">
                <a:effectLst/>
                <a:latin typeface="Segoe UI" panose="020B0502040204020203" pitchFamily="34" charset="0"/>
                <a:ea typeface="Times New Roman" panose="02020603050405020304" pitchFamily="18" charset="0"/>
                <a:cs typeface="Segoe UI" panose="020B0502040204020203" pitchFamily="34" charset="0"/>
              </a:rPr>
              <a:t>. It </a:t>
            </a:r>
            <a:r>
              <a:rPr lang="en-NZ" sz="1800" b="1" i="1">
                <a:solidFill>
                  <a:srgbClr val="4472C4"/>
                </a:solidFill>
                <a:effectLst/>
                <a:latin typeface="Segoe UI" panose="020B0502040204020203" pitchFamily="34" charset="0"/>
                <a:ea typeface="Times New Roman" panose="02020603050405020304" pitchFamily="18" charset="0"/>
                <a:cs typeface="Segoe UI" panose="020B0502040204020203" pitchFamily="34" charset="0"/>
              </a:rPr>
              <a:t>prioritises and explicitly </a:t>
            </a:r>
            <a:r>
              <a:rPr lang="en-NZ" sz="1800" b="1" i="1">
                <a:effectLst/>
                <a:latin typeface="Segoe UI" panose="020B0502040204020203" pitchFamily="34" charset="0"/>
                <a:ea typeface="Times New Roman" panose="02020603050405020304" pitchFamily="18" charset="0"/>
                <a:cs typeface="Segoe UI" panose="020B0502040204020203" pitchFamily="34" charset="0"/>
              </a:rPr>
              <a:t>describes what must be </a:t>
            </a:r>
            <a:r>
              <a:rPr lang="en-NZ" sz="1800" b="1" i="1">
                <a:solidFill>
                  <a:srgbClr val="0070C0"/>
                </a:solidFill>
                <a:effectLst/>
                <a:latin typeface="Segoe UI" panose="020B0502040204020203" pitchFamily="34" charset="0"/>
                <a:ea typeface="Times New Roman" panose="02020603050405020304" pitchFamily="18" charset="0"/>
                <a:cs typeface="Segoe UI" panose="020B0502040204020203" pitchFamily="34" charset="0"/>
              </a:rPr>
              <a:t>taught each year </a:t>
            </a:r>
            <a:r>
              <a:rPr lang="en-NZ" sz="1800" b="1" i="1">
                <a:effectLst/>
                <a:latin typeface="Segoe UI" panose="020B0502040204020203" pitchFamily="34" charset="0"/>
                <a:ea typeface="Times New Roman" panose="02020603050405020304" pitchFamily="18" charset="0"/>
                <a:cs typeface="Segoe UI" panose="020B0502040204020203" pitchFamily="34" charset="0"/>
              </a:rPr>
              <a:t>and is </a:t>
            </a:r>
            <a:r>
              <a:rPr lang="en-NZ" sz="1800" b="1" i="1">
                <a:solidFill>
                  <a:srgbClr val="4472C4"/>
                </a:solidFill>
                <a:effectLst/>
                <a:latin typeface="Segoe UI" panose="020B0502040204020203" pitchFamily="34" charset="0"/>
                <a:ea typeface="Times New Roman" panose="02020603050405020304" pitchFamily="18" charset="0"/>
                <a:cs typeface="Segoe UI" panose="020B0502040204020203" pitchFamily="34" charset="0"/>
              </a:rPr>
              <a:t>deliberately sequenced </a:t>
            </a:r>
            <a:r>
              <a:rPr lang="en-NZ" sz="1800" b="1" i="1">
                <a:effectLst/>
                <a:latin typeface="Segoe UI" panose="020B0502040204020203" pitchFamily="34" charset="0"/>
                <a:ea typeface="Times New Roman" panose="02020603050405020304" pitchFamily="18" charset="0"/>
                <a:cs typeface="Segoe UI" panose="020B0502040204020203" pitchFamily="34" charset="0"/>
              </a:rPr>
              <a:t>to enable </a:t>
            </a:r>
            <a:r>
              <a:rPr lang="en-NZ" sz="1800" b="1" i="1">
                <a:solidFill>
                  <a:srgbClr val="4472C4"/>
                </a:solidFill>
                <a:effectLst/>
                <a:latin typeface="Segoe UI" panose="020B0502040204020203" pitchFamily="34" charset="0"/>
                <a:ea typeface="Times New Roman" panose="02020603050405020304" pitchFamily="18" charset="0"/>
                <a:cs typeface="Segoe UI" panose="020B0502040204020203" pitchFamily="34" charset="0"/>
              </a:rPr>
              <a:t>students to build knowledge, skills, and competencies systematically over time</a:t>
            </a:r>
            <a:r>
              <a:rPr lang="en-NZ" sz="1800" b="1" i="1">
                <a:effectLst/>
                <a:latin typeface="Segoe UI" panose="020B0502040204020203" pitchFamily="34" charset="0"/>
                <a:ea typeface="Times New Roman" panose="02020603050405020304" pitchFamily="18" charset="0"/>
                <a:cs typeface="Segoe UI" panose="020B0502040204020203" pitchFamily="34" charset="0"/>
              </a:rPr>
              <a:t>. It </a:t>
            </a:r>
            <a:r>
              <a:rPr lang="en-NZ" sz="1800" b="1" i="1">
                <a:solidFill>
                  <a:srgbClr val="4472C4"/>
                </a:solidFill>
                <a:effectLst/>
                <a:latin typeface="Segoe UI" panose="020B0502040204020203" pitchFamily="34" charset="0"/>
                <a:ea typeface="Times New Roman" panose="02020603050405020304" pitchFamily="18" charset="0"/>
                <a:cs typeface="Segoe UI" panose="020B0502040204020203" pitchFamily="34" charset="0"/>
              </a:rPr>
              <a:t>supports teachers </a:t>
            </a:r>
            <a:r>
              <a:rPr lang="en-NZ" sz="1800" b="1" i="1">
                <a:effectLst/>
                <a:latin typeface="Segoe UI" panose="020B0502040204020203" pitchFamily="34" charset="0"/>
                <a:ea typeface="Times New Roman" panose="02020603050405020304" pitchFamily="18" charset="0"/>
                <a:cs typeface="Segoe UI" panose="020B0502040204020203" pitchFamily="34" charset="0"/>
              </a:rPr>
              <a:t>to </a:t>
            </a:r>
            <a:r>
              <a:rPr lang="en-NZ" sz="1800" b="1" i="1">
                <a:solidFill>
                  <a:srgbClr val="4472C4"/>
                </a:solidFill>
                <a:effectLst/>
                <a:latin typeface="Segoe UI" panose="020B0502040204020203" pitchFamily="34" charset="0"/>
                <a:ea typeface="Times New Roman" panose="02020603050405020304" pitchFamily="18" charset="0"/>
                <a:cs typeface="Segoe UI" panose="020B0502040204020203" pitchFamily="34" charset="0"/>
              </a:rPr>
              <a:t>design teaching programmes </a:t>
            </a:r>
            <a:r>
              <a:rPr lang="en-NZ" sz="1800" b="1" i="1">
                <a:effectLst/>
                <a:latin typeface="Segoe UI" panose="020B0502040204020203" pitchFamily="34" charset="0"/>
                <a:ea typeface="Times New Roman" panose="02020603050405020304" pitchFamily="18" charset="0"/>
                <a:cs typeface="Segoe UI" panose="020B0502040204020203" pitchFamily="34" charset="0"/>
              </a:rPr>
              <a:t>that </a:t>
            </a:r>
            <a:r>
              <a:rPr lang="en-NZ" sz="1800" b="1" i="1">
                <a:solidFill>
                  <a:srgbClr val="4472C4"/>
                </a:solidFill>
                <a:effectLst/>
                <a:latin typeface="Segoe UI" panose="020B0502040204020203" pitchFamily="34" charset="0"/>
                <a:ea typeface="Times New Roman" panose="02020603050405020304" pitchFamily="18" charset="0"/>
                <a:cs typeface="Segoe UI" panose="020B0502040204020203" pitchFamily="34" charset="0"/>
              </a:rPr>
              <a:t>bring</a:t>
            </a:r>
            <a:r>
              <a:rPr lang="en-NZ" sz="1800" b="1" i="1">
                <a:effectLst/>
                <a:latin typeface="Segoe UI" panose="020B0502040204020203" pitchFamily="34" charset="0"/>
                <a:ea typeface="Times New Roman" panose="02020603050405020304" pitchFamily="18" charset="0"/>
                <a:cs typeface="Segoe UI" panose="020B0502040204020203" pitchFamily="34" charset="0"/>
              </a:rPr>
              <a:t> </a:t>
            </a:r>
            <a:r>
              <a:rPr lang="en-NZ" sz="1800" b="1" i="1">
                <a:solidFill>
                  <a:srgbClr val="4472C4"/>
                </a:solidFill>
                <a:effectLst/>
                <a:latin typeface="Segoe UI" panose="020B0502040204020203" pitchFamily="34" charset="0"/>
                <a:ea typeface="Times New Roman" panose="02020603050405020304" pitchFamily="18" charset="0"/>
                <a:cs typeface="Segoe UI" panose="020B0502040204020203" pitchFamily="34" charset="0"/>
              </a:rPr>
              <a:t>learning to life in the classroom</a:t>
            </a:r>
            <a:r>
              <a:rPr lang="en-NZ" sz="1800" b="1" i="1">
                <a:effectLst/>
                <a:latin typeface="Segoe UI" panose="020B0502040204020203" pitchFamily="34" charset="0"/>
                <a:ea typeface="Times New Roman" panose="02020603050405020304" pitchFamily="18" charset="0"/>
                <a:cs typeface="Segoe UI" panose="020B0502040204020203" pitchFamily="34" charset="0"/>
              </a:rPr>
              <a:t>, using </a:t>
            </a:r>
            <a:r>
              <a:rPr lang="en-NZ" sz="1800" b="1" i="1">
                <a:solidFill>
                  <a:srgbClr val="4472C4"/>
                </a:solidFill>
                <a:effectLst/>
                <a:latin typeface="Segoe UI" panose="020B0502040204020203" pitchFamily="34" charset="0"/>
                <a:ea typeface="Times New Roman" panose="02020603050405020304" pitchFamily="18" charset="0"/>
                <a:cs typeface="Segoe UI" panose="020B0502040204020203" pitchFamily="34" charset="0"/>
              </a:rPr>
              <a:t>local, national, and global contexts</a:t>
            </a:r>
            <a:r>
              <a:rPr lang="en-NZ" sz="1800" b="1" i="1">
                <a:effectLst/>
                <a:latin typeface="Segoe UI" panose="020B0502040204020203" pitchFamily="34" charset="0"/>
                <a:ea typeface="Times New Roman" panose="02020603050405020304" pitchFamily="18" charset="0"/>
                <a:cs typeface="Segoe UI" panose="020B0502040204020203" pitchFamily="34" charset="0"/>
              </a:rPr>
              <a:t>. The </a:t>
            </a:r>
            <a:r>
              <a:rPr lang="en-NZ" sz="1800" b="1" i="1">
                <a:solidFill>
                  <a:srgbClr val="4472C4"/>
                </a:solidFill>
                <a:effectLst/>
                <a:latin typeface="Segoe UI" panose="020B0502040204020203" pitchFamily="34" charset="0"/>
                <a:ea typeface="Times New Roman" panose="02020603050405020304" pitchFamily="18" charset="0"/>
                <a:cs typeface="Segoe UI" panose="020B0502040204020203" pitchFamily="34" charset="0"/>
              </a:rPr>
              <a:t>science of learning informs curriculum sequencing and teaching </a:t>
            </a:r>
            <a:r>
              <a:rPr lang="en-NZ" sz="1800" b="1" i="1">
                <a:solidFill>
                  <a:srgbClr val="4472C4"/>
                </a:solidFill>
                <a:effectLst/>
                <a:latin typeface="Segoe UI" panose="020B0502040204020203" pitchFamily="34" charset="0"/>
                <a:ea typeface="Calibri" panose="020F0502020204030204" pitchFamily="34" charset="0"/>
                <a:cs typeface="Segoe UI" panose="020B0502040204020203" pitchFamily="34" charset="0"/>
              </a:rPr>
              <a:t>practice.  </a:t>
            </a:r>
            <a:endParaRPr lang="en-NZ" b="1" i="1">
              <a:solidFill>
                <a:srgbClr val="4472C4"/>
              </a:solidFill>
              <a:latin typeface="Segoe UI" panose="020B0502040204020203" pitchFamily="34" charset="0"/>
              <a:ea typeface="Calibri" panose="020F0502020204030204" pitchFamily="34" charset="0"/>
              <a:cs typeface="Segoe UI" panose="020B0502040204020203" pitchFamily="34" charset="0"/>
            </a:endParaRPr>
          </a:p>
          <a:p>
            <a:pPr marL="457200"/>
            <a:endParaRPr lang="en-NZ" b="1" i="1">
              <a:solidFill>
                <a:srgbClr val="4472C4"/>
              </a:solidFill>
              <a:latin typeface="Segoe UI" panose="020B0502040204020203" pitchFamily="34" charset="0"/>
              <a:cs typeface="Segoe UI" panose="020B0502040204020203" pitchFamily="34" charset="0"/>
            </a:endParaRPr>
          </a:p>
          <a:p>
            <a:pPr marL="457200"/>
            <a:r>
              <a:rPr lang="en-NZ" b="1" i="1">
                <a:solidFill>
                  <a:srgbClr val="4472C4"/>
                </a:solidFill>
                <a:latin typeface="Segoe UI" panose="020B0502040204020203" pitchFamily="34" charset="0"/>
                <a:cs typeface="Segoe UI" panose="020B0502040204020203" pitchFamily="34" charset="0"/>
              </a:rPr>
              <a:t>Te Mātaiaho | The New Zealand Curriculum  page 5 </a:t>
            </a:r>
            <a:endParaRPr lang="en-NZ"/>
          </a:p>
        </p:txBody>
      </p:sp>
      <p:pic>
        <p:nvPicPr>
          <p:cNvPr id="7" name="Picture 6">
            <a:extLst>
              <a:ext uri="{FF2B5EF4-FFF2-40B4-BE49-F238E27FC236}">
                <a16:creationId xmlns:a16="http://schemas.microsoft.com/office/drawing/2014/main" id="{58123531-5626-5D68-14F1-0C38F4BFB4D6}"/>
              </a:ext>
            </a:extLst>
          </p:cNvPr>
          <p:cNvPicPr>
            <a:picLocks noChangeAspect="1"/>
          </p:cNvPicPr>
          <p:nvPr/>
        </p:nvPicPr>
        <p:blipFill>
          <a:blip r:embed="rId3"/>
          <a:stretch>
            <a:fillRect/>
          </a:stretch>
        </p:blipFill>
        <p:spPr>
          <a:xfrm>
            <a:off x="892767" y="704905"/>
            <a:ext cx="9565683" cy="1391207"/>
          </a:xfrm>
          <a:prstGeom prst="rect">
            <a:avLst/>
          </a:prstGeom>
        </p:spPr>
      </p:pic>
    </p:spTree>
    <p:extLst>
      <p:ext uri="{BB962C8B-B14F-4D97-AF65-F5344CB8AC3E}">
        <p14:creationId xmlns:p14="http://schemas.microsoft.com/office/powerpoint/2010/main" val="1377921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4BB3B67-91A4-0510-3E97-F7321BB0FA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7864" y="354139"/>
            <a:ext cx="2590800" cy="809625"/>
          </a:xfrm>
          <a:prstGeom prst="rect">
            <a:avLst/>
          </a:prstGeom>
        </p:spPr>
      </p:pic>
      <p:sp>
        <p:nvSpPr>
          <p:cNvPr id="12" name="TextBox 11">
            <a:extLst>
              <a:ext uri="{FF2B5EF4-FFF2-40B4-BE49-F238E27FC236}">
                <a16:creationId xmlns:a16="http://schemas.microsoft.com/office/drawing/2014/main" id="{42AEE206-9A6C-D2DE-CEA6-B4628270A09C}"/>
              </a:ext>
            </a:extLst>
          </p:cNvPr>
          <p:cNvSpPr txBox="1"/>
          <p:nvPr/>
        </p:nvSpPr>
        <p:spPr>
          <a:xfrm>
            <a:off x="1362456" y="1413079"/>
            <a:ext cx="5001768" cy="1613585"/>
          </a:xfrm>
          <a:prstGeom prst="rect">
            <a:avLst/>
          </a:prstGeom>
          <a:noFill/>
        </p:spPr>
        <p:txBody>
          <a:bodyPr wrap="square" lIns="0" tIns="0" rIns="0" bIns="0" rtlCol="0">
            <a:noAutofit/>
          </a:bodyPr>
          <a:lstStyle/>
          <a:p>
            <a:pPr>
              <a:lnSpc>
                <a:spcPct val="90000"/>
              </a:lnSpc>
            </a:pPr>
            <a:r>
              <a:rPr lang="en-US" sz="3800"/>
              <a:t>The new parts that support the great work you do every day</a:t>
            </a:r>
            <a:endParaRPr lang="en-NZ" sz="3800"/>
          </a:p>
        </p:txBody>
      </p:sp>
      <p:sp>
        <p:nvSpPr>
          <p:cNvPr id="13" name="TextBox 12">
            <a:extLst>
              <a:ext uri="{FF2B5EF4-FFF2-40B4-BE49-F238E27FC236}">
                <a16:creationId xmlns:a16="http://schemas.microsoft.com/office/drawing/2014/main" id="{C56D79F3-3D68-5DEE-696C-A2657DF7291D}"/>
              </a:ext>
            </a:extLst>
          </p:cNvPr>
          <p:cNvSpPr txBox="1"/>
          <p:nvPr/>
        </p:nvSpPr>
        <p:spPr>
          <a:xfrm>
            <a:off x="1362456" y="3162726"/>
            <a:ext cx="4224528" cy="664369"/>
          </a:xfrm>
          <a:prstGeom prst="rect">
            <a:avLst/>
          </a:prstGeom>
          <a:noFill/>
        </p:spPr>
        <p:txBody>
          <a:bodyPr wrap="square" lIns="0" tIns="0" rIns="0" bIns="0" rtlCol="0">
            <a:noAutofit/>
          </a:bodyPr>
          <a:lstStyle/>
          <a:p>
            <a:r>
              <a:rPr lang="en-NZ" sz="1400"/>
              <a:t>The benefits of a curriculum grounded in the science of learning, empowering teachers with proven strategies to bring the content to life:  </a:t>
            </a:r>
          </a:p>
        </p:txBody>
      </p:sp>
      <p:pic>
        <p:nvPicPr>
          <p:cNvPr id="25" name="Picture 24" descr="A person and kids looking at a computer&#10;&#10;Description automatically generated">
            <a:extLst>
              <a:ext uri="{FF2B5EF4-FFF2-40B4-BE49-F238E27FC236}">
                <a16:creationId xmlns:a16="http://schemas.microsoft.com/office/drawing/2014/main" id="{D311ED46-CF91-3F5F-6CED-835E4C0E233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86730" y="128016"/>
            <a:ext cx="5483723" cy="3657600"/>
          </a:xfrm>
          <a:prstGeom prst="rect">
            <a:avLst/>
          </a:prstGeom>
        </p:spPr>
      </p:pic>
      <p:sp>
        <p:nvSpPr>
          <p:cNvPr id="2" name="Rectangle 1">
            <a:extLst>
              <a:ext uri="{FF2B5EF4-FFF2-40B4-BE49-F238E27FC236}">
                <a16:creationId xmlns:a16="http://schemas.microsoft.com/office/drawing/2014/main" id="{A849EA18-A020-9A1F-A31C-70315E40339C}"/>
              </a:ext>
            </a:extLst>
          </p:cNvPr>
          <p:cNvSpPr/>
          <p:nvPr/>
        </p:nvSpPr>
        <p:spPr>
          <a:xfrm rot="20819158">
            <a:off x="5642441" y="462779"/>
            <a:ext cx="2780071" cy="809625"/>
          </a:xfrm>
          <a:prstGeom prst="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NZ"/>
              <a:t>Teacher focussed</a:t>
            </a:r>
          </a:p>
        </p:txBody>
      </p:sp>
    </p:spTree>
    <p:extLst>
      <p:ext uri="{BB962C8B-B14F-4D97-AF65-F5344CB8AC3E}">
        <p14:creationId xmlns:p14="http://schemas.microsoft.com/office/powerpoint/2010/main" val="619786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4BB3B67-91A4-0510-3E97-F7321BB0FA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7864" y="354139"/>
            <a:ext cx="2590800" cy="809625"/>
          </a:xfrm>
          <a:prstGeom prst="rect">
            <a:avLst/>
          </a:prstGeom>
        </p:spPr>
      </p:pic>
      <p:sp>
        <p:nvSpPr>
          <p:cNvPr id="12" name="TextBox 11">
            <a:extLst>
              <a:ext uri="{FF2B5EF4-FFF2-40B4-BE49-F238E27FC236}">
                <a16:creationId xmlns:a16="http://schemas.microsoft.com/office/drawing/2014/main" id="{42AEE206-9A6C-D2DE-CEA6-B4628270A09C}"/>
              </a:ext>
            </a:extLst>
          </p:cNvPr>
          <p:cNvSpPr txBox="1"/>
          <p:nvPr/>
        </p:nvSpPr>
        <p:spPr>
          <a:xfrm>
            <a:off x="1362456" y="1413079"/>
            <a:ext cx="5001768" cy="1613585"/>
          </a:xfrm>
          <a:prstGeom prst="rect">
            <a:avLst/>
          </a:prstGeom>
          <a:noFill/>
        </p:spPr>
        <p:txBody>
          <a:bodyPr wrap="square" lIns="0" tIns="0" rIns="0" bIns="0" rtlCol="0">
            <a:noAutofit/>
          </a:bodyPr>
          <a:lstStyle/>
          <a:p>
            <a:pPr>
              <a:lnSpc>
                <a:spcPct val="90000"/>
              </a:lnSpc>
            </a:pPr>
            <a:r>
              <a:rPr lang="en-US" sz="3800"/>
              <a:t>The revised curriculum, setting up our kids for success</a:t>
            </a:r>
            <a:endParaRPr lang="en-NZ" sz="3800"/>
          </a:p>
        </p:txBody>
      </p:sp>
      <p:sp>
        <p:nvSpPr>
          <p:cNvPr id="13" name="TextBox 12">
            <a:extLst>
              <a:ext uri="{FF2B5EF4-FFF2-40B4-BE49-F238E27FC236}">
                <a16:creationId xmlns:a16="http://schemas.microsoft.com/office/drawing/2014/main" id="{C56D79F3-3D68-5DEE-696C-A2657DF7291D}"/>
              </a:ext>
            </a:extLst>
          </p:cNvPr>
          <p:cNvSpPr txBox="1"/>
          <p:nvPr/>
        </p:nvSpPr>
        <p:spPr>
          <a:xfrm>
            <a:off x="1362456" y="3162726"/>
            <a:ext cx="4224528" cy="664369"/>
          </a:xfrm>
          <a:prstGeom prst="rect">
            <a:avLst/>
          </a:prstGeom>
          <a:noFill/>
        </p:spPr>
        <p:txBody>
          <a:bodyPr wrap="square" lIns="0" tIns="0" rIns="0" bIns="0" rtlCol="0">
            <a:noAutofit/>
          </a:bodyPr>
          <a:lstStyle/>
          <a:p>
            <a:r>
              <a:rPr lang="en-NZ" sz="1400"/>
              <a:t>The benefits of a curriculum grounded in the science of learning, empowering teachers with proven strategies to bring the content to life.</a:t>
            </a:r>
          </a:p>
        </p:txBody>
      </p:sp>
      <p:sp>
        <p:nvSpPr>
          <p:cNvPr id="48" name="TextBox 47">
            <a:extLst>
              <a:ext uri="{FF2B5EF4-FFF2-40B4-BE49-F238E27FC236}">
                <a16:creationId xmlns:a16="http://schemas.microsoft.com/office/drawing/2014/main" id="{0837E65B-2CE7-BCC8-1EDD-B6757D57D894}"/>
              </a:ext>
            </a:extLst>
          </p:cNvPr>
          <p:cNvSpPr txBox="1"/>
          <p:nvPr/>
        </p:nvSpPr>
        <p:spPr>
          <a:xfrm>
            <a:off x="9546810" y="4372581"/>
            <a:ext cx="2422686" cy="144655"/>
          </a:xfrm>
          <a:prstGeom prst="rect">
            <a:avLst/>
          </a:prstGeom>
          <a:noFill/>
        </p:spPr>
        <p:txBody>
          <a:bodyPr wrap="square" lIns="0" tIns="0" rIns="0" bIns="0" rtlCol="0">
            <a:spAutoFit/>
          </a:bodyPr>
          <a:lstStyle/>
          <a:p>
            <a:pPr marL="0" indent="0">
              <a:lnSpc>
                <a:spcPct val="114000"/>
              </a:lnSpc>
              <a:spcAft>
                <a:spcPts val="300"/>
              </a:spcAft>
              <a:buFont typeface="Arial" panose="020B0604020202020204" pitchFamily="34" charset="0"/>
              <a:buNone/>
            </a:pPr>
            <a:endParaRPr lang="en-NZ" sz="900"/>
          </a:p>
        </p:txBody>
      </p:sp>
      <p:pic>
        <p:nvPicPr>
          <p:cNvPr id="25" name="Picture 24" descr="A person and kids looking at a computer&#10;&#10;Description automatically generated">
            <a:extLst>
              <a:ext uri="{FF2B5EF4-FFF2-40B4-BE49-F238E27FC236}">
                <a16:creationId xmlns:a16="http://schemas.microsoft.com/office/drawing/2014/main" id="{D311ED46-CF91-3F5F-6CED-835E4C0E233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6730" y="128016"/>
            <a:ext cx="5483723" cy="3657600"/>
          </a:xfrm>
          <a:prstGeom prst="rect">
            <a:avLst/>
          </a:prstGeom>
        </p:spPr>
      </p:pic>
      <p:sp>
        <p:nvSpPr>
          <p:cNvPr id="2" name="Rectangle 1">
            <a:extLst>
              <a:ext uri="{FF2B5EF4-FFF2-40B4-BE49-F238E27FC236}">
                <a16:creationId xmlns:a16="http://schemas.microsoft.com/office/drawing/2014/main" id="{A017A2AC-7AD4-3821-8387-8530CC72C0F4}"/>
              </a:ext>
            </a:extLst>
          </p:cNvPr>
          <p:cNvSpPr/>
          <p:nvPr/>
        </p:nvSpPr>
        <p:spPr>
          <a:xfrm rot="20819158">
            <a:off x="5642441" y="462779"/>
            <a:ext cx="2780071" cy="809625"/>
          </a:xfrm>
          <a:prstGeom prst="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NZ"/>
              <a:t>Community focussed</a:t>
            </a:r>
          </a:p>
        </p:txBody>
      </p:sp>
    </p:spTree>
    <p:extLst>
      <p:ext uri="{BB962C8B-B14F-4D97-AF65-F5344CB8AC3E}">
        <p14:creationId xmlns:p14="http://schemas.microsoft.com/office/powerpoint/2010/main" val="3581558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FAA2E4-0D57-A701-5FED-7E38FEFE0B66}"/>
              </a:ext>
            </a:extLst>
          </p:cNvPr>
          <p:cNvSpPr>
            <a:spLocks noGrp="1"/>
          </p:cNvSpPr>
          <p:nvPr>
            <p:ph type="title"/>
          </p:nvPr>
        </p:nvSpPr>
        <p:spPr>
          <a:xfrm>
            <a:off x="338328" y="395926"/>
            <a:ext cx="10067543" cy="640688"/>
          </a:xfrm>
        </p:spPr>
        <p:txBody>
          <a:bodyPr>
            <a:normAutofit fontScale="90000"/>
          </a:bodyPr>
          <a:lstStyle/>
          <a:p>
            <a:r>
              <a:rPr lang="en-US"/>
              <a:t>Additional implementation supports for English Years 0-6 and mathematics &amp; statistics Years 0-8 learning areas</a:t>
            </a:r>
            <a:endParaRPr lang="en-NZ"/>
          </a:p>
        </p:txBody>
      </p:sp>
      <p:sp>
        <p:nvSpPr>
          <p:cNvPr id="4" name="Slide Number Placeholder 3">
            <a:extLst>
              <a:ext uri="{FF2B5EF4-FFF2-40B4-BE49-F238E27FC236}">
                <a16:creationId xmlns:a16="http://schemas.microsoft.com/office/drawing/2014/main" id="{2C85B077-D6D7-EDA4-2F8B-69978155BC6D}"/>
              </a:ext>
            </a:extLst>
          </p:cNvPr>
          <p:cNvSpPr>
            <a:spLocks noGrp="1"/>
          </p:cNvSpPr>
          <p:nvPr>
            <p:ph type="sldNum" sz="quarter" idx="12"/>
          </p:nvPr>
        </p:nvSpPr>
        <p:spPr>
          <a:xfrm>
            <a:off x="479182" y="6404201"/>
            <a:ext cx="1055771" cy="182345"/>
          </a:xfrm>
        </p:spPr>
        <p:txBody>
          <a:bodyPr/>
          <a:lstStyle/>
          <a:p>
            <a:fld id="{13468063-9C21-4834-88E3-ACB04C56D52D}" type="slidenum">
              <a:rPr lang="en-NZ" smtClean="0"/>
              <a:pPr/>
              <a:t>46</a:t>
            </a:fld>
            <a:endParaRPr lang="en-NZ"/>
          </a:p>
        </p:txBody>
      </p:sp>
      <p:sp>
        <p:nvSpPr>
          <p:cNvPr id="13" name="TextBox 12">
            <a:extLst>
              <a:ext uri="{FF2B5EF4-FFF2-40B4-BE49-F238E27FC236}">
                <a16:creationId xmlns:a16="http://schemas.microsoft.com/office/drawing/2014/main" id="{EA218035-7A1A-74FB-B852-373BE3AFE957}"/>
              </a:ext>
            </a:extLst>
          </p:cNvPr>
          <p:cNvSpPr txBox="1"/>
          <p:nvPr/>
        </p:nvSpPr>
        <p:spPr>
          <a:xfrm>
            <a:off x="2017612" y="4912242"/>
            <a:ext cx="8388260" cy="423983"/>
          </a:xfrm>
          <a:prstGeom prst="rect">
            <a:avLst/>
          </a:prstGeom>
          <a:noFill/>
        </p:spPr>
        <p:txBody>
          <a:bodyPr wrap="square" lIns="0" tIns="0" rIns="0" bIns="0" rtlCol="0">
            <a:noAutofit/>
          </a:bodyPr>
          <a:lstStyle/>
          <a:p>
            <a:r>
              <a:rPr lang="en-NZ" sz="1600"/>
              <a:t>Videos are available with useful information to support you in exploring the learning areas.</a:t>
            </a:r>
          </a:p>
          <a:p>
            <a:endParaRPr lang="en-NZ" sz="1600"/>
          </a:p>
          <a:p>
            <a:endParaRPr lang="en-NZ" sz="1600"/>
          </a:p>
          <a:p>
            <a:endParaRPr lang="en-NZ" sz="1600"/>
          </a:p>
          <a:p>
            <a:endParaRPr lang="en-NZ" sz="1600"/>
          </a:p>
          <a:p>
            <a:endParaRPr lang="en-NZ" sz="1600"/>
          </a:p>
        </p:txBody>
      </p:sp>
      <p:pic>
        <p:nvPicPr>
          <p:cNvPr id="2" name="Picture 1" descr="A white cover with a blue and black design&#10;&#10;Description automatically generated">
            <a:extLst>
              <a:ext uri="{FF2B5EF4-FFF2-40B4-BE49-F238E27FC236}">
                <a16:creationId xmlns:a16="http://schemas.microsoft.com/office/drawing/2014/main" id="{4369AEC7-FC26-DE34-7911-5016E85D8F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7748" y="1521775"/>
            <a:ext cx="3774351" cy="2673383"/>
          </a:xfrm>
          <a:prstGeom prst="rect">
            <a:avLst/>
          </a:prstGeom>
          <a:effectLst>
            <a:outerShdw blurRad="190500" dist="38100" dir="5400000" algn="t" rotWithShape="0">
              <a:prstClr val="black">
                <a:alpha val="40000"/>
              </a:prstClr>
            </a:outerShdw>
          </a:effectLst>
        </p:spPr>
      </p:pic>
      <p:pic>
        <p:nvPicPr>
          <p:cNvPr id="3" name="Picture 2" descr="A white cover with a purple circle&#10;&#10;Description automatically generated">
            <a:extLst>
              <a:ext uri="{FF2B5EF4-FFF2-40B4-BE49-F238E27FC236}">
                <a16:creationId xmlns:a16="http://schemas.microsoft.com/office/drawing/2014/main" id="{FE50C919-CFB1-35E9-4D7A-CC68E7324C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521775"/>
            <a:ext cx="3774351" cy="2662784"/>
          </a:xfrm>
          <a:prstGeom prst="rect">
            <a:avLst/>
          </a:prstGeom>
          <a:effectLst>
            <a:outerShdw blurRad="190500" dist="38100" dir="5400000" algn="t" rotWithShape="0">
              <a:prstClr val="black">
                <a:alpha val="40000"/>
              </a:prstClr>
            </a:outerShdw>
          </a:effectLst>
        </p:spPr>
      </p:pic>
    </p:spTree>
    <p:extLst>
      <p:ext uri="{BB962C8B-B14F-4D97-AF65-F5344CB8AC3E}">
        <p14:creationId xmlns:p14="http://schemas.microsoft.com/office/powerpoint/2010/main" val="145688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904818-0D1E-8C52-2880-07B0AE170DB3}"/>
              </a:ext>
            </a:extLst>
          </p:cNvPr>
          <p:cNvSpPr>
            <a:spLocks noGrp="1"/>
          </p:cNvSpPr>
          <p:nvPr>
            <p:ph type="sldNum" sz="quarter" idx="12"/>
          </p:nvPr>
        </p:nvSpPr>
        <p:spPr/>
        <p:txBody>
          <a:bodyPr/>
          <a:lstStyle/>
          <a:p>
            <a:fld id="{13468063-9C21-4834-88E3-ACB04C56D52D}" type="slidenum">
              <a:rPr lang="en-NZ" smtClean="0"/>
              <a:pPr/>
              <a:t>47</a:t>
            </a:fld>
            <a:endParaRPr lang="en-NZ"/>
          </a:p>
        </p:txBody>
      </p:sp>
      <p:sp>
        <p:nvSpPr>
          <p:cNvPr id="3" name="Title 2">
            <a:extLst>
              <a:ext uri="{FF2B5EF4-FFF2-40B4-BE49-F238E27FC236}">
                <a16:creationId xmlns:a16="http://schemas.microsoft.com/office/drawing/2014/main" id="{2AB6EEC5-7210-F537-C24B-9E74348A546E}"/>
              </a:ext>
            </a:extLst>
          </p:cNvPr>
          <p:cNvSpPr>
            <a:spLocks noGrp="1"/>
          </p:cNvSpPr>
          <p:nvPr>
            <p:ph type="title"/>
          </p:nvPr>
        </p:nvSpPr>
        <p:spPr/>
        <p:txBody>
          <a:bodyPr/>
          <a:lstStyle/>
          <a:p>
            <a:r>
              <a:rPr lang="en-NZ"/>
              <a:t>Supports</a:t>
            </a:r>
          </a:p>
        </p:txBody>
      </p:sp>
    </p:spTree>
    <p:extLst>
      <p:ext uri="{BB962C8B-B14F-4D97-AF65-F5344CB8AC3E}">
        <p14:creationId xmlns:p14="http://schemas.microsoft.com/office/powerpoint/2010/main" val="2525943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B5F449-61EB-F897-80CE-549D6DFED5AD}"/>
              </a:ext>
            </a:extLst>
          </p:cNvPr>
          <p:cNvSpPr/>
          <p:nvPr/>
        </p:nvSpPr>
        <p:spPr>
          <a:xfrm>
            <a:off x="0" y="0"/>
            <a:ext cx="12192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a:extLst>
              <a:ext uri="{FF2B5EF4-FFF2-40B4-BE49-F238E27FC236}">
                <a16:creationId xmlns:a16="http://schemas.microsoft.com/office/drawing/2014/main" id="{521BDBBB-4136-D02B-F9E8-252F4CFA5D4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363371" y="82484"/>
            <a:ext cx="9465258" cy="6693031"/>
          </a:xfrm>
          <a:prstGeom prst="rect">
            <a:avLst/>
          </a:prstGeom>
          <a:effectLst>
            <a:outerShdw blurRad="152400" dist="38100" dir="5400000" algn="t" rotWithShape="0">
              <a:prstClr val="black">
                <a:alpha val="40000"/>
              </a:prstClr>
            </a:outerShdw>
          </a:effectLst>
        </p:spPr>
      </p:pic>
    </p:spTree>
    <p:extLst>
      <p:ext uri="{BB962C8B-B14F-4D97-AF65-F5344CB8AC3E}">
        <p14:creationId xmlns:p14="http://schemas.microsoft.com/office/powerpoint/2010/main" val="3080086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C1DB38-7FC5-E51B-4319-26810E8C9E6E}"/>
              </a:ext>
            </a:extLst>
          </p:cNvPr>
          <p:cNvSpPr>
            <a:spLocks noGrp="1"/>
          </p:cNvSpPr>
          <p:nvPr>
            <p:ph type="title"/>
          </p:nvPr>
        </p:nvSpPr>
        <p:spPr/>
        <p:txBody>
          <a:bodyPr/>
          <a:lstStyle/>
          <a:p>
            <a:r>
              <a:rPr lang="en-NZ"/>
              <a:t>Implementation Timeline </a:t>
            </a:r>
            <a:r>
              <a:rPr lang="x-none" sz="1400" b="0">
                <a:hlinkClick r:id="rId3"/>
              </a:rPr>
              <a:t>Supports for implementing curriculum and assessment changes</a:t>
            </a:r>
            <a:br>
              <a:rPr lang="x-none"/>
            </a:br>
            <a:endParaRPr lang="en-NZ"/>
          </a:p>
        </p:txBody>
      </p:sp>
      <p:sp>
        <p:nvSpPr>
          <p:cNvPr id="3" name="Slide Number Placeholder 2">
            <a:extLst>
              <a:ext uri="{FF2B5EF4-FFF2-40B4-BE49-F238E27FC236}">
                <a16:creationId xmlns:a16="http://schemas.microsoft.com/office/drawing/2014/main" id="{9304FA6A-4DCA-E794-D961-2DE527026FC0}"/>
              </a:ext>
            </a:extLst>
          </p:cNvPr>
          <p:cNvSpPr>
            <a:spLocks noGrp="1"/>
          </p:cNvSpPr>
          <p:nvPr>
            <p:ph type="sldNum" sz="quarter" idx="12"/>
          </p:nvPr>
        </p:nvSpPr>
        <p:spPr/>
        <p:txBody>
          <a:bodyPr/>
          <a:lstStyle/>
          <a:p>
            <a:fld id="{13468063-9C21-4834-88E3-ACB04C56D52D}" type="slidenum">
              <a:rPr lang="en-NZ" smtClean="0"/>
              <a:pPr/>
              <a:t>5</a:t>
            </a:fld>
            <a:endParaRPr lang="en-NZ"/>
          </a:p>
        </p:txBody>
      </p:sp>
      <p:grpSp>
        <p:nvGrpSpPr>
          <p:cNvPr id="87" name="Group 86">
            <a:extLst>
              <a:ext uri="{FF2B5EF4-FFF2-40B4-BE49-F238E27FC236}">
                <a16:creationId xmlns:a16="http://schemas.microsoft.com/office/drawing/2014/main" id="{2A62F148-9176-27D5-C16C-D8C66CFA0760}"/>
              </a:ext>
            </a:extLst>
          </p:cNvPr>
          <p:cNvGrpSpPr/>
          <p:nvPr/>
        </p:nvGrpSpPr>
        <p:grpSpPr>
          <a:xfrm>
            <a:off x="479182" y="1422753"/>
            <a:ext cx="11302140" cy="4660413"/>
            <a:chOff x="1804460" y="1422753"/>
            <a:chExt cx="8436820" cy="4660413"/>
          </a:xfrm>
        </p:grpSpPr>
        <p:sp>
          <p:nvSpPr>
            <p:cNvPr id="44" name="Rectangle 43">
              <a:extLst>
                <a:ext uri="{FF2B5EF4-FFF2-40B4-BE49-F238E27FC236}">
                  <a16:creationId xmlns:a16="http://schemas.microsoft.com/office/drawing/2014/main" id="{321592C4-03D4-3284-02B3-315E72C67757}"/>
                </a:ext>
              </a:extLst>
            </p:cNvPr>
            <p:cNvSpPr/>
            <p:nvPr/>
          </p:nvSpPr>
          <p:spPr>
            <a:xfrm>
              <a:off x="5861785" y="2329313"/>
              <a:ext cx="4369862" cy="316671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extBox 1">
              <a:extLst>
                <a:ext uri="{FF2B5EF4-FFF2-40B4-BE49-F238E27FC236}">
                  <a16:creationId xmlns:a16="http://schemas.microsoft.com/office/drawing/2014/main" id="{A8D7EA52-F948-6E86-4E74-1112B4B57C98}"/>
                </a:ext>
              </a:extLst>
            </p:cNvPr>
            <p:cNvSpPr txBox="1"/>
            <p:nvPr/>
          </p:nvSpPr>
          <p:spPr>
            <a:xfrm>
              <a:off x="1804460" y="1422753"/>
              <a:ext cx="4018824" cy="369332"/>
            </a:xfrm>
            <a:prstGeom prst="rect">
              <a:avLst/>
            </a:prstGeom>
            <a:noFill/>
          </p:spPr>
          <p:txBody>
            <a:bodyPr wrap="square" lIns="0" tIns="0" rIns="0" bIns="0" rtlCol="0">
              <a:spAutoFit/>
            </a:bodyPr>
            <a:lstStyle/>
            <a:p>
              <a:r>
                <a:rPr lang="en-NZ" sz="2400"/>
                <a:t>The New Zealand Curriculum</a:t>
              </a:r>
            </a:p>
          </p:txBody>
        </p:sp>
        <p:sp>
          <p:nvSpPr>
            <p:cNvPr id="4" name="TextBox 3">
              <a:extLst>
                <a:ext uri="{FF2B5EF4-FFF2-40B4-BE49-F238E27FC236}">
                  <a16:creationId xmlns:a16="http://schemas.microsoft.com/office/drawing/2014/main" id="{5986A7E7-1050-9AB7-F5FA-2B0A889078A7}"/>
                </a:ext>
              </a:extLst>
            </p:cNvPr>
            <p:cNvSpPr txBox="1"/>
            <p:nvPr/>
          </p:nvSpPr>
          <p:spPr>
            <a:xfrm>
              <a:off x="1881463" y="2069715"/>
              <a:ext cx="1314125" cy="221097"/>
            </a:xfrm>
            <a:prstGeom prst="rect">
              <a:avLst/>
            </a:prstGeom>
            <a:noFill/>
          </p:spPr>
          <p:txBody>
            <a:bodyPr wrap="square" lIns="0" tIns="0" rIns="0" bIns="0" rtlCol="0">
              <a:spAutoFit/>
            </a:bodyPr>
            <a:lstStyle/>
            <a:p>
              <a:r>
                <a:rPr lang="en-NZ" sz="1400" b="1"/>
                <a:t>Learning areas</a:t>
              </a:r>
            </a:p>
          </p:txBody>
        </p:sp>
        <p:sp>
          <p:nvSpPr>
            <p:cNvPr id="6" name="TextBox 5">
              <a:extLst>
                <a:ext uri="{FF2B5EF4-FFF2-40B4-BE49-F238E27FC236}">
                  <a16:creationId xmlns:a16="http://schemas.microsoft.com/office/drawing/2014/main" id="{E2A7DB04-B464-5772-73B8-0D5C2E232DA9}"/>
                </a:ext>
              </a:extLst>
            </p:cNvPr>
            <p:cNvSpPr txBox="1"/>
            <p:nvPr/>
          </p:nvSpPr>
          <p:spPr>
            <a:xfrm>
              <a:off x="6742220" y="2069715"/>
              <a:ext cx="534479" cy="221097"/>
            </a:xfrm>
            <a:prstGeom prst="rect">
              <a:avLst/>
            </a:prstGeom>
            <a:noFill/>
          </p:spPr>
          <p:txBody>
            <a:bodyPr wrap="square" lIns="0" tIns="0" rIns="0" bIns="0" rtlCol="0">
              <a:spAutoFit/>
            </a:bodyPr>
            <a:lstStyle/>
            <a:p>
              <a:pPr algn="ctr"/>
              <a:r>
                <a:rPr lang="en-NZ" sz="1400" b="1"/>
                <a:t>2025</a:t>
              </a:r>
            </a:p>
          </p:txBody>
        </p:sp>
        <p:sp>
          <p:nvSpPr>
            <p:cNvPr id="8" name="TextBox 7">
              <a:extLst>
                <a:ext uri="{FF2B5EF4-FFF2-40B4-BE49-F238E27FC236}">
                  <a16:creationId xmlns:a16="http://schemas.microsoft.com/office/drawing/2014/main" id="{3EDB042B-C5A5-F855-C657-AC7F5043D908}"/>
                </a:ext>
              </a:extLst>
            </p:cNvPr>
            <p:cNvSpPr txBox="1"/>
            <p:nvPr/>
          </p:nvSpPr>
          <p:spPr>
            <a:xfrm>
              <a:off x="8032005" y="2069715"/>
              <a:ext cx="534479" cy="221097"/>
            </a:xfrm>
            <a:prstGeom prst="rect">
              <a:avLst/>
            </a:prstGeom>
            <a:noFill/>
          </p:spPr>
          <p:txBody>
            <a:bodyPr wrap="square" lIns="0" tIns="0" rIns="0" bIns="0" rtlCol="0">
              <a:spAutoFit/>
            </a:bodyPr>
            <a:lstStyle/>
            <a:p>
              <a:pPr algn="ctr"/>
              <a:r>
                <a:rPr lang="en-NZ" sz="1400" b="1"/>
                <a:t>2026</a:t>
              </a:r>
            </a:p>
          </p:txBody>
        </p:sp>
        <p:sp>
          <p:nvSpPr>
            <p:cNvPr id="9" name="TextBox 8">
              <a:extLst>
                <a:ext uri="{FF2B5EF4-FFF2-40B4-BE49-F238E27FC236}">
                  <a16:creationId xmlns:a16="http://schemas.microsoft.com/office/drawing/2014/main" id="{9C062855-388C-80E1-09F5-5A406BDCCBDA}"/>
                </a:ext>
              </a:extLst>
            </p:cNvPr>
            <p:cNvSpPr txBox="1"/>
            <p:nvPr/>
          </p:nvSpPr>
          <p:spPr>
            <a:xfrm>
              <a:off x="9321790" y="2069715"/>
              <a:ext cx="534479" cy="221097"/>
            </a:xfrm>
            <a:prstGeom prst="rect">
              <a:avLst/>
            </a:prstGeom>
            <a:noFill/>
          </p:spPr>
          <p:txBody>
            <a:bodyPr wrap="square" lIns="0" tIns="0" rIns="0" bIns="0" rtlCol="0">
              <a:spAutoFit/>
            </a:bodyPr>
            <a:lstStyle/>
            <a:p>
              <a:pPr algn="ctr"/>
              <a:r>
                <a:rPr lang="en-NZ" sz="1400" b="1"/>
                <a:t>2027</a:t>
              </a:r>
            </a:p>
          </p:txBody>
        </p:sp>
        <p:sp>
          <p:nvSpPr>
            <p:cNvPr id="10" name="TextBox 9">
              <a:extLst>
                <a:ext uri="{FF2B5EF4-FFF2-40B4-BE49-F238E27FC236}">
                  <a16:creationId xmlns:a16="http://schemas.microsoft.com/office/drawing/2014/main" id="{6E9272EA-EEC1-0092-0DFC-9544B8A620F7}"/>
                </a:ext>
              </a:extLst>
            </p:cNvPr>
            <p:cNvSpPr txBox="1"/>
            <p:nvPr/>
          </p:nvSpPr>
          <p:spPr>
            <a:xfrm>
              <a:off x="1881463" y="2379643"/>
              <a:ext cx="1314125" cy="221097"/>
            </a:xfrm>
            <a:prstGeom prst="rect">
              <a:avLst/>
            </a:prstGeom>
            <a:noFill/>
          </p:spPr>
          <p:txBody>
            <a:bodyPr wrap="square" lIns="0" tIns="0" rIns="0" bIns="0" rtlCol="0">
              <a:spAutoFit/>
            </a:bodyPr>
            <a:lstStyle/>
            <a:p>
              <a:r>
                <a:rPr lang="en-NZ" sz="1400"/>
                <a:t>English</a:t>
              </a:r>
            </a:p>
          </p:txBody>
        </p:sp>
        <p:sp>
          <p:nvSpPr>
            <p:cNvPr id="11" name="TextBox 10">
              <a:extLst>
                <a:ext uri="{FF2B5EF4-FFF2-40B4-BE49-F238E27FC236}">
                  <a16:creationId xmlns:a16="http://schemas.microsoft.com/office/drawing/2014/main" id="{2D1154D6-A8E1-4461-5136-08D33D19139B}"/>
                </a:ext>
              </a:extLst>
            </p:cNvPr>
            <p:cNvSpPr txBox="1"/>
            <p:nvPr/>
          </p:nvSpPr>
          <p:spPr>
            <a:xfrm>
              <a:off x="1881463" y="3017508"/>
              <a:ext cx="1314125" cy="430887"/>
            </a:xfrm>
            <a:prstGeom prst="rect">
              <a:avLst/>
            </a:prstGeom>
            <a:noFill/>
          </p:spPr>
          <p:txBody>
            <a:bodyPr wrap="square" lIns="0" tIns="0" rIns="0" bIns="0" rtlCol="0">
              <a:spAutoFit/>
            </a:bodyPr>
            <a:lstStyle/>
            <a:p>
              <a:r>
                <a:rPr lang="en-NZ" sz="1400"/>
                <a:t>Mathematics and statistics</a:t>
              </a:r>
            </a:p>
          </p:txBody>
        </p:sp>
        <p:sp>
          <p:nvSpPr>
            <p:cNvPr id="13" name="TextBox 12">
              <a:extLst>
                <a:ext uri="{FF2B5EF4-FFF2-40B4-BE49-F238E27FC236}">
                  <a16:creationId xmlns:a16="http://schemas.microsoft.com/office/drawing/2014/main" id="{FB1E3342-F057-2DF0-A6C8-2B7B9DECBB9E}"/>
                </a:ext>
              </a:extLst>
            </p:cNvPr>
            <p:cNvSpPr txBox="1"/>
            <p:nvPr/>
          </p:nvSpPr>
          <p:spPr>
            <a:xfrm>
              <a:off x="1881463" y="3649720"/>
              <a:ext cx="1314125" cy="215444"/>
            </a:xfrm>
            <a:prstGeom prst="rect">
              <a:avLst/>
            </a:prstGeom>
            <a:noFill/>
          </p:spPr>
          <p:txBody>
            <a:bodyPr wrap="square" lIns="0" tIns="0" rIns="0" bIns="0" rtlCol="0">
              <a:spAutoFit/>
            </a:bodyPr>
            <a:lstStyle/>
            <a:p>
              <a:r>
                <a:rPr lang="en-NZ" sz="1400"/>
                <a:t>Science</a:t>
              </a:r>
            </a:p>
          </p:txBody>
        </p:sp>
        <p:sp>
          <p:nvSpPr>
            <p:cNvPr id="14" name="TextBox 13">
              <a:extLst>
                <a:ext uri="{FF2B5EF4-FFF2-40B4-BE49-F238E27FC236}">
                  <a16:creationId xmlns:a16="http://schemas.microsoft.com/office/drawing/2014/main" id="{86802A24-8F01-9F70-0A39-F4BDF0322A7A}"/>
                </a:ext>
              </a:extLst>
            </p:cNvPr>
            <p:cNvSpPr txBox="1"/>
            <p:nvPr/>
          </p:nvSpPr>
          <p:spPr>
            <a:xfrm>
              <a:off x="1881463" y="3965826"/>
              <a:ext cx="1314125" cy="215444"/>
            </a:xfrm>
            <a:prstGeom prst="rect">
              <a:avLst/>
            </a:prstGeom>
            <a:noFill/>
          </p:spPr>
          <p:txBody>
            <a:bodyPr wrap="square" lIns="0" tIns="0" rIns="0" bIns="0" rtlCol="0">
              <a:spAutoFit/>
            </a:bodyPr>
            <a:lstStyle/>
            <a:p>
              <a:r>
                <a:rPr lang="en-NZ" sz="1400"/>
                <a:t>Technology</a:t>
              </a:r>
            </a:p>
          </p:txBody>
        </p:sp>
        <p:sp>
          <p:nvSpPr>
            <p:cNvPr id="15" name="TextBox 14">
              <a:extLst>
                <a:ext uri="{FF2B5EF4-FFF2-40B4-BE49-F238E27FC236}">
                  <a16:creationId xmlns:a16="http://schemas.microsoft.com/office/drawing/2014/main" id="{CDDC72D5-E064-0D86-8F75-B1CB095DB032}"/>
                </a:ext>
              </a:extLst>
            </p:cNvPr>
            <p:cNvSpPr txBox="1"/>
            <p:nvPr/>
          </p:nvSpPr>
          <p:spPr>
            <a:xfrm>
              <a:off x="1881463" y="4281932"/>
              <a:ext cx="3576061" cy="215444"/>
            </a:xfrm>
            <a:prstGeom prst="rect">
              <a:avLst/>
            </a:prstGeom>
            <a:noFill/>
          </p:spPr>
          <p:txBody>
            <a:bodyPr wrap="square" lIns="0" tIns="0" rIns="0" bIns="0" rtlCol="0">
              <a:spAutoFit/>
            </a:bodyPr>
            <a:lstStyle/>
            <a:p>
              <a:r>
                <a:rPr lang="en-NZ" sz="1400"/>
                <a:t>Health and physical education</a:t>
              </a:r>
            </a:p>
          </p:txBody>
        </p:sp>
        <p:sp>
          <p:nvSpPr>
            <p:cNvPr id="16" name="TextBox 15">
              <a:extLst>
                <a:ext uri="{FF2B5EF4-FFF2-40B4-BE49-F238E27FC236}">
                  <a16:creationId xmlns:a16="http://schemas.microsoft.com/office/drawing/2014/main" id="{CA496A96-8D02-1E32-0627-D9E315CD0E92}"/>
                </a:ext>
              </a:extLst>
            </p:cNvPr>
            <p:cNvSpPr txBox="1"/>
            <p:nvPr/>
          </p:nvSpPr>
          <p:spPr>
            <a:xfrm>
              <a:off x="1881463" y="4598038"/>
              <a:ext cx="3576061" cy="215444"/>
            </a:xfrm>
            <a:prstGeom prst="rect">
              <a:avLst/>
            </a:prstGeom>
            <a:noFill/>
          </p:spPr>
          <p:txBody>
            <a:bodyPr wrap="square" lIns="0" tIns="0" rIns="0" bIns="0" rtlCol="0">
              <a:spAutoFit/>
            </a:bodyPr>
            <a:lstStyle/>
            <a:p>
              <a:r>
                <a:rPr lang="en-NZ" sz="1400"/>
                <a:t>Learning languages</a:t>
              </a:r>
            </a:p>
          </p:txBody>
        </p:sp>
        <p:sp>
          <p:nvSpPr>
            <p:cNvPr id="17" name="TextBox 16">
              <a:extLst>
                <a:ext uri="{FF2B5EF4-FFF2-40B4-BE49-F238E27FC236}">
                  <a16:creationId xmlns:a16="http://schemas.microsoft.com/office/drawing/2014/main" id="{D5A1C1A7-2E59-6DAF-6BB1-A6D749DABC87}"/>
                </a:ext>
              </a:extLst>
            </p:cNvPr>
            <p:cNvSpPr txBox="1"/>
            <p:nvPr/>
          </p:nvSpPr>
          <p:spPr>
            <a:xfrm>
              <a:off x="1881463" y="4914144"/>
              <a:ext cx="3576061" cy="215444"/>
            </a:xfrm>
            <a:prstGeom prst="rect">
              <a:avLst/>
            </a:prstGeom>
            <a:noFill/>
          </p:spPr>
          <p:txBody>
            <a:bodyPr wrap="square" lIns="0" tIns="0" rIns="0" bIns="0" rtlCol="0">
              <a:spAutoFit/>
            </a:bodyPr>
            <a:lstStyle/>
            <a:p>
              <a:r>
                <a:rPr lang="en-NZ" sz="1400"/>
                <a:t>The Arts</a:t>
              </a:r>
            </a:p>
          </p:txBody>
        </p:sp>
        <p:sp>
          <p:nvSpPr>
            <p:cNvPr id="18" name="TextBox 17">
              <a:extLst>
                <a:ext uri="{FF2B5EF4-FFF2-40B4-BE49-F238E27FC236}">
                  <a16:creationId xmlns:a16="http://schemas.microsoft.com/office/drawing/2014/main" id="{B11A7A4D-A106-839A-D29B-C550FB09A89E}"/>
                </a:ext>
              </a:extLst>
            </p:cNvPr>
            <p:cNvSpPr txBox="1"/>
            <p:nvPr/>
          </p:nvSpPr>
          <p:spPr>
            <a:xfrm>
              <a:off x="1881463" y="5230250"/>
              <a:ext cx="3576061" cy="215444"/>
            </a:xfrm>
            <a:prstGeom prst="rect">
              <a:avLst/>
            </a:prstGeom>
            <a:noFill/>
          </p:spPr>
          <p:txBody>
            <a:bodyPr wrap="square" lIns="0" tIns="0" rIns="0" bIns="0" rtlCol="0">
              <a:spAutoFit/>
            </a:bodyPr>
            <a:lstStyle/>
            <a:p>
              <a:r>
                <a:rPr lang="en-NZ" sz="1400"/>
                <a:t>Social sciences</a:t>
              </a:r>
            </a:p>
          </p:txBody>
        </p:sp>
        <p:sp>
          <p:nvSpPr>
            <p:cNvPr id="19" name="TextBox 18">
              <a:extLst>
                <a:ext uri="{FF2B5EF4-FFF2-40B4-BE49-F238E27FC236}">
                  <a16:creationId xmlns:a16="http://schemas.microsoft.com/office/drawing/2014/main" id="{E501CF9E-A206-F299-6F45-CDB31D7F913D}"/>
                </a:ext>
              </a:extLst>
            </p:cNvPr>
            <p:cNvSpPr txBox="1"/>
            <p:nvPr/>
          </p:nvSpPr>
          <p:spPr>
            <a:xfrm>
              <a:off x="3305385" y="2379643"/>
              <a:ext cx="1314125" cy="215444"/>
            </a:xfrm>
            <a:prstGeom prst="rect">
              <a:avLst/>
            </a:prstGeom>
            <a:noFill/>
          </p:spPr>
          <p:txBody>
            <a:bodyPr wrap="square" lIns="0" tIns="0" rIns="0" bIns="0" rtlCol="0">
              <a:spAutoFit/>
            </a:bodyPr>
            <a:lstStyle/>
            <a:p>
              <a:r>
                <a:rPr lang="en-NZ" sz="1400"/>
                <a:t>(Years 0-6)</a:t>
              </a:r>
            </a:p>
          </p:txBody>
        </p:sp>
        <p:sp>
          <p:nvSpPr>
            <p:cNvPr id="20" name="TextBox 19">
              <a:extLst>
                <a:ext uri="{FF2B5EF4-FFF2-40B4-BE49-F238E27FC236}">
                  <a16:creationId xmlns:a16="http://schemas.microsoft.com/office/drawing/2014/main" id="{5059B452-35D9-3560-2EF9-E276A38A6327}"/>
                </a:ext>
              </a:extLst>
            </p:cNvPr>
            <p:cNvSpPr txBox="1"/>
            <p:nvPr/>
          </p:nvSpPr>
          <p:spPr>
            <a:xfrm>
              <a:off x="5452435" y="2069715"/>
              <a:ext cx="534479" cy="221097"/>
            </a:xfrm>
            <a:prstGeom prst="rect">
              <a:avLst/>
            </a:prstGeom>
            <a:noFill/>
          </p:spPr>
          <p:txBody>
            <a:bodyPr wrap="square" lIns="0" tIns="0" rIns="0" bIns="0" rtlCol="0">
              <a:spAutoFit/>
            </a:bodyPr>
            <a:lstStyle/>
            <a:p>
              <a:pPr algn="ctr"/>
              <a:r>
                <a:rPr lang="en-NZ" sz="1400" b="1"/>
                <a:t>2024</a:t>
              </a:r>
            </a:p>
          </p:txBody>
        </p:sp>
        <p:sp>
          <p:nvSpPr>
            <p:cNvPr id="21" name="TextBox 20">
              <a:extLst>
                <a:ext uri="{FF2B5EF4-FFF2-40B4-BE49-F238E27FC236}">
                  <a16:creationId xmlns:a16="http://schemas.microsoft.com/office/drawing/2014/main" id="{403EE513-C150-72BE-E7D6-71E8FA48E06C}"/>
                </a:ext>
              </a:extLst>
            </p:cNvPr>
            <p:cNvSpPr txBox="1"/>
            <p:nvPr/>
          </p:nvSpPr>
          <p:spPr>
            <a:xfrm>
              <a:off x="3305385" y="2701402"/>
              <a:ext cx="1314125" cy="215444"/>
            </a:xfrm>
            <a:prstGeom prst="rect">
              <a:avLst/>
            </a:prstGeom>
            <a:noFill/>
          </p:spPr>
          <p:txBody>
            <a:bodyPr wrap="square" lIns="0" tIns="0" rIns="0" bIns="0" rtlCol="0">
              <a:spAutoFit/>
            </a:bodyPr>
            <a:lstStyle/>
            <a:p>
              <a:r>
                <a:rPr lang="en-NZ" sz="1400"/>
                <a:t>(Years 7-13)</a:t>
              </a:r>
            </a:p>
          </p:txBody>
        </p:sp>
        <p:sp>
          <p:nvSpPr>
            <p:cNvPr id="22" name="TextBox 21">
              <a:extLst>
                <a:ext uri="{FF2B5EF4-FFF2-40B4-BE49-F238E27FC236}">
                  <a16:creationId xmlns:a16="http://schemas.microsoft.com/office/drawing/2014/main" id="{545F56CD-048E-79B4-84F6-092F66F08DDD}"/>
                </a:ext>
              </a:extLst>
            </p:cNvPr>
            <p:cNvSpPr txBox="1"/>
            <p:nvPr/>
          </p:nvSpPr>
          <p:spPr>
            <a:xfrm>
              <a:off x="3305385" y="3017508"/>
              <a:ext cx="1314125" cy="215444"/>
            </a:xfrm>
            <a:prstGeom prst="rect">
              <a:avLst/>
            </a:prstGeom>
            <a:noFill/>
          </p:spPr>
          <p:txBody>
            <a:bodyPr wrap="square" lIns="0" tIns="0" rIns="0" bIns="0" rtlCol="0">
              <a:spAutoFit/>
            </a:bodyPr>
            <a:lstStyle/>
            <a:p>
              <a:r>
                <a:rPr lang="en-NZ" sz="1400"/>
                <a:t>(Years 0-8)</a:t>
              </a:r>
            </a:p>
          </p:txBody>
        </p:sp>
        <p:sp>
          <p:nvSpPr>
            <p:cNvPr id="23" name="TextBox 22">
              <a:extLst>
                <a:ext uri="{FF2B5EF4-FFF2-40B4-BE49-F238E27FC236}">
                  <a16:creationId xmlns:a16="http://schemas.microsoft.com/office/drawing/2014/main" id="{0F8752DA-37FB-DF69-B144-E5DEB2808CE3}"/>
                </a:ext>
              </a:extLst>
            </p:cNvPr>
            <p:cNvSpPr txBox="1"/>
            <p:nvPr/>
          </p:nvSpPr>
          <p:spPr>
            <a:xfrm>
              <a:off x="3305385" y="3333614"/>
              <a:ext cx="1314125" cy="215444"/>
            </a:xfrm>
            <a:prstGeom prst="rect">
              <a:avLst/>
            </a:prstGeom>
            <a:noFill/>
          </p:spPr>
          <p:txBody>
            <a:bodyPr wrap="square" lIns="0" tIns="0" rIns="0" bIns="0" rtlCol="0">
              <a:spAutoFit/>
            </a:bodyPr>
            <a:lstStyle/>
            <a:p>
              <a:r>
                <a:rPr lang="en-NZ" sz="1400"/>
                <a:t>(Years 9-13)</a:t>
              </a:r>
            </a:p>
          </p:txBody>
        </p:sp>
        <p:cxnSp>
          <p:nvCxnSpPr>
            <p:cNvPr id="25" name="Straight Connector 24">
              <a:extLst>
                <a:ext uri="{FF2B5EF4-FFF2-40B4-BE49-F238E27FC236}">
                  <a16:creationId xmlns:a16="http://schemas.microsoft.com/office/drawing/2014/main" id="{7012B9D5-5500-CFEC-07B4-FB5C4392DEB7}"/>
                </a:ext>
              </a:extLst>
            </p:cNvPr>
            <p:cNvCxnSpPr/>
            <p:nvPr/>
          </p:nvCxnSpPr>
          <p:spPr>
            <a:xfrm>
              <a:off x="1804460" y="2329312"/>
              <a:ext cx="8436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FC8C76A-AA34-B3B8-D894-6517D2B920C0}"/>
                </a:ext>
              </a:extLst>
            </p:cNvPr>
            <p:cNvCxnSpPr/>
            <p:nvPr/>
          </p:nvCxnSpPr>
          <p:spPr>
            <a:xfrm>
              <a:off x="1804460" y="1867299"/>
              <a:ext cx="8436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CAD16A1-9D24-A6D7-E4AE-F93D1BC056E3}"/>
                </a:ext>
              </a:extLst>
            </p:cNvPr>
            <p:cNvCxnSpPr/>
            <p:nvPr/>
          </p:nvCxnSpPr>
          <p:spPr>
            <a:xfrm>
              <a:off x="1804460" y="2967177"/>
              <a:ext cx="8436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E0BC9FE-B8AB-8601-B36D-FA60BEB2293A}"/>
                </a:ext>
              </a:extLst>
            </p:cNvPr>
            <p:cNvCxnSpPr/>
            <p:nvPr/>
          </p:nvCxnSpPr>
          <p:spPr>
            <a:xfrm>
              <a:off x="1804460" y="3599389"/>
              <a:ext cx="8436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60F7862-D53C-5F66-FF7D-A4E8EE6D2EAB}"/>
                </a:ext>
              </a:extLst>
            </p:cNvPr>
            <p:cNvCxnSpPr/>
            <p:nvPr/>
          </p:nvCxnSpPr>
          <p:spPr>
            <a:xfrm>
              <a:off x="1804460" y="3915495"/>
              <a:ext cx="8436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AF3D1AB-0ED8-7301-F206-72AA0B328F8F}"/>
                </a:ext>
              </a:extLst>
            </p:cNvPr>
            <p:cNvCxnSpPr/>
            <p:nvPr/>
          </p:nvCxnSpPr>
          <p:spPr>
            <a:xfrm>
              <a:off x="1804460" y="4231601"/>
              <a:ext cx="8436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07692D4-CFEE-3304-5E17-12022B76CD3C}"/>
                </a:ext>
              </a:extLst>
            </p:cNvPr>
            <p:cNvCxnSpPr/>
            <p:nvPr/>
          </p:nvCxnSpPr>
          <p:spPr>
            <a:xfrm>
              <a:off x="1804460" y="4547707"/>
              <a:ext cx="8436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F54E828-7ED5-6BFE-F842-A19076519550}"/>
                </a:ext>
              </a:extLst>
            </p:cNvPr>
            <p:cNvCxnSpPr/>
            <p:nvPr/>
          </p:nvCxnSpPr>
          <p:spPr>
            <a:xfrm>
              <a:off x="1804460" y="4863813"/>
              <a:ext cx="8436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DD31049-8C04-4602-6AFF-735745750F5E}"/>
                </a:ext>
              </a:extLst>
            </p:cNvPr>
            <p:cNvCxnSpPr/>
            <p:nvPr/>
          </p:nvCxnSpPr>
          <p:spPr>
            <a:xfrm>
              <a:off x="1804460" y="5179919"/>
              <a:ext cx="8436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217D95A-2789-67D9-E335-4A4217BE30CB}"/>
                </a:ext>
              </a:extLst>
            </p:cNvPr>
            <p:cNvCxnSpPr/>
            <p:nvPr/>
          </p:nvCxnSpPr>
          <p:spPr>
            <a:xfrm>
              <a:off x="1804460" y="5496024"/>
              <a:ext cx="8436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0151724-218C-0B2B-83A4-4E33C0E6C681}"/>
                </a:ext>
              </a:extLst>
            </p:cNvPr>
            <p:cNvCxnSpPr/>
            <p:nvPr/>
          </p:nvCxnSpPr>
          <p:spPr>
            <a:xfrm>
              <a:off x="5091764" y="2108215"/>
              <a:ext cx="0" cy="2210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1F3A677-5DF7-B75A-FBD9-0C9A9D40F438}"/>
                </a:ext>
              </a:extLst>
            </p:cNvPr>
            <p:cNvCxnSpPr/>
            <p:nvPr/>
          </p:nvCxnSpPr>
          <p:spPr>
            <a:xfrm>
              <a:off x="6362299" y="2108215"/>
              <a:ext cx="0" cy="2210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C7AE219-35CF-05E3-3A52-2696C19B1F6C}"/>
                </a:ext>
              </a:extLst>
            </p:cNvPr>
            <p:cNvCxnSpPr/>
            <p:nvPr/>
          </p:nvCxnSpPr>
          <p:spPr>
            <a:xfrm>
              <a:off x="7661709" y="2108215"/>
              <a:ext cx="0" cy="2210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89B6ECD-87C0-BC5A-476C-5A0BC128FF89}"/>
                </a:ext>
              </a:extLst>
            </p:cNvPr>
            <p:cNvCxnSpPr/>
            <p:nvPr/>
          </p:nvCxnSpPr>
          <p:spPr>
            <a:xfrm>
              <a:off x="8941869" y="2108215"/>
              <a:ext cx="0" cy="2210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F0B8D44-3C07-CF24-A8E4-49F7728A57B8}"/>
                </a:ext>
              </a:extLst>
            </p:cNvPr>
            <p:cNvCxnSpPr/>
            <p:nvPr/>
          </p:nvCxnSpPr>
          <p:spPr>
            <a:xfrm>
              <a:off x="10231654" y="2108215"/>
              <a:ext cx="0" cy="2210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D6AFDE3-DE01-47C8-E4E1-27FC6C780043}"/>
                </a:ext>
              </a:extLst>
            </p:cNvPr>
            <p:cNvCxnSpPr>
              <a:cxnSpLocks/>
            </p:cNvCxnSpPr>
            <p:nvPr/>
          </p:nvCxnSpPr>
          <p:spPr>
            <a:xfrm flipV="1">
              <a:off x="3195588" y="2329312"/>
              <a:ext cx="0" cy="1270077"/>
            </a:xfrm>
            <a:prstGeom prst="line">
              <a:avLst/>
            </a:prstGeom>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70C880BE-56F9-ED80-6AF6-9567553F6B25}"/>
                </a:ext>
              </a:extLst>
            </p:cNvPr>
            <p:cNvGrpSpPr/>
            <p:nvPr/>
          </p:nvGrpSpPr>
          <p:grpSpPr>
            <a:xfrm>
              <a:off x="5861777" y="3008430"/>
              <a:ext cx="4369869" cy="241845"/>
              <a:chOff x="5861777" y="3070457"/>
              <a:chExt cx="4369869" cy="241845"/>
            </a:xfrm>
          </p:grpSpPr>
          <p:sp>
            <p:nvSpPr>
              <p:cNvPr id="45" name="Rectangle 44">
                <a:extLst>
                  <a:ext uri="{FF2B5EF4-FFF2-40B4-BE49-F238E27FC236}">
                    <a16:creationId xmlns:a16="http://schemas.microsoft.com/office/drawing/2014/main" id="{B56AB6C4-39D5-7602-3663-D09B55531859}"/>
                  </a:ext>
                </a:extLst>
              </p:cNvPr>
              <p:cNvSpPr/>
              <p:nvPr/>
            </p:nvSpPr>
            <p:spPr>
              <a:xfrm>
                <a:off x="5861777" y="3070457"/>
                <a:ext cx="500517" cy="2418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 name="Rectangle 48">
                <a:extLst>
                  <a:ext uri="{FF2B5EF4-FFF2-40B4-BE49-F238E27FC236}">
                    <a16:creationId xmlns:a16="http://schemas.microsoft.com/office/drawing/2014/main" id="{9AA32672-26FC-B671-A159-0C5DC0F3727F}"/>
                  </a:ext>
                </a:extLst>
              </p:cNvPr>
              <p:cNvSpPr/>
              <p:nvPr/>
            </p:nvSpPr>
            <p:spPr>
              <a:xfrm>
                <a:off x="6362293" y="3070457"/>
                <a:ext cx="3869353" cy="24184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69" name="Group 68">
              <a:extLst>
                <a:ext uri="{FF2B5EF4-FFF2-40B4-BE49-F238E27FC236}">
                  <a16:creationId xmlns:a16="http://schemas.microsoft.com/office/drawing/2014/main" id="{6A9CAB14-3FF5-8251-5B67-1F53C1510944}"/>
                </a:ext>
              </a:extLst>
            </p:cNvPr>
            <p:cNvGrpSpPr/>
            <p:nvPr/>
          </p:nvGrpSpPr>
          <p:grpSpPr>
            <a:xfrm>
              <a:off x="5861777" y="2377440"/>
              <a:ext cx="4369869" cy="241845"/>
              <a:chOff x="5861777" y="2444815"/>
              <a:chExt cx="4369869" cy="241845"/>
            </a:xfrm>
          </p:grpSpPr>
          <p:sp>
            <p:nvSpPr>
              <p:cNvPr id="43" name="Rectangle 42">
                <a:extLst>
                  <a:ext uri="{FF2B5EF4-FFF2-40B4-BE49-F238E27FC236}">
                    <a16:creationId xmlns:a16="http://schemas.microsoft.com/office/drawing/2014/main" id="{6C0A872F-5173-51F0-0259-B72D9EB952BF}"/>
                  </a:ext>
                </a:extLst>
              </p:cNvPr>
              <p:cNvSpPr/>
              <p:nvPr/>
            </p:nvSpPr>
            <p:spPr>
              <a:xfrm>
                <a:off x="5861777" y="2444815"/>
                <a:ext cx="500517" cy="2418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 name="Rectangle 49">
                <a:extLst>
                  <a:ext uri="{FF2B5EF4-FFF2-40B4-BE49-F238E27FC236}">
                    <a16:creationId xmlns:a16="http://schemas.microsoft.com/office/drawing/2014/main" id="{3A08B74A-9E2A-6951-296F-30F400083094}"/>
                  </a:ext>
                </a:extLst>
              </p:cNvPr>
              <p:cNvSpPr/>
              <p:nvPr/>
            </p:nvSpPr>
            <p:spPr>
              <a:xfrm>
                <a:off x="6362293" y="2444815"/>
                <a:ext cx="3869353" cy="24184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70" name="Group 69">
              <a:extLst>
                <a:ext uri="{FF2B5EF4-FFF2-40B4-BE49-F238E27FC236}">
                  <a16:creationId xmlns:a16="http://schemas.microsoft.com/office/drawing/2014/main" id="{E94C3606-BA67-7E22-77EC-D438DF283CD2}"/>
                </a:ext>
              </a:extLst>
            </p:cNvPr>
            <p:cNvGrpSpPr/>
            <p:nvPr/>
          </p:nvGrpSpPr>
          <p:grpSpPr>
            <a:xfrm>
              <a:off x="6063915" y="2692935"/>
              <a:ext cx="4167731" cy="241845"/>
              <a:chOff x="6063915" y="2762449"/>
              <a:chExt cx="4167731" cy="241845"/>
            </a:xfrm>
          </p:grpSpPr>
          <p:sp>
            <p:nvSpPr>
              <p:cNvPr id="46" name="Rectangle 45">
                <a:extLst>
                  <a:ext uri="{FF2B5EF4-FFF2-40B4-BE49-F238E27FC236}">
                    <a16:creationId xmlns:a16="http://schemas.microsoft.com/office/drawing/2014/main" id="{26351DCD-5214-4BD9-6D3C-257304787955}"/>
                  </a:ext>
                </a:extLst>
              </p:cNvPr>
              <p:cNvSpPr/>
              <p:nvPr/>
            </p:nvSpPr>
            <p:spPr>
              <a:xfrm>
                <a:off x="6063915" y="2762449"/>
                <a:ext cx="1597793" cy="2418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 name="Rectangle 50">
                <a:extLst>
                  <a:ext uri="{FF2B5EF4-FFF2-40B4-BE49-F238E27FC236}">
                    <a16:creationId xmlns:a16="http://schemas.microsoft.com/office/drawing/2014/main" id="{3C47A7F2-4C48-A627-6059-A77170803EF6}"/>
                  </a:ext>
                </a:extLst>
              </p:cNvPr>
              <p:cNvSpPr/>
              <p:nvPr/>
            </p:nvSpPr>
            <p:spPr>
              <a:xfrm>
                <a:off x="7661708" y="2762449"/>
                <a:ext cx="2569938" cy="24184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72" name="Group 71">
              <a:extLst>
                <a:ext uri="{FF2B5EF4-FFF2-40B4-BE49-F238E27FC236}">
                  <a16:creationId xmlns:a16="http://schemas.microsoft.com/office/drawing/2014/main" id="{4BDC1197-5696-4B8B-7CA9-4240EA8ED2D6}"/>
                </a:ext>
              </a:extLst>
            </p:cNvPr>
            <p:cNvGrpSpPr/>
            <p:nvPr/>
          </p:nvGrpSpPr>
          <p:grpSpPr>
            <a:xfrm>
              <a:off x="6063915" y="3323925"/>
              <a:ext cx="4167731" cy="241845"/>
              <a:chOff x="6063915" y="3388092"/>
              <a:chExt cx="4167731" cy="241845"/>
            </a:xfrm>
          </p:grpSpPr>
          <p:sp>
            <p:nvSpPr>
              <p:cNvPr id="48" name="Rectangle 47">
                <a:extLst>
                  <a:ext uri="{FF2B5EF4-FFF2-40B4-BE49-F238E27FC236}">
                    <a16:creationId xmlns:a16="http://schemas.microsoft.com/office/drawing/2014/main" id="{DDFC7AA0-B329-0133-149E-3D4ADF5B9A12}"/>
                  </a:ext>
                </a:extLst>
              </p:cNvPr>
              <p:cNvSpPr/>
              <p:nvPr/>
            </p:nvSpPr>
            <p:spPr>
              <a:xfrm>
                <a:off x="6063915" y="3388092"/>
                <a:ext cx="1597793" cy="2418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2" name="Rectangle 51">
                <a:extLst>
                  <a:ext uri="{FF2B5EF4-FFF2-40B4-BE49-F238E27FC236}">
                    <a16:creationId xmlns:a16="http://schemas.microsoft.com/office/drawing/2014/main" id="{B7234133-DBB2-EF5D-7CCA-17BCA6417389}"/>
                  </a:ext>
                </a:extLst>
              </p:cNvPr>
              <p:cNvSpPr/>
              <p:nvPr/>
            </p:nvSpPr>
            <p:spPr>
              <a:xfrm>
                <a:off x="7661708" y="3388092"/>
                <a:ext cx="2569938" cy="24184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73" name="Group 72">
              <a:extLst>
                <a:ext uri="{FF2B5EF4-FFF2-40B4-BE49-F238E27FC236}">
                  <a16:creationId xmlns:a16="http://schemas.microsoft.com/office/drawing/2014/main" id="{BE087EAD-41F1-3645-E528-DD78B9E9EC44}"/>
                </a:ext>
              </a:extLst>
            </p:cNvPr>
            <p:cNvGrpSpPr/>
            <p:nvPr/>
          </p:nvGrpSpPr>
          <p:grpSpPr>
            <a:xfrm>
              <a:off x="6968691" y="3639420"/>
              <a:ext cx="3262954" cy="241845"/>
              <a:chOff x="6968691" y="3667224"/>
              <a:chExt cx="3262954" cy="241845"/>
            </a:xfrm>
          </p:grpSpPr>
          <p:sp>
            <p:nvSpPr>
              <p:cNvPr id="53" name="Rectangle 52">
                <a:extLst>
                  <a:ext uri="{FF2B5EF4-FFF2-40B4-BE49-F238E27FC236}">
                    <a16:creationId xmlns:a16="http://schemas.microsoft.com/office/drawing/2014/main" id="{46C3DF48-A2A1-E4D2-2831-1616BDAD846A}"/>
                  </a:ext>
                </a:extLst>
              </p:cNvPr>
              <p:cNvSpPr/>
              <p:nvPr/>
            </p:nvSpPr>
            <p:spPr>
              <a:xfrm>
                <a:off x="6968691" y="3667224"/>
                <a:ext cx="1973170" cy="2418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4" name="Rectangle 53">
                <a:extLst>
                  <a:ext uri="{FF2B5EF4-FFF2-40B4-BE49-F238E27FC236}">
                    <a16:creationId xmlns:a16="http://schemas.microsoft.com/office/drawing/2014/main" id="{BC277D08-F584-7984-F18A-CCCEF80BECDF}"/>
                  </a:ext>
                </a:extLst>
              </p:cNvPr>
              <p:cNvSpPr/>
              <p:nvPr/>
            </p:nvSpPr>
            <p:spPr>
              <a:xfrm>
                <a:off x="8941868" y="3667224"/>
                <a:ext cx="1289777" cy="24184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74" name="Group 73">
              <a:extLst>
                <a:ext uri="{FF2B5EF4-FFF2-40B4-BE49-F238E27FC236}">
                  <a16:creationId xmlns:a16="http://schemas.microsoft.com/office/drawing/2014/main" id="{7A591144-1B95-39C8-9D44-05FB9E0FF922}"/>
                </a:ext>
              </a:extLst>
            </p:cNvPr>
            <p:cNvGrpSpPr/>
            <p:nvPr/>
          </p:nvGrpSpPr>
          <p:grpSpPr>
            <a:xfrm>
              <a:off x="6968691" y="3954915"/>
              <a:ext cx="3262954" cy="241845"/>
              <a:chOff x="6968691" y="3965607"/>
              <a:chExt cx="3262954" cy="241845"/>
            </a:xfrm>
          </p:grpSpPr>
          <p:sp>
            <p:nvSpPr>
              <p:cNvPr id="55" name="Rectangle 54">
                <a:extLst>
                  <a:ext uri="{FF2B5EF4-FFF2-40B4-BE49-F238E27FC236}">
                    <a16:creationId xmlns:a16="http://schemas.microsoft.com/office/drawing/2014/main" id="{CEA8B373-50E9-161F-5D83-8A74A63F0717}"/>
                  </a:ext>
                </a:extLst>
              </p:cNvPr>
              <p:cNvSpPr/>
              <p:nvPr/>
            </p:nvSpPr>
            <p:spPr>
              <a:xfrm>
                <a:off x="6968691" y="3965607"/>
                <a:ext cx="1973170" cy="2418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6" name="Rectangle 55">
                <a:extLst>
                  <a:ext uri="{FF2B5EF4-FFF2-40B4-BE49-F238E27FC236}">
                    <a16:creationId xmlns:a16="http://schemas.microsoft.com/office/drawing/2014/main" id="{B97E9F2B-A354-6D12-A92D-903075E84B68}"/>
                  </a:ext>
                </a:extLst>
              </p:cNvPr>
              <p:cNvSpPr/>
              <p:nvPr/>
            </p:nvSpPr>
            <p:spPr>
              <a:xfrm>
                <a:off x="8941868" y="3965607"/>
                <a:ext cx="1289777" cy="24184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75" name="Group 74">
              <a:extLst>
                <a:ext uri="{FF2B5EF4-FFF2-40B4-BE49-F238E27FC236}">
                  <a16:creationId xmlns:a16="http://schemas.microsoft.com/office/drawing/2014/main" id="{BFD25CC5-92D9-3DB0-FF8F-EC73CF070CF9}"/>
                </a:ext>
              </a:extLst>
            </p:cNvPr>
            <p:cNvGrpSpPr/>
            <p:nvPr/>
          </p:nvGrpSpPr>
          <p:grpSpPr>
            <a:xfrm>
              <a:off x="6968691" y="4270410"/>
              <a:ext cx="3262954" cy="241845"/>
              <a:chOff x="6968691" y="4292866"/>
              <a:chExt cx="3262954" cy="241845"/>
            </a:xfrm>
          </p:grpSpPr>
          <p:sp>
            <p:nvSpPr>
              <p:cNvPr id="57" name="Rectangle 56">
                <a:extLst>
                  <a:ext uri="{FF2B5EF4-FFF2-40B4-BE49-F238E27FC236}">
                    <a16:creationId xmlns:a16="http://schemas.microsoft.com/office/drawing/2014/main" id="{0E56B01D-4A1E-3422-F968-A0D4A4B14A35}"/>
                  </a:ext>
                </a:extLst>
              </p:cNvPr>
              <p:cNvSpPr/>
              <p:nvPr/>
            </p:nvSpPr>
            <p:spPr>
              <a:xfrm>
                <a:off x="6968691" y="4292866"/>
                <a:ext cx="1973170" cy="2418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8" name="Rectangle 57">
                <a:extLst>
                  <a:ext uri="{FF2B5EF4-FFF2-40B4-BE49-F238E27FC236}">
                    <a16:creationId xmlns:a16="http://schemas.microsoft.com/office/drawing/2014/main" id="{94354022-F9A0-03DD-B18A-300BCB746288}"/>
                  </a:ext>
                </a:extLst>
              </p:cNvPr>
              <p:cNvSpPr/>
              <p:nvPr/>
            </p:nvSpPr>
            <p:spPr>
              <a:xfrm>
                <a:off x="8941868" y="4292866"/>
                <a:ext cx="1289777" cy="24184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76" name="Group 75">
              <a:extLst>
                <a:ext uri="{FF2B5EF4-FFF2-40B4-BE49-F238E27FC236}">
                  <a16:creationId xmlns:a16="http://schemas.microsoft.com/office/drawing/2014/main" id="{9EB68EC1-D21E-EA0E-D395-C1516FD46CF3}"/>
                </a:ext>
              </a:extLst>
            </p:cNvPr>
            <p:cNvGrpSpPr/>
            <p:nvPr/>
          </p:nvGrpSpPr>
          <p:grpSpPr>
            <a:xfrm>
              <a:off x="6968691" y="4585905"/>
              <a:ext cx="3262954" cy="241845"/>
              <a:chOff x="6968691" y="4591249"/>
              <a:chExt cx="3262954" cy="241845"/>
            </a:xfrm>
          </p:grpSpPr>
          <p:sp>
            <p:nvSpPr>
              <p:cNvPr id="59" name="Rectangle 58">
                <a:extLst>
                  <a:ext uri="{FF2B5EF4-FFF2-40B4-BE49-F238E27FC236}">
                    <a16:creationId xmlns:a16="http://schemas.microsoft.com/office/drawing/2014/main" id="{66F16E9F-213C-9E25-FA27-59156176247B}"/>
                  </a:ext>
                </a:extLst>
              </p:cNvPr>
              <p:cNvSpPr/>
              <p:nvPr/>
            </p:nvSpPr>
            <p:spPr>
              <a:xfrm>
                <a:off x="6968691" y="4591249"/>
                <a:ext cx="1973170" cy="2418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0" name="Rectangle 59">
                <a:extLst>
                  <a:ext uri="{FF2B5EF4-FFF2-40B4-BE49-F238E27FC236}">
                    <a16:creationId xmlns:a16="http://schemas.microsoft.com/office/drawing/2014/main" id="{5B610B27-3617-7E01-2348-BADDDE31426F}"/>
                  </a:ext>
                </a:extLst>
              </p:cNvPr>
              <p:cNvSpPr/>
              <p:nvPr/>
            </p:nvSpPr>
            <p:spPr>
              <a:xfrm>
                <a:off x="8941868" y="4591249"/>
                <a:ext cx="1289777" cy="24184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77" name="Group 76">
              <a:extLst>
                <a:ext uri="{FF2B5EF4-FFF2-40B4-BE49-F238E27FC236}">
                  <a16:creationId xmlns:a16="http://schemas.microsoft.com/office/drawing/2014/main" id="{05E5D788-B72B-3B55-C9AD-901615465D44}"/>
                </a:ext>
              </a:extLst>
            </p:cNvPr>
            <p:cNvGrpSpPr/>
            <p:nvPr/>
          </p:nvGrpSpPr>
          <p:grpSpPr>
            <a:xfrm>
              <a:off x="6968691" y="4901400"/>
              <a:ext cx="3262954" cy="241845"/>
              <a:chOff x="6968691" y="4870382"/>
              <a:chExt cx="3262954" cy="241845"/>
            </a:xfrm>
          </p:grpSpPr>
          <p:sp>
            <p:nvSpPr>
              <p:cNvPr id="61" name="Rectangle 60">
                <a:extLst>
                  <a:ext uri="{FF2B5EF4-FFF2-40B4-BE49-F238E27FC236}">
                    <a16:creationId xmlns:a16="http://schemas.microsoft.com/office/drawing/2014/main" id="{D33D448E-6AB0-0440-E096-5498770C8914}"/>
                  </a:ext>
                </a:extLst>
              </p:cNvPr>
              <p:cNvSpPr/>
              <p:nvPr/>
            </p:nvSpPr>
            <p:spPr>
              <a:xfrm>
                <a:off x="6968691" y="4870382"/>
                <a:ext cx="1973170" cy="2418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2" name="Rectangle 61">
                <a:extLst>
                  <a:ext uri="{FF2B5EF4-FFF2-40B4-BE49-F238E27FC236}">
                    <a16:creationId xmlns:a16="http://schemas.microsoft.com/office/drawing/2014/main" id="{602EF3B6-846B-79B5-C563-795245851B68}"/>
                  </a:ext>
                </a:extLst>
              </p:cNvPr>
              <p:cNvSpPr/>
              <p:nvPr/>
            </p:nvSpPr>
            <p:spPr>
              <a:xfrm>
                <a:off x="8941868" y="4870382"/>
                <a:ext cx="1289777" cy="24184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pSp>
          <p:nvGrpSpPr>
            <p:cNvPr id="78" name="Group 77">
              <a:extLst>
                <a:ext uri="{FF2B5EF4-FFF2-40B4-BE49-F238E27FC236}">
                  <a16:creationId xmlns:a16="http://schemas.microsoft.com/office/drawing/2014/main" id="{B47AD92D-5E7B-277F-81FB-D609D07510E7}"/>
                </a:ext>
              </a:extLst>
            </p:cNvPr>
            <p:cNvGrpSpPr/>
            <p:nvPr/>
          </p:nvGrpSpPr>
          <p:grpSpPr>
            <a:xfrm>
              <a:off x="6968691" y="5216891"/>
              <a:ext cx="3262954" cy="241845"/>
              <a:chOff x="6968691" y="5197641"/>
              <a:chExt cx="3262954" cy="241845"/>
            </a:xfrm>
          </p:grpSpPr>
          <p:sp>
            <p:nvSpPr>
              <p:cNvPr id="63" name="Rectangle 62">
                <a:extLst>
                  <a:ext uri="{FF2B5EF4-FFF2-40B4-BE49-F238E27FC236}">
                    <a16:creationId xmlns:a16="http://schemas.microsoft.com/office/drawing/2014/main" id="{98B011F6-C000-C213-DD67-09BCCC2DC1B6}"/>
                  </a:ext>
                </a:extLst>
              </p:cNvPr>
              <p:cNvSpPr/>
              <p:nvPr/>
            </p:nvSpPr>
            <p:spPr>
              <a:xfrm>
                <a:off x="6968691" y="5197641"/>
                <a:ext cx="1973170" cy="2418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4" name="Rectangle 63">
                <a:extLst>
                  <a:ext uri="{FF2B5EF4-FFF2-40B4-BE49-F238E27FC236}">
                    <a16:creationId xmlns:a16="http://schemas.microsoft.com/office/drawing/2014/main" id="{8CAB5D0A-6EE2-2566-E870-DD4A9B196465}"/>
                  </a:ext>
                </a:extLst>
              </p:cNvPr>
              <p:cNvSpPr/>
              <p:nvPr/>
            </p:nvSpPr>
            <p:spPr>
              <a:xfrm>
                <a:off x="8941868" y="5197641"/>
                <a:ext cx="1289777" cy="241845"/>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cxnSp>
          <p:nvCxnSpPr>
            <p:cNvPr id="67" name="Straight Connector 66">
              <a:extLst>
                <a:ext uri="{FF2B5EF4-FFF2-40B4-BE49-F238E27FC236}">
                  <a16:creationId xmlns:a16="http://schemas.microsoft.com/office/drawing/2014/main" id="{75AB8CD6-DC15-B861-224D-48CA8D7DB30A}"/>
                </a:ext>
              </a:extLst>
            </p:cNvPr>
            <p:cNvCxnSpPr>
              <a:cxnSpLocks/>
            </p:cNvCxnSpPr>
            <p:nvPr/>
          </p:nvCxnSpPr>
          <p:spPr>
            <a:xfrm>
              <a:off x="3200400" y="2651071"/>
              <a:ext cx="70408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BA472DF-EE70-A59C-2DF1-5EE40E3378AC}"/>
                </a:ext>
              </a:extLst>
            </p:cNvPr>
            <p:cNvCxnSpPr>
              <a:cxnSpLocks/>
            </p:cNvCxnSpPr>
            <p:nvPr/>
          </p:nvCxnSpPr>
          <p:spPr>
            <a:xfrm>
              <a:off x="3197063" y="3283283"/>
              <a:ext cx="7044217"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11185F25-0B32-439E-A4E0-7ED799FFC4CE}"/>
                </a:ext>
              </a:extLst>
            </p:cNvPr>
            <p:cNvGrpSpPr/>
            <p:nvPr/>
          </p:nvGrpSpPr>
          <p:grpSpPr>
            <a:xfrm>
              <a:off x="4357253" y="5812129"/>
              <a:ext cx="3042198" cy="271037"/>
              <a:chOff x="4129594" y="5831821"/>
              <a:chExt cx="2054085" cy="467511"/>
            </a:xfrm>
          </p:grpSpPr>
          <p:sp>
            <p:nvSpPr>
              <p:cNvPr id="65" name="Rectangle 64">
                <a:extLst>
                  <a:ext uri="{FF2B5EF4-FFF2-40B4-BE49-F238E27FC236}">
                    <a16:creationId xmlns:a16="http://schemas.microsoft.com/office/drawing/2014/main" id="{9D55D48E-614B-96E3-E7A9-DF242628DA8D}"/>
                  </a:ext>
                </a:extLst>
              </p:cNvPr>
              <p:cNvSpPr/>
              <p:nvPr/>
            </p:nvSpPr>
            <p:spPr>
              <a:xfrm>
                <a:off x="4129594" y="5831821"/>
                <a:ext cx="1322247" cy="46751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100"/>
                  <a:t>Available for feedback and use</a:t>
                </a:r>
              </a:p>
            </p:txBody>
          </p:sp>
          <p:sp>
            <p:nvSpPr>
              <p:cNvPr id="66" name="Rectangle 65">
                <a:extLst>
                  <a:ext uri="{FF2B5EF4-FFF2-40B4-BE49-F238E27FC236}">
                    <a16:creationId xmlns:a16="http://schemas.microsoft.com/office/drawing/2014/main" id="{981AABB4-60D9-F6F2-B625-55E49561C132}"/>
                  </a:ext>
                </a:extLst>
              </p:cNvPr>
              <p:cNvSpPr/>
              <p:nvPr/>
            </p:nvSpPr>
            <p:spPr>
              <a:xfrm>
                <a:off x="5483391" y="5831821"/>
                <a:ext cx="700288" cy="467511"/>
              </a:xfrm>
              <a:prstGeom prst="rect">
                <a:avLst/>
              </a:prstGeom>
              <a:solidFill>
                <a:srgbClr val="641D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1100"/>
                  <a:t>Required</a:t>
                </a:r>
              </a:p>
            </p:txBody>
          </p:sp>
        </p:grpSp>
      </p:grpSp>
    </p:spTree>
    <p:extLst>
      <p:ext uri="{BB962C8B-B14F-4D97-AF65-F5344CB8AC3E}">
        <p14:creationId xmlns:p14="http://schemas.microsoft.com/office/powerpoint/2010/main" val="578265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B5F449-61EB-F897-80CE-549D6DFED5AD}"/>
              </a:ext>
            </a:extLst>
          </p:cNvPr>
          <p:cNvSpPr/>
          <p:nvPr/>
        </p:nvSpPr>
        <p:spPr>
          <a:xfrm>
            <a:off x="0" y="0"/>
            <a:ext cx="12192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a:extLst>
              <a:ext uri="{FF2B5EF4-FFF2-40B4-BE49-F238E27FC236}">
                <a16:creationId xmlns:a16="http://schemas.microsoft.com/office/drawing/2014/main" id="{521BDBBB-4136-D02B-F9E8-252F4CFA5D4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63371" y="82484"/>
            <a:ext cx="9465258" cy="6693031"/>
          </a:xfrm>
          <a:prstGeom prst="rect">
            <a:avLst/>
          </a:prstGeom>
          <a:effectLst>
            <a:outerShdw blurRad="152400" dist="38100" dir="5400000" algn="t" rotWithShape="0">
              <a:prstClr val="black">
                <a:alpha val="40000"/>
              </a:prstClr>
            </a:outerShdw>
          </a:effectLst>
        </p:spPr>
      </p:pic>
    </p:spTree>
    <p:extLst>
      <p:ext uri="{BB962C8B-B14F-4D97-AF65-F5344CB8AC3E}">
        <p14:creationId xmlns:p14="http://schemas.microsoft.com/office/powerpoint/2010/main" val="2968563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663130-D642-FCAA-E783-01EE168B7FC5}"/>
              </a:ext>
            </a:extLst>
          </p:cNvPr>
          <p:cNvSpPr/>
          <p:nvPr/>
        </p:nvSpPr>
        <p:spPr>
          <a:xfrm>
            <a:off x="1007067" y="1407739"/>
            <a:ext cx="5000032" cy="4625336"/>
          </a:xfrm>
          <a:prstGeom prst="rect">
            <a:avLst/>
          </a:prstGeom>
          <a:solidFill>
            <a:srgbClr val="DAE1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nSpc>
                <a:spcPct val="120000"/>
              </a:lnSpc>
              <a:spcBef>
                <a:spcPts val="0"/>
              </a:spcBef>
              <a:spcAft>
                <a:spcPts val="400"/>
              </a:spcAft>
              <a:buNone/>
            </a:pPr>
            <a:r>
              <a:rPr lang="en-US" sz="2000" b="1">
                <a:solidFill>
                  <a:schemeClr val="tx1"/>
                </a:solidFill>
              </a:rPr>
              <a:t>Lifting progress and achievement:</a:t>
            </a:r>
          </a:p>
          <a:p>
            <a:pPr marL="0" indent="0">
              <a:lnSpc>
                <a:spcPct val="120000"/>
              </a:lnSpc>
              <a:spcBef>
                <a:spcPts val="0"/>
              </a:spcBef>
              <a:spcAft>
                <a:spcPts val="400"/>
              </a:spcAft>
              <a:buNone/>
            </a:pPr>
            <a:endParaRPr lang="en-US" sz="2000" b="1">
              <a:solidFill>
                <a:schemeClr val="tx1"/>
              </a:solidFill>
            </a:endParaRPr>
          </a:p>
          <a:p>
            <a:pPr marL="179705" indent="-179705">
              <a:lnSpc>
                <a:spcPct val="120000"/>
              </a:lnSpc>
              <a:spcAft>
                <a:spcPts val="400"/>
              </a:spcAft>
              <a:buFont typeface="Arial" panose="020B0604020202020204" pitchFamily="34" charset="0"/>
              <a:buChar char="•"/>
            </a:pPr>
            <a:r>
              <a:rPr lang="en-US" sz="1800" b="1">
                <a:solidFill>
                  <a:schemeClr val="tx1"/>
                </a:solidFill>
              </a:rPr>
              <a:t>underpinned by the science of learning</a:t>
            </a:r>
          </a:p>
          <a:p>
            <a:pPr marL="179705" indent="-179705">
              <a:lnSpc>
                <a:spcPct val="120000"/>
              </a:lnSpc>
              <a:spcBef>
                <a:spcPts val="0"/>
              </a:spcBef>
              <a:spcAft>
                <a:spcPts val="400"/>
              </a:spcAft>
              <a:buFont typeface="Arial" panose="020B0604020202020204" pitchFamily="34" charset="0"/>
              <a:buChar char="•"/>
            </a:pPr>
            <a:r>
              <a:rPr lang="en-US" sz="1800" b="1">
                <a:solidFill>
                  <a:schemeClr val="tx1"/>
                </a:solidFill>
              </a:rPr>
              <a:t>knowledge rich</a:t>
            </a:r>
            <a:endParaRPr lang="en-US" sz="1800" b="1">
              <a:solidFill>
                <a:schemeClr val="tx1"/>
              </a:solidFill>
              <a:cs typeface="Arial" panose="020B0604020202020204"/>
            </a:endParaRPr>
          </a:p>
          <a:p>
            <a:pPr marL="179705" indent="-179705">
              <a:lnSpc>
                <a:spcPct val="120000"/>
              </a:lnSpc>
              <a:spcBef>
                <a:spcPts val="0"/>
              </a:spcBef>
              <a:spcAft>
                <a:spcPts val="400"/>
              </a:spcAft>
              <a:buFont typeface="Arial" panose="020B0604020202020204" pitchFamily="34" charset="0"/>
              <a:buChar char="•"/>
            </a:pPr>
            <a:r>
              <a:rPr lang="en-US" sz="1800" b="1">
                <a:solidFill>
                  <a:schemeClr val="tx1"/>
                </a:solidFill>
              </a:rPr>
              <a:t>inclusive of evidence informed teaching practices</a:t>
            </a:r>
            <a:endParaRPr lang="en-US" sz="1800" b="1">
              <a:solidFill>
                <a:schemeClr val="tx1"/>
              </a:solidFill>
              <a:cs typeface="Arial"/>
            </a:endParaRPr>
          </a:p>
          <a:p>
            <a:pPr marL="179705" indent="-179705">
              <a:lnSpc>
                <a:spcPct val="120000"/>
              </a:lnSpc>
              <a:spcBef>
                <a:spcPts val="0"/>
              </a:spcBef>
              <a:spcAft>
                <a:spcPts val="400"/>
              </a:spcAft>
              <a:buFont typeface="Arial" panose="020B0604020202020204" pitchFamily="34" charset="0"/>
              <a:buChar char="•"/>
            </a:pPr>
            <a:r>
              <a:rPr lang="en-US" sz="1800" b="1">
                <a:solidFill>
                  <a:schemeClr val="tx1"/>
                </a:solidFill>
              </a:rPr>
              <a:t>clear and easy to use</a:t>
            </a:r>
            <a:endParaRPr lang="en-US" sz="1800" b="1">
              <a:solidFill>
                <a:schemeClr val="tx1"/>
              </a:solidFill>
              <a:cs typeface="Arial"/>
            </a:endParaRPr>
          </a:p>
          <a:p>
            <a:pPr marL="179705" indent="-179705">
              <a:lnSpc>
                <a:spcPct val="120000"/>
              </a:lnSpc>
              <a:spcBef>
                <a:spcPts val="0"/>
              </a:spcBef>
              <a:spcAft>
                <a:spcPts val="400"/>
              </a:spcAft>
              <a:buFont typeface="Arial" panose="020B0604020202020204" pitchFamily="34" charset="0"/>
              <a:buChar char="•"/>
            </a:pPr>
            <a:r>
              <a:rPr lang="en-US" sz="1800" b="1">
                <a:solidFill>
                  <a:schemeClr val="tx1"/>
                </a:solidFill>
              </a:rPr>
              <a:t>internationally comparable</a:t>
            </a:r>
            <a:endParaRPr lang="en-US" sz="1800" b="1">
              <a:solidFill>
                <a:schemeClr val="tx1"/>
              </a:solidFill>
              <a:cs typeface="Arial"/>
            </a:endParaRPr>
          </a:p>
          <a:p>
            <a:pPr marL="179705" indent="-179705">
              <a:lnSpc>
                <a:spcPct val="120000"/>
              </a:lnSpc>
              <a:spcBef>
                <a:spcPts val="0"/>
              </a:spcBef>
              <a:spcAft>
                <a:spcPts val="400"/>
              </a:spcAft>
              <a:buFont typeface="Arial" panose="020B0604020202020204" pitchFamily="34" charset="0"/>
              <a:buChar char="•"/>
            </a:pPr>
            <a:r>
              <a:rPr lang="en-US" sz="1800" b="1">
                <a:solidFill>
                  <a:schemeClr val="tx1"/>
                </a:solidFill>
              </a:rPr>
              <a:t>supporting the development of key competencies</a:t>
            </a:r>
            <a:endParaRPr lang="en-NZ" b="1">
              <a:solidFill>
                <a:schemeClr val="tx1"/>
              </a:solidFill>
            </a:endParaRPr>
          </a:p>
        </p:txBody>
      </p:sp>
      <p:sp>
        <p:nvSpPr>
          <p:cNvPr id="6" name="Title 5">
            <a:extLst>
              <a:ext uri="{FF2B5EF4-FFF2-40B4-BE49-F238E27FC236}">
                <a16:creationId xmlns:a16="http://schemas.microsoft.com/office/drawing/2014/main" id="{7D942232-B069-59AB-FE38-D937BEA6BDEB}"/>
              </a:ext>
            </a:extLst>
          </p:cNvPr>
          <p:cNvSpPr>
            <a:spLocks noGrp="1"/>
          </p:cNvSpPr>
          <p:nvPr>
            <p:ph type="title"/>
          </p:nvPr>
        </p:nvSpPr>
        <p:spPr/>
        <p:txBody>
          <a:bodyPr/>
          <a:lstStyle/>
          <a:p>
            <a:r>
              <a:rPr lang="en-NZ"/>
              <a:t>Te Mātaiaho |The New Zealand Curriculum – Case for Change </a:t>
            </a:r>
          </a:p>
        </p:txBody>
      </p:sp>
      <p:sp>
        <p:nvSpPr>
          <p:cNvPr id="4" name="Slide Number Placeholder 3">
            <a:extLst>
              <a:ext uri="{FF2B5EF4-FFF2-40B4-BE49-F238E27FC236}">
                <a16:creationId xmlns:a16="http://schemas.microsoft.com/office/drawing/2014/main" id="{871FADF4-4864-A7FC-F168-4F8BED2D8A04}"/>
              </a:ext>
            </a:extLst>
          </p:cNvPr>
          <p:cNvSpPr>
            <a:spLocks noGrp="1"/>
          </p:cNvSpPr>
          <p:nvPr>
            <p:ph type="sldNum" sz="quarter" idx="12"/>
          </p:nvPr>
        </p:nvSpPr>
        <p:spPr/>
        <p:txBody>
          <a:bodyPr/>
          <a:lstStyle/>
          <a:p>
            <a:fld id="{7F864E0A-9F89-4781-85F7-84766C655194}" type="slidenum">
              <a:rPr lang="en-NZ" smtClean="0"/>
              <a:t>7</a:t>
            </a:fld>
            <a:endParaRPr lang="en-NZ"/>
          </a:p>
        </p:txBody>
      </p:sp>
      <p:pic>
        <p:nvPicPr>
          <p:cNvPr id="5" name="Graphic 1">
            <a:extLst>
              <a:ext uri="{FF2B5EF4-FFF2-40B4-BE49-F238E27FC236}">
                <a16:creationId xmlns:a16="http://schemas.microsoft.com/office/drawing/2014/main" id="{E5A46BF5-8771-BF3A-4742-21892DF7026E}"/>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76563" t="53271" r="2747" b="4287"/>
          <a:stretch/>
        </p:blipFill>
        <p:spPr>
          <a:xfrm>
            <a:off x="6096000" y="1407739"/>
            <a:ext cx="4008624" cy="4625336"/>
          </a:xfrm>
          <a:prstGeom prst="rect">
            <a:avLst/>
          </a:prstGeom>
        </p:spPr>
      </p:pic>
      <p:sp>
        <p:nvSpPr>
          <p:cNvPr id="2" name="Oval 1">
            <a:extLst>
              <a:ext uri="{FF2B5EF4-FFF2-40B4-BE49-F238E27FC236}">
                <a16:creationId xmlns:a16="http://schemas.microsoft.com/office/drawing/2014/main" id="{55C19022-EC3C-6AD5-B557-0BBE1B6DEB1F}"/>
              </a:ext>
            </a:extLst>
          </p:cNvPr>
          <p:cNvSpPr/>
          <p:nvPr/>
        </p:nvSpPr>
        <p:spPr>
          <a:xfrm rot="10800000" flipV="1">
            <a:off x="10104624" y="1218455"/>
            <a:ext cx="1816845" cy="1816845"/>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NZ" sz="1400"/>
              <a:t>Why for change ….</a:t>
            </a:r>
          </a:p>
        </p:txBody>
      </p:sp>
    </p:spTree>
    <p:extLst>
      <p:ext uri="{BB962C8B-B14F-4D97-AF65-F5344CB8AC3E}">
        <p14:creationId xmlns:p14="http://schemas.microsoft.com/office/powerpoint/2010/main" val="134858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11ED600-9AEB-A0F9-7EC8-6520E7D3EB72}"/>
              </a:ext>
            </a:extLst>
          </p:cNvPr>
          <p:cNvPicPr>
            <a:picLocks noChangeAspect="1"/>
          </p:cNvPicPr>
          <p:nvPr/>
        </p:nvPicPr>
        <p:blipFill rotWithShape="1">
          <a:blip r:embed="rId3"/>
          <a:srcRect l="4586" r="5233" b="4028"/>
          <a:stretch/>
        </p:blipFill>
        <p:spPr>
          <a:xfrm>
            <a:off x="4302444" y="616870"/>
            <a:ext cx="2570435" cy="3063387"/>
          </a:xfrm>
          <a:prstGeom prst="rect">
            <a:avLst/>
          </a:prstGeom>
          <a:effectLst>
            <a:outerShdw blurRad="152400" dist="38100" dir="5400000" algn="t" rotWithShape="0">
              <a:prstClr val="black">
                <a:alpha val="40000"/>
              </a:prstClr>
            </a:outerShdw>
          </a:effectLst>
        </p:spPr>
      </p:pic>
      <p:sp>
        <p:nvSpPr>
          <p:cNvPr id="2" name="Title 1">
            <a:extLst>
              <a:ext uri="{FF2B5EF4-FFF2-40B4-BE49-F238E27FC236}">
                <a16:creationId xmlns:a16="http://schemas.microsoft.com/office/drawing/2014/main" id="{083AA8DB-EABB-502D-7539-C8F4E20A3CE8}"/>
              </a:ext>
            </a:extLst>
          </p:cNvPr>
          <p:cNvSpPr>
            <a:spLocks noGrp="1"/>
          </p:cNvSpPr>
          <p:nvPr>
            <p:ph type="title"/>
          </p:nvPr>
        </p:nvSpPr>
        <p:spPr>
          <a:xfrm>
            <a:off x="147851" y="91600"/>
            <a:ext cx="10067543" cy="640688"/>
          </a:xfrm>
        </p:spPr>
        <p:txBody>
          <a:bodyPr>
            <a:normAutofit/>
          </a:bodyPr>
          <a:lstStyle/>
          <a:p>
            <a:r>
              <a:rPr lang="en-NZ" sz="2400"/>
              <a:t>Key changes for clarity and ease of use</a:t>
            </a:r>
          </a:p>
        </p:txBody>
      </p:sp>
      <p:sp>
        <p:nvSpPr>
          <p:cNvPr id="4" name="Slide Number Placeholder 3">
            <a:extLst>
              <a:ext uri="{FF2B5EF4-FFF2-40B4-BE49-F238E27FC236}">
                <a16:creationId xmlns:a16="http://schemas.microsoft.com/office/drawing/2014/main" id="{55579FA7-1C2A-7F79-22CE-88ADC8EF01CD}"/>
              </a:ext>
            </a:extLst>
          </p:cNvPr>
          <p:cNvSpPr>
            <a:spLocks noGrp="1"/>
          </p:cNvSpPr>
          <p:nvPr>
            <p:ph type="sldNum" sz="quarter" idx="12"/>
          </p:nvPr>
        </p:nvSpPr>
        <p:spPr/>
        <p:txBody>
          <a:bodyPr/>
          <a:lstStyle/>
          <a:p>
            <a:fld id="{13468063-9C21-4834-88E3-ACB04C56D52D}" type="slidenum">
              <a:rPr lang="en-NZ" smtClean="0"/>
              <a:pPr/>
              <a:t>8</a:t>
            </a:fld>
            <a:endParaRPr lang="en-NZ"/>
          </a:p>
        </p:txBody>
      </p:sp>
      <p:pic>
        <p:nvPicPr>
          <p:cNvPr id="10" name="Picture 9">
            <a:extLst>
              <a:ext uri="{FF2B5EF4-FFF2-40B4-BE49-F238E27FC236}">
                <a16:creationId xmlns:a16="http://schemas.microsoft.com/office/drawing/2014/main" id="{58B7DBEE-CED8-2871-A94E-76441E45AC78}"/>
              </a:ext>
            </a:extLst>
          </p:cNvPr>
          <p:cNvPicPr>
            <a:picLocks noChangeAspect="1"/>
          </p:cNvPicPr>
          <p:nvPr/>
        </p:nvPicPr>
        <p:blipFill rotWithShape="1">
          <a:blip r:embed="rId4"/>
          <a:srcRect l="2227" t="1503" r="2547" b="1567"/>
          <a:stretch/>
        </p:blipFill>
        <p:spPr>
          <a:xfrm>
            <a:off x="269998" y="720294"/>
            <a:ext cx="3284796" cy="4254613"/>
          </a:xfrm>
          <a:prstGeom prst="rect">
            <a:avLst/>
          </a:prstGeom>
        </p:spPr>
      </p:pic>
      <p:pic>
        <p:nvPicPr>
          <p:cNvPr id="12" name="Picture 11">
            <a:extLst>
              <a:ext uri="{FF2B5EF4-FFF2-40B4-BE49-F238E27FC236}">
                <a16:creationId xmlns:a16="http://schemas.microsoft.com/office/drawing/2014/main" id="{FC6B0D7F-5766-30A8-29AC-76ADCDC8AE0B}"/>
              </a:ext>
            </a:extLst>
          </p:cNvPr>
          <p:cNvPicPr>
            <a:picLocks noChangeAspect="1"/>
          </p:cNvPicPr>
          <p:nvPr/>
        </p:nvPicPr>
        <p:blipFill rotWithShape="1">
          <a:blip r:embed="rId5"/>
          <a:srcRect t="1513" b="413"/>
          <a:stretch/>
        </p:blipFill>
        <p:spPr>
          <a:xfrm>
            <a:off x="7089703" y="448009"/>
            <a:ext cx="4563624" cy="5921265"/>
          </a:xfrm>
          <a:prstGeom prst="rect">
            <a:avLst/>
          </a:prstGeom>
        </p:spPr>
      </p:pic>
      <p:pic>
        <p:nvPicPr>
          <p:cNvPr id="8" name="Picture 7">
            <a:extLst>
              <a:ext uri="{FF2B5EF4-FFF2-40B4-BE49-F238E27FC236}">
                <a16:creationId xmlns:a16="http://schemas.microsoft.com/office/drawing/2014/main" id="{FD33B8EF-083B-90C3-057E-CC58839C89E7}"/>
              </a:ext>
            </a:extLst>
          </p:cNvPr>
          <p:cNvPicPr>
            <a:picLocks noChangeAspect="1"/>
          </p:cNvPicPr>
          <p:nvPr/>
        </p:nvPicPr>
        <p:blipFill rotWithShape="1">
          <a:blip r:embed="rId6"/>
          <a:srcRect l="2771" r="3098"/>
          <a:stretch/>
        </p:blipFill>
        <p:spPr>
          <a:xfrm>
            <a:off x="4312356" y="3121210"/>
            <a:ext cx="2633046" cy="3736790"/>
          </a:xfrm>
          <a:prstGeom prst="rect">
            <a:avLst/>
          </a:prstGeom>
          <a:effectLst>
            <a:outerShdw blurRad="152400" dist="38100" dir="5400000" algn="t" rotWithShape="0">
              <a:prstClr val="black">
                <a:alpha val="40000"/>
              </a:prstClr>
            </a:outerShdw>
          </a:effectLst>
        </p:spPr>
      </p:pic>
      <p:pic>
        <p:nvPicPr>
          <p:cNvPr id="18" name="Picture 17">
            <a:extLst>
              <a:ext uri="{FF2B5EF4-FFF2-40B4-BE49-F238E27FC236}">
                <a16:creationId xmlns:a16="http://schemas.microsoft.com/office/drawing/2014/main" id="{D6BE51FA-FB9A-B496-FC06-FDC4BD7123D7}"/>
              </a:ext>
            </a:extLst>
          </p:cNvPr>
          <p:cNvPicPr>
            <a:picLocks noChangeAspect="1"/>
          </p:cNvPicPr>
          <p:nvPr/>
        </p:nvPicPr>
        <p:blipFill rotWithShape="1">
          <a:blip r:embed="rId7"/>
          <a:srcRect l="25957" t="8657" r="1421"/>
          <a:stretch/>
        </p:blipFill>
        <p:spPr>
          <a:xfrm>
            <a:off x="2200263" y="644784"/>
            <a:ext cx="1964332" cy="1334487"/>
          </a:xfrm>
          <a:prstGeom prst="rect">
            <a:avLst/>
          </a:prstGeom>
        </p:spPr>
      </p:pic>
      <p:grpSp>
        <p:nvGrpSpPr>
          <p:cNvPr id="6" name="Group 5">
            <a:extLst>
              <a:ext uri="{FF2B5EF4-FFF2-40B4-BE49-F238E27FC236}">
                <a16:creationId xmlns:a16="http://schemas.microsoft.com/office/drawing/2014/main" id="{844A788E-B42A-1A38-C451-E4A1AE123E28}"/>
              </a:ext>
            </a:extLst>
          </p:cNvPr>
          <p:cNvGrpSpPr/>
          <p:nvPr/>
        </p:nvGrpSpPr>
        <p:grpSpPr>
          <a:xfrm>
            <a:off x="147851" y="5498556"/>
            <a:ext cx="4119513" cy="1102936"/>
            <a:chOff x="7513163" y="5222449"/>
            <a:chExt cx="4119513" cy="1102936"/>
          </a:xfrm>
          <a:effectLst>
            <a:outerShdw blurRad="152400" dist="38100" dir="5400000" algn="t" rotWithShape="0">
              <a:prstClr val="black">
                <a:alpha val="40000"/>
              </a:prstClr>
            </a:outerShdw>
          </a:effectLst>
        </p:grpSpPr>
        <p:sp>
          <p:nvSpPr>
            <p:cNvPr id="5" name="Rectangle 4">
              <a:extLst>
                <a:ext uri="{FF2B5EF4-FFF2-40B4-BE49-F238E27FC236}">
                  <a16:creationId xmlns:a16="http://schemas.microsoft.com/office/drawing/2014/main" id="{B384AF5D-CF5D-388F-13B0-F74777C266A2}"/>
                </a:ext>
              </a:extLst>
            </p:cNvPr>
            <p:cNvSpPr/>
            <p:nvPr/>
          </p:nvSpPr>
          <p:spPr>
            <a:xfrm>
              <a:off x="7513163" y="5222449"/>
              <a:ext cx="4119513" cy="11029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4" name="Picture 13">
              <a:extLst>
                <a:ext uri="{FF2B5EF4-FFF2-40B4-BE49-F238E27FC236}">
                  <a16:creationId xmlns:a16="http://schemas.microsoft.com/office/drawing/2014/main" id="{C5F8C672-E00C-D231-09A0-B2E56A539ACC}"/>
                </a:ext>
              </a:extLst>
            </p:cNvPr>
            <p:cNvPicPr>
              <a:picLocks noChangeAspect="1"/>
            </p:cNvPicPr>
            <p:nvPr/>
          </p:nvPicPr>
          <p:blipFill>
            <a:blip r:embed="rId8"/>
            <a:stretch>
              <a:fillRect/>
            </a:stretch>
          </p:blipFill>
          <p:spPr>
            <a:xfrm>
              <a:off x="7613324" y="5357245"/>
              <a:ext cx="3866204" cy="845732"/>
            </a:xfrm>
            <a:prstGeom prst="rect">
              <a:avLst/>
            </a:prstGeom>
          </p:spPr>
        </p:pic>
      </p:grpSp>
      <p:sp>
        <p:nvSpPr>
          <p:cNvPr id="3" name="Oval 2">
            <a:extLst>
              <a:ext uri="{FF2B5EF4-FFF2-40B4-BE49-F238E27FC236}">
                <a16:creationId xmlns:a16="http://schemas.microsoft.com/office/drawing/2014/main" id="{05585FED-3C37-8E98-2962-2077DBA0FE2D}"/>
              </a:ext>
            </a:extLst>
          </p:cNvPr>
          <p:cNvSpPr/>
          <p:nvPr/>
        </p:nvSpPr>
        <p:spPr>
          <a:xfrm rot="10800000" flipV="1">
            <a:off x="10140696" y="196644"/>
            <a:ext cx="1816845" cy="1816845"/>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NZ" sz="1400"/>
              <a:t>Working across parts ….</a:t>
            </a:r>
          </a:p>
        </p:txBody>
      </p:sp>
      <p:sp>
        <p:nvSpPr>
          <p:cNvPr id="7" name="TextBox 6">
            <a:extLst>
              <a:ext uri="{FF2B5EF4-FFF2-40B4-BE49-F238E27FC236}">
                <a16:creationId xmlns:a16="http://schemas.microsoft.com/office/drawing/2014/main" id="{9DE7A811-D1DD-3CDC-EAFB-47818DB9674F}"/>
              </a:ext>
            </a:extLst>
          </p:cNvPr>
          <p:cNvSpPr txBox="1"/>
          <p:nvPr/>
        </p:nvSpPr>
        <p:spPr>
          <a:xfrm rot="20534662">
            <a:off x="3666863" y="3386177"/>
            <a:ext cx="3663899" cy="707886"/>
          </a:xfrm>
          <a:prstGeom prst="rect">
            <a:avLst/>
          </a:prstGeom>
          <a:noFill/>
        </p:spPr>
        <p:txBody>
          <a:bodyPr wrap="square" rtlCol="0">
            <a:spAutoFit/>
          </a:bodyPr>
          <a:lstStyle/>
          <a:p>
            <a:r>
              <a:rPr lang="en-NZ" sz="4000" b="1"/>
              <a:t>NZC 2007 </a:t>
            </a:r>
          </a:p>
        </p:txBody>
      </p:sp>
      <p:sp>
        <p:nvSpPr>
          <p:cNvPr id="11" name="Freeform: Shape 10">
            <a:extLst>
              <a:ext uri="{FF2B5EF4-FFF2-40B4-BE49-F238E27FC236}">
                <a16:creationId xmlns:a16="http://schemas.microsoft.com/office/drawing/2014/main" id="{01FD778E-2504-A8BD-6DB3-88D2B6DC175E}"/>
              </a:ext>
            </a:extLst>
          </p:cNvPr>
          <p:cNvSpPr/>
          <p:nvPr/>
        </p:nvSpPr>
        <p:spPr>
          <a:xfrm>
            <a:off x="176101" y="673768"/>
            <a:ext cx="1796020" cy="612650"/>
          </a:xfrm>
          <a:custGeom>
            <a:avLst/>
            <a:gdLst>
              <a:gd name="connsiteX0" fmla="*/ 824927 w 1796020"/>
              <a:gd name="connsiteY0" fmla="*/ 0 h 612650"/>
              <a:gd name="connsiteX1" fmla="*/ 1681575 w 1796020"/>
              <a:gd name="connsiteY1" fmla="*/ 28876 h 612650"/>
              <a:gd name="connsiteX2" fmla="*/ 1777828 w 1796020"/>
              <a:gd name="connsiteY2" fmla="*/ 346510 h 612650"/>
              <a:gd name="connsiteX3" fmla="*/ 1594948 w 1796020"/>
              <a:gd name="connsiteY3" fmla="*/ 567891 h 612650"/>
              <a:gd name="connsiteX4" fmla="*/ 670922 w 1796020"/>
              <a:gd name="connsiteY4" fmla="*/ 606392 h 612650"/>
              <a:gd name="connsiteX5" fmla="*/ 83781 w 1796020"/>
              <a:gd name="connsiteY5" fmla="*/ 481264 h 612650"/>
              <a:gd name="connsiteX6" fmla="*/ 103032 w 1796020"/>
              <a:gd name="connsiteY6" fmla="*/ 67377 h 612650"/>
              <a:gd name="connsiteX7" fmla="*/ 1007807 w 1796020"/>
              <a:gd name="connsiteY7" fmla="*/ 28876 h 61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6020" h="612650">
                <a:moveTo>
                  <a:pt x="824927" y="0"/>
                </a:moveTo>
                <a:lnTo>
                  <a:pt x="1681575" y="28876"/>
                </a:lnTo>
                <a:cubicBezTo>
                  <a:pt x="1840392" y="86628"/>
                  <a:pt x="1792266" y="256674"/>
                  <a:pt x="1777828" y="346510"/>
                </a:cubicBezTo>
                <a:cubicBezTo>
                  <a:pt x="1763390" y="436346"/>
                  <a:pt x="1779432" y="524577"/>
                  <a:pt x="1594948" y="567891"/>
                </a:cubicBezTo>
                <a:cubicBezTo>
                  <a:pt x="1410464" y="611205"/>
                  <a:pt x="922783" y="620830"/>
                  <a:pt x="670922" y="606392"/>
                </a:cubicBezTo>
                <a:cubicBezTo>
                  <a:pt x="419061" y="591954"/>
                  <a:pt x="178429" y="571100"/>
                  <a:pt x="83781" y="481264"/>
                </a:cubicBezTo>
                <a:cubicBezTo>
                  <a:pt x="-10867" y="391428"/>
                  <a:pt x="-50972" y="142775"/>
                  <a:pt x="103032" y="67377"/>
                </a:cubicBezTo>
                <a:cubicBezTo>
                  <a:pt x="257036" y="-8021"/>
                  <a:pt x="807281" y="0"/>
                  <a:pt x="1007807" y="28876"/>
                </a:cubicBezTo>
              </a:path>
            </a:pathLst>
          </a:custGeom>
          <a:noFill/>
          <a:ln w="50800" cap="rnd">
            <a:solidFill>
              <a:schemeClr val="accent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Freeform: Shape 12">
            <a:extLst>
              <a:ext uri="{FF2B5EF4-FFF2-40B4-BE49-F238E27FC236}">
                <a16:creationId xmlns:a16="http://schemas.microsoft.com/office/drawing/2014/main" id="{92D0F7B1-15C1-947F-2172-9ECEBB8790E5}"/>
              </a:ext>
            </a:extLst>
          </p:cNvPr>
          <p:cNvSpPr/>
          <p:nvPr/>
        </p:nvSpPr>
        <p:spPr>
          <a:xfrm>
            <a:off x="147851" y="5510944"/>
            <a:ext cx="1509980" cy="490039"/>
          </a:xfrm>
          <a:custGeom>
            <a:avLst/>
            <a:gdLst>
              <a:gd name="connsiteX0" fmla="*/ 683487 w 1389388"/>
              <a:gd name="connsiteY0" fmla="*/ 3638 h 416507"/>
              <a:gd name="connsiteX1" fmla="*/ 1299504 w 1389388"/>
              <a:gd name="connsiteY1" fmla="*/ 22888 h 416507"/>
              <a:gd name="connsiteX2" fmla="*/ 1366881 w 1389388"/>
              <a:gd name="connsiteY2" fmla="*/ 176892 h 416507"/>
              <a:gd name="connsiteX3" fmla="*/ 1347630 w 1389388"/>
              <a:gd name="connsiteY3" fmla="*/ 388648 h 416507"/>
              <a:gd name="connsiteX4" fmla="*/ 914493 w 1389388"/>
              <a:gd name="connsiteY4" fmla="*/ 407899 h 416507"/>
              <a:gd name="connsiteX5" fmla="*/ 96346 w 1389388"/>
              <a:gd name="connsiteY5" fmla="*/ 330896 h 416507"/>
              <a:gd name="connsiteX6" fmla="*/ 96346 w 1389388"/>
              <a:gd name="connsiteY6" fmla="*/ 51764 h 416507"/>
              <a:gd name="connsiteX7" fmla="*/ 818241 w 1389388"/>
              <a:gd name="connsiteY7" fmla="*/ 51764 h 41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9388" h="416507">
                <a:moveTo>
                  <a:pt x="683487" y="3638"/>
                </a:moveTo>
                <a:cubicBezTo>
                  <a:pt x="934546" y="-1175"/>
                  <a:pt x="1185605" y="-5988"/>
                  <a:pt x="1299504" y="22888"/>
                </a:cubicBezTo>
                <a:cubicBezTo>
                  <a:pt x="1413403" y="51764"/>
                  <a:pt x="1358860" y="115932"/>
                  <a:pt x="1366881" y="176892"/>
                </a:cubicBezTo>
                <a:cubicBezTo>
                  <a:pt x="1374902" y="237852"/>
                  <a:pt x="1423028" y="350147"/>
                  <a:pt x="1347630" y="388648"/>
                </a:cubicBezTo>
                <a:cubicBezTo>
                  <a:pt x="1272232" y="427149"/>
                  <a:pt x="1123040" y="417524"/>
                  <a:pt x="914493" y="407899"/>
                </a:cubicBezTo>
                <a:cubicBezTo>
                  <a:pt x="705946" y="398274"/>
                  <a:pt x="232704" y="390252"/>
                  <a:pt x="96346" y="330896"/>
                </a:cubicBezTo>
                <a:cubicBezTo>
                  <a:pt x="-40012" y="271540"/>
                  <a:pt x="-23970" y="98286"/>
                  <a:pt x="96346" y="51764"/>
                </a:cubicBezTo>
                <a:cubicBezTo>
                  <a:pt x="216662" y="5242"/>
                  <a:pt x="601673" y="13263"/>
                  <a:pt x="818241" y="51764"/>
                </a:cubicBezTo>
              </a:path>
            </a:pathLst>
          </a:custGeom>
          <a:noFill/>
          <a:ln w="50800" cap="rnd">
            <a:solidFill>
              <a:schemeClr val="accent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Freeform: Shape 14">
            <a:extLst>
              <a:ext uri="{FF2B5EF4-FFF2-40B4-BE49-F238E27FC236}">
                <a16:creationId xmlns:a16="http://schemas.microsoft.com/office/drawing/2014/main" id="{FF93D803-85D5-9902-DE31-D637C4079E92}"/>
              </a:ext>
            </a:extLst>
          </p:cNvPr>
          <p:cNvSpPr/>
          <p:nvPr/>
        </p:nvSpPr>
        <p:spPr>
          <a:xfrm>
            <a:off x="4258413" y="607245"/>
            <a:ext cx="1309467" cy="589913"/>
          </a:xfrm>
          <a:custGeom>
            <a:avLst/>
            <a:gdLst>
              <a:gd name="connsiteX0" fmla="*/ 351509 w 1309467"/>
              <a:gd name="connsiteY0" fmla="*/ 20180 h 589913"/>
              <a:gd name="connsiteX1" fmla="*/ 1208158 w 1309467"/>
              <a:gd name="connsiteY1" fmla="*/ 77932 h 589913"/>
              <a:gd name="connsiteX2" fmla="*/ 1169657 w 1309467"/>
              <a:gd name="connsiteY2" fmla="*/ 530319 h 589913"/>
              <a:gd name="connsiteX3" fmla="*/ 101252 w 1309467"/>
              <a:gd name="connsiteY3" fmla="*/ 530319 h 589913"/>
              <a:gd name="connsiteX4" fmla="*/ 120503 w 1309467"/>
              <a:gd name="connsiteY4" fmla="*/ 29805 h 589913"/>
              <a:gd name="connsiteX5" fmla="*/ 775021 w 1309467"/>
              <a:gd name="connsiteY5" fmla="*/ 87557 h 58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467" h="589913">
                <a:moveTo>
                  <a:pt x="351509" y="20180"/>
                </a:moveTo>
                <a:cubicBezTo>
                  <a:pt x="711654" y="6544"/>
                  <a:pt x="1071800" y="-7091"/>
                  <a:pt x="1208158" y="77932"/>
                </a:cubicBezTo>
                <a:cubicBezTo>
                  <a:pt x="1344516" y="162955"/>
                  <a:pt x="1354141" y="454921"/>
                  <a:pt x="1169657" y="530319"/>
                </a:cubicBezTo>
                <a:cubicBezTo>
                  <a:pt x="985173" y="605717"/>
                  <a:pt x="276111" y="613738"/>
                  <a:pt x="101252" y="530319"/>
                </a:cubicBezTo>
                <a:cubicBezTo>
                  <a:pt x="-73607" y="446900"/>
                  <a:pt x="8208" y="103599"/>
                  <a:pt x="120503" y="29805"/>
                </a:cubicBezTo>
                <a:cubicBezTo>
                  <a:pt x="232798" y="-43989"/>
                  <a:pt x="637059" y="36222"/>
                  <a:pt x="775021" y="87557"/>
                </a:cubicBezTo>
              </a:path>
            </a:pathLst>
          </a:custGeom>
          <a:noFill/>
          <a:ln w="50800" cap="rnd">
            <a:solidFill>
              <a:schemeClr val="accent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Freeform: Shape 16">
            <a:extLst>
              <a:ext uri="{FF2B5EF4-FFF2-40B4-BE49-F238E27FC236}">
                <a16:creationId xmlns:a16="http://schemas.microsoft.com/office/drawing/2014/main" id="{DAA99D83-8491-A034-ABBA-E0E7B5FBC1BB}"/>
              </a:ext>
            </a:extLst>
          </p:cNvPr>
          <p:cNvSpPr/>
          <p:nvPr/>
        </p:nvSpPr>
        <p:spPr>
          <a:xfrm>
            <a:off x="4077676" y="2987110"/>
            <a:ext cx="1509985" cy="616193"/>
          </a:xfrm>
          <a:custGeom>
            <a:avLst/>
            <a:gdLst>
              <a:gd name="connsiteX0" fmla="*/ 778283 w 1509985"/>
              <a:gd name="connsiteY0" fmla="*/ 14091 h 616193"/>
              <a:gd name="connsiteX1" fmla="*/ 1452051 w 1509985"/>
              <a:gd name="connsiteY1" fmla="*/ 71842 h 616193"/>
              <a:gd name="connsiteX2" fmla="*/ 1375049 w 1509985"/>
              <a:gd name="connsiteY2" fmla="*/ 572356 h 616193"/>
              <a:gd name="connsiteX3" fmla="*/ 576152 w 1509985"/>
              <a:gd name="connsiteY3" fmla="*/ 581981 h 616193"/>
              <a:gd name="connsiteX4" fmla="*/ 104514 w 1509985"/>
              <a:gd name="connsiteY4" fmla="*/ 495354 h 616193"/>
              <a:gd name="connsiteX5" fmla="*/ 75639 w 1509985"/>
              <a:gd name="connsiteY5" fmla="*/ 62217 h 616193"/>
              <a:gd name="connsiteX6" fmla="*/ 961163 w 1509985"/>
              <a:gd name="connsiteY6" fmla="*/ 71842 h 61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985" h="616193">
                <a:moveTo>
                  <a:pt x="778283" y="14091"/>
                </a:moveTo>
                <a:cubicBezTo>
                  <a:pt x="1065436" y="-3556"/>
                  <a:pt x="1352590" y="-21202"/>
                  <a:pt x="1452051" y="71842"/>
                </a:cubicBezTo>
                <a:cubicBezTo>
                  <a:pt x="1551512" y="164886"/>
                  <a:pt x="1521032" y="487333"/>
                  <a:pt x="1375049" y="572356"/>
                </a:cubicBezTo>
                <a:cubicBezTo>
                  <a:pt x="1229066" y="657379"/>
                  <a:pt x="787908" y="594815"/>
                  <a:pt x="576152" y="581981"/>
                </a:cubicBezTo>
                <a:cubicBezTo>
                  <a:pt x="364396" y="569147"/>
                  <a:pt x="187933" y="581981"/>
                  <a:pt x="104514" y="495354"/>
                </a:cubicBezTo>
                <a:cubicBezTo>
                  <a:pt x="21095" y="408727"/>
                  <a:pt x="-67136" y="132802"/>
                  <a:pt x="75639" y="62217"/>
                </a:cubicBezTo>
                <a:cubicBezTo>
                  <a:pt x="218414" y="-8368"/>
                  <a:pt x="589788" y="31737"/>
                  <a:pt x="961163" y="71842"/>
                </a:cubicBezTo>
              </a:path>
            </a:pathLst>
          </a:custGeom>
          <a:noFill/>
          <a:ln w="50800" cap="rnd">
            <a:solidFill>
              <a:schemeClr val="accent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Freeform: Shape 18">
            <a:extLst>
              <a:ext uri="{FF2B5EF4-FFF2-40B4-BE49-F238E27FC236}">
                <a16:creationId xmlns:a16="http://schemas.microsoft.com/office/drawing/2014/main" id="{D4B4ECDC-58C3-8293-0F28-9281DE215AB0}"/>
              </a:ext>
            </a:extLst>
          </p:cNvPr>
          <p:cNvSpPr/>
          <p:nvPr/>
        </p:nvSpPr>
        <p:spPr>
          <a:xfrm>
            <a:off x="6986597" y="343649"/>
            <a:ext cx="1908870" cy="627218"/>
          </a:xfrm>
          <a:custGeom>
            <a:avLst/>
            <a:gdLst>
              <a:gd name="connsiteX0" fmla="*/ 607736 w 1908870"/>
              <a:gd name="connsiteY0" fmla="*/ 60612 h 627218"/>
              <a:gd name="connsiteX1" fmla="*/ 675112 w 1908870"/>
              <a:gd name="connsiteY1" fmla="*/ 41362 h 627218"/>
              <a:gd name="connsiteX2" fmla="*/ 1724266 w 1908870"/>
              <a:gd name="connsiteY2" fmla="*/ 41362 h 627218"/>
              <a:gd name="connsiteX3" fmla="*/ 1791643 w 1908870"/>
              <a:gd name="connsiteY3" fmla="*/ 590002 h 627218"/>
              <a:gd name="connsiteX4" fmla="*/ 511483 w 1908870"/>
              <a:gd name="connsiteY4" fmla="*/ 570751 h 627218"/>
              <a:gd name="connsiteX5" fmla="*/ 87971 w 1908870"/>
              <a:gd name="connsiteY5" fmla="*/ 512999 h 627218"/>
              <a:gd name="connsiteX6" fmla="*/ 97597 w 1908870"/>
              <a:gd name="connsiteY6" fmla="*/ 89488 h 627218"/>
              <a:gd name="connsiteX7" fmla="*/ 1117875 w 1908870"/>
              <a:gd name="connsiteY7" fmla="*/ 79863 h 62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8870" h="627218">
                <a:moveTo>
                  <a:pt x="607736" y="60612"/>
                </a:moveTo>
                <a:cubicBezTo>
                  <a:pt x="548380" y="52591"/>
                  <a:pt x="489024" y="44570"/>
                  <a:pt x="675112" y="41362"/>
                </a:cubicBezTo>
                <a:cubicBezTo>
                  <a:pt x="861200" y="38154"/>
                  <a:pt x="1538178" y="-50078"/>
                  <a:pt x="1724266" y="41362"/>
                </a:cubicBezTo>
                <a:cubicBezTo>
                  <a:pt x="1910354" y="132802"/>
                  <a:pt x="1993773" y="501771"/>
                  <a:pt x="1791643" y="590002"/>
                </a:cubicBezTo>
                <a:cubicBezTo>
                  <a:pt x="1589513" y="678233"/>
                  <a:pt x="795428" y="583585"/>
                  <a:pt x="511483" y="570751"/>
                </a:cubicBezTo>
                <a:cubicBezTo>
                  <a:pt x="227538" y="557917"/>
                  <a:pt x="156952" y="593209"/>
                  <a:pt x="87971" y="512999"/>
                </a:cubicBezTo>
                <a:cubicBezTo>
                  <a:pt x="18990" y="432789"/>
                  <a:pt x="-74054" y="161677"/>
                  <a:pt x="97597" y="89488"/>
                </a:cubicBezTo>
                <a:cubicBezTo>
                  <a:pt x="269248" y="17299"/>
                  <a:pt x="872431" y="-13181"/>
                  <a:pt x="1117875" y="79863"/>
                </a:cubicBezTo>
              </a:path>
            </a:pathLst>
          </a:custGeom>
          <a:noFill/>
          <a:ln w="50800" cap="rnd">
            <a:solidFill>
              <a:schemeClr val="accent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23814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par>
                          <p:cTn id="8" fill="hold">
                            <p:stCondLst>
                              <p:cond delay="250"/>
                            </p:stCondLst>
                            <p:childTnLst>
                              <p:par>
                                <p:cTn id="9" presetID="21"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500"/>
                                        <p:tgtEl>
                                          <p:spTgt spid="11"/>
                                        </p:tgtEl>
                                      </p:cBhvr>
                                    </p:animEffect>
                                  </p:childTnLst>
                                </p:cTn>
                              </p:par>
                            </p:childTnLst>
                          </p:cTn>
                        </p:par>
                        <p:par>
                          <p:cTn id="12" fill="hold">
                            <p:stCondLst>
                              <p:cond delay="750"/>
                            </p:stCondLst>
                            <p:childTnLst>
                              <p:par>
                                <p:cTn id="13" presetID="10" presetClass="entr" presetSubtype="0" fill="hold" nodeType="afterEffect">
                                  <p:stCondLst>
                                    <p:cond delay="25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50"/>
                                        <p:tgtEl>
                                          <p:spTgt spid="18"/>
                                        </p:tgtEl>
                                      </p:cBhvr>
                                    </p:animEffect>
                                  </p:childTnLst>
                                </p:cTn>
                              </p:par>
                            </p:childTnLst>
                          </p:cTn>
                        </p:par>
                        <p:par>
                          <p:cTn id="16" fill="hold">
                            <p:stCondLst>
                              <p:cond delay="125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childTnLst>
                          </p:cTn>
                        </p:par>
                        <p:par>
                          <p:cTn id="20" fill="hold">
                            <p:stCondLst>
                              <p:cond delay="1500"/>
                            </p:stCondLst>
                            <p:childTnLst>
                              <p:par>
                                <p:cTn id="21" presetID="21"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500"/>
                                        <p:tgtEl>
                                          <p:spTgt spid="13"/>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childTnLst>
                          </p:cTn>
                        </p:par>
                        <p:par>
                          <p:cTn id="28" fill="hold">
                            <p:stCondLst>
                              <p:cond delay="2250"/>
                            </p:stCondLst>
                            <p:childTnLst>
                              <p:par>
                                <p:cTn id="29" presetID="21" presetClass="entr" presetSubtype="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500"/>
                                        <p:tgtEl>
                                          <p:spTgt spid="15"/>
                                        </p:tgtEl>
                                      </p:cBhvr>
                                    </p:animEffect>
                                  </p:childTnLst>
                                </p:cTn>
                              </p:par>
                            </p:childTnLst>
                          </p:cTn>
                        </p:par>
                        <p:par>
                          <p:cTn id="32" fill="hold">
                            <p:stCondLst>
                              <p:cond delay="2750"/>
                            </p:stCondLst>
                            <p:childTnLst>
                              <p:par>
                                <p:cTn id="33" presetID="10" presetClass="entr" presetSubtype="0" fill="hold" nodeType="afterEffect">
                                  <p:stCondLst>
                                    <p:cond delay="10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50"/>
                                        <p:tgtEl>
                                          <p:spTgt spid="8"/>
                                        </p:tgtEl>
                                      </p:cBhvr>
                                    </p:animEffect>
                                  </p:childTnLst>
                                </p:cTn>
                              </p:par>
                            </p:childTnLst>
                          </p:cTn>
                        </p:par>
                        <p:par>
                          <p:cTn id="36" fill="hold">
                            <p:stCondLst>
                              <p:cond delay="3100"/>
                            </p:stCondLst>
                            <p:childTnLst>
                              <p:par>
                                <p:cTn id="37" presetID="21" presetClass="entr" presetSubtype="1"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heel(1)">
                                      <p:cBhvr>
                                        <p:cTn id="39" dur="500"/>
                                        <p:tgtEl>
                                          <p:spTgt spid="17"/>
                                        </p:tgtEl>
                                      </p:cBhvr>
                                    </p:animEffect>
                                  </p:childTnLst>
                                </p:cTn>
                              </p:par>
                            </p:childTnLst>
                          </p:cTn>
                        </p:par>
                        <p:par>
                          <p:cTn id="40" fill="hold">
                            <p:stCondLst>
                              <p:cond delay="3600"/>
                            </p:stCondLst>
                            <p:childTnLst>
                              <p:par>
                                <p:cTn id="41" presetID="10" presetClass="entr" presetSubtype="0" fill="hold" nodeType="afterEffect">
                                  <p:stCondLst>
                                    <p:cond delay="2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50"/>
                                        <p:tgtEl>
                                          <p:spTgt spid="12"/>
                                        </p:tgtEl>
                                      </p:cBhvr>
                                    </p:animEffect>
                                  </p:childTnLst>
                                </p:cTn>
                              </p:par>
                            </p:childTnLst>
                          </p:cTn>
                        </p:par>
                        <p:par>
                          <p:cTn id="44" fill="hold">
                            <p:stCondLst>
                              <p:cond delay="4050"/>
                            </p:stCondLst>
                            <p:childTnLst>
                              <p:par>
                                <p:cTn id="45" presetID="21" presetClass="entr" presetSubtype="1"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heel(1)">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6F062A-D579-34E1-5432-536B99AE5C12}"/>
              </a:ext>
            </a:extLst>
          </p:cNvPr>
          <p:cNvSpPr>
            <a:spLocks noGrp="1"/>
          </p:cNvSpPr>
          <p:nvPr>
            <p:ph type="sldNum" sz="quarter" idx="12"/>
          </p:nvPr>
        </p:nvSpPr>
        <p:spPr/>
        <p:txBody>
          <a:bodyPr/>
          <a:lstStyle/>
          <a:p>
            <a:fld id="{13468063-9C21-4834-88E3-ACB04C56D52D}" type="slidenum">
              <a:rPr lang="en-NZ" smtClean="0"/>
              <a:pPr/>
              <a:t>9</a:t>
            </a:fld>
            <a:endParaRPr lang="en-NZ"/>
          </a:p>
        </p:txBody>
      </p:sp>
      <p:pic>
        <p:nvPicPr>
          <p:cNvPr id="4" name="Picture 3">
            <a:extLst>
              <a:ext uri="{FF2B5EF4-FFF2-40B4-BE49-F238E27FC236}">
                <a16:creationId xmlns:a16="http://schemas.microsoft.com/office/drawing/2014/main" id="{7DDB6120-5AA5-19A2-87CF-260826B3ECF9}"/>
              </a:ext>
            </a:extLst>
          </p:cNvPr>
          <p:cNvPicPr>
            <a:picLocks noChangeAspect="1"/>
          </p:cNvPicPr>
          <p:nvPr/>
        </p:nvPicPr>
        <p:blipFill>
          <a:blip r:embed="rId3"/>
          <a:stretch>
            <a:fillRect/>
          </a:stretch>
        </p:blipFill>
        <p:spPr>
          <a:xfrm>
            <a:off x="131752" y="0"/>
            <a:ext cx="11928495" cy="6858000"/>
          </a:xfrm>
          <a:prstGeom prst="rect">
            <a:avLst/>
          </a:prstGeom>
        </p:spPr>
      </p:pic>
      <p:sp>
        <p:nvSpPr>
          <p:cNvPr id="5" name="Oval 4">
            <a:extLst>
              <a:ext uri="{FF2B5EF4-FFF2-40B4-BE49-F238E27FC236}">
                <a16:creationId xmlns:a16="http://schemas.microsoft.com/office/drawing/2014/main" id="{D1E47AD8-DA74-9C5E-1C1E-0FF94962380D}"/>
              </a:ext>
            </a:extLst>
          </p:cNvPr>
          <p:cNvSpPr/>
          <p:nvPr/>
        </p:nvSpPr>
        <p:spPr>
          <a:xfrm rot="10800000" flipV="1">
            <a:off x="9952854" y="232086"/>
            <a:ext cx="1816845" cy="1816845"/>
          </a:xfrm>
          <a:prstGeom prst="ellipse">
            <a:avLst/>
          </a:prstGeom>
          <a:solidFill>
            <a:srgbClr val="EE450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NZ" sz="1400"/>
              <a:t>Revised content  …knowledge-rich, informed by the science of learning.</a:t>
            </a:r>
          </a:p>
        </p:txBody>
      </p:sp>
    </p:spTree>
    <p:extLst>
      <p:ext uri="{BB962C8B-B14F-4D97-AF65-F5344CB8AC3E}">
        <p14:creationId xmlns:p14="http://schemas.microsoft.com/office/powerpoint/2010/main" val="29714269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Title Arial bold 40pts&amp;quot;&quot;/&gt;&lt;property id=&quot;20307&quot; value=&quot;263&quot;/&gt;&lt;/object&gt;&lt;object type=&quot;3&quot; unique_id=&quot;10011&quot;&gt;&lt;property id=&quot;20148&quot; value=&quot;5&quot;/&gt;&lt;property id=&quot;20300&quot; value=&quot;Slide 15&quot;/&gt;&lt;property id=&quot;20307&quot; value=&quot;269&quot;/&gt;&lt;/object&gt;&lt;object type=&quot;3&quot; unique_id=&quot;10060&quot;&gt;&lt;property id=&quot;20148&quot; value=&quot;5&quot;/&gt;&lt;property id=&quot;20300&quot; value=&quot;Slide 6 - &amp;quot;Title Arial bold 36pts&amp;quot;&quot;/&gt;&lt;property id=&quot;20307&quot; value=&quot;272&quot;/&gt;&lt;/object&gt;&lt;object type=&quot;3&quot; unique_id=&quot;10061&quot;&gt;&lt;property id=&quot;20148&quot; value=&quot;5&quot;/&gt;&lt;property id=&quot;20300&quot; value=&quot;Slide 7 - &amp;quot;Title (Arial bold 36pts)&amp;quot;&quot;/&gt;&lt;property id=&quot;20307&quot; value=&quot;273&quot;/&gt;&lt;/object&gt;&lt;object type=&quot;3&quot; unique_id=&quot;10063&quot;&gt;&lt;property id=&quot;20148&quot; value=&quot;5&quot;/&gt;&lt;property id=&quot;20300&quot; value=&quot;Slide 11 - &amp;quot;Section break 1&amp;#x0D;&amp;#x0A;Arial 28pts&amp;quot;&quot;/&gt;&lt;property id=&quot;20307&quot; value=&quot;275&quot;/&gt;&lt;/object&gt;&lt;object type=&quot;3&quot; unique_id=&quot;10064&quot;&gt;&lt;property id=&quot;20148&quot; value=&quot;5&quot;/&gt;&lt;property id=&quot;20300&quot; value=&quot;Slide 12 - &amp;quot;Section break 2&amp;#x0D;&amp;#x0A;Arial 28pts&amp;quot;&quot;/&gt;&lt;property id=&quot;20307&quot; value=&quot;276&quot;/&gt;&lt;/object&gt;&lt;object type=&quot;3&quot; unique_id=&quot;10065&quot;&gt;&lt;property id=&quot;20148&quot; value=&quot;5&quot;/&gt;&lt;property id=&quot;20300&quot; value=&quot;Slide 13 - &amp;quot;Section break without picture&amp;#x0D;&amp;#x0A;Arial 28pts&amp;quot;&quot;/&gt;&lt;property id=&quot;20307&quot; value=&quot;277&quot;/&gt;&lt;/object&gt;&lt;object type=&quot;3&quot; unique_id=&quot;10124&quot;&gt;&lt;property id=&quot;20148&quot; value=&quot;5&quot;/&gt;&lt;property id=&quot;20300&quot; value=&quot;Slide 3&quot;/&gt;&lt;property id=&quot;20307&quot; value=&quot;278&quot;/&gt;&lt;/object&gt;&lt;object type=&quot;3&quot; unique_id=&quot;10234&quot;&gt;&lt;property id=&quot;20148&quot; value=&quot;5&quot;/&gt;&lt;property id=&quot;20300&quot; value=&quot;Slide 9 - &amp;quot;Chart comparison&amp;quot;&quot;/&gt;&lt;property id=&quot;20307&quot; value=&quot;281&quot;/&gt;&lt;/object&gt;&lt;object type=&quot;3&quot; unique_id=&quot;10274&quot;&gt;&lt;property id=&quot;20148&quot; value=&quot;5&quot;/&gt;&lt;property id=&quot;20300&quot; value=&quot;Slide 4 - &amp;quot;Contents page (Arial 36pts)&amp;quot;&quot;/&gt;&lt;property id=&quot;20307&quot; value=&quot;282&quot;/&gt;&lt;/object&gt;&lt;object type=&quot;3&quot; unique_id=&quot;10275&quot;&gt;&lt;property id=&quot;20148&quot; value=&quot;5&quot;/&gt;&lt;property id=&quot;20300&quot; value=&quot;Slide 5 - &amp;quot;Examples of text (Arial 20pts)&amp;quot;&quot;/&gt;&lt;property id=&quot;20307&quot; value=&quot;284&quot;/&gt;&lt;/object&gt;&lt;object type=&quot;3&quot; unique_id=&quot;10276&quot;&gt;&lt;property id=&quot;20148&quot; value=&quot;5&quot;/&gt;&lt;property id=&quot;20300&quot; value=&quot;Slide 14 - &amp;quot;Topics discussed Arial (36pts)&amp;quot;&quot;/&gt;&lt;property id=&quot;20307&quot; value=&quot;283&quot;/&gt;&lt;/object&gt;&lt;object type=&quot;3&quot; unique_id=&quot;10292&quot;&gt;&lt;property id=&quot;20148&quot; value=&quot;5&quot;/&gt;&lt;property id=&quot;20300&quot; value=&quot;Slide 10 - &amp;quot;Table : Header (arial 36pts)&amp;quot;&quot;/&gt;&lt;property id=&quot;20307&quot; value=&quot;285&quot;/&gt;&lt;/object&gt;&lt;object type=&quot;3&quot; unique_id=&quot;10357&quot;&gt;&lt;property id=&quot;20148&quot; value=&quot;5&quot;/&gt;&lt;property id=&quot;20300&quot; value=&quot;Slide 2&quot;/&gt;&lt;property id=&quot;20307&quot; value=&quot;286&quot;/&gt;&lt;/object&gt;&lt;object type=&quot;3&quot; unique_id=&quot;10698&quot;&gt;&lt;property id=&quot;20148&quot; value=&quot;5&quot;/&gt;&lt;property id=&quot;20300&quot; value=&quot;Slide 8 - &amp;quot;Chart and context&amp;quot;&quot;/&gt;&lt;property id=&quot;20307&quot; value=&quot;287&quot;/&gt;&lt;/object&gt;&lt;/object&gt;&lt;/object&gt;&lt;/database&gt;"/>
  <p:tag name="SECTOMILLISECCONVERTED" val="1"/>
</p:tagLst>
</file>

<file path=ppt/theme/theme1.xml><?xml version="1.0" encoding="utf-8"?>
<a:theme xmlns:a="http://schemas.openxmlformats.org/drawingml/2006/main" name="Presentation-blue">
  <a:themeElements>
    <a:clrScheme name="TeMahau 1">
      <a:dk1>
        <a:srgbClr val="000000"/>
      </a:dk1>
      <a:lt1>
        <a:srgbClr val="FFFFFF"/>
      </a:lt1>
      <a:dk2>
        <a:srgbClr val="505046"/>
      </a:dk2>
      <a:lt2>
        <a:srgbClr val="FEEED5"/>
      </a:lt2>
      <a:accent1>
        <a:srgbClr val="641C2E"/>
      </a:accent1>
      <a:accent2>
        <a:srgbClr val="FFBD47"/>
      </a:accent2>
      <a:accent3>
        <a:srgbClr val="FF5000"/>
      </a:accent3>
      <a:accent4>
        <a:srgbClr val="FF8427"/>
      </a:accent4>
      <a:accent5>
        <a:srgbClr val="FEBD51"/>
      </a:accent5>
      <a:accent6>
        <a:srgbClr val="522853"/>
      </a:accent6>
      <a:hlink>
        <a:srgbClr val="CC9900"/>
      </a:hlink>
      <a:folHlink>
        <a:srgbClr val="6666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 Poutahu Presentation" id="{EF0E35E7-89A8-4C4A-8847-949685CC5AFA}" vid="{DAE4ABF0-6420-D744-913B-24F8C367BB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d1a51c35-fe07-45dc-a7d2-ceec8ad90605">MoEd-1517570089-39397</_dlc_DocId>
    <_dlc_DocIdUrl xmlns="d1a51c35-fe07-45dc-a7d2-ceec8ad90605">
      <Url>https://educationgovtnz.sharepoint.com/sites/GRPMoEELSANZCurriculumRefreshProgramme/_layouts/15/DocIdRedir.aspx?ID=MoEd-1517570089-39397</Url>
      <Description>MoEd-1517570089-39397</Description>
    </_dlc_DocIdUrl>
    <_ip_UnifiedCompliancePolicyUIAction xmlns="http://schemas.microsoft.com/sharepoint/v3" xsi:nil="true"/>
    <c65b51bc6a0e4ac9b0840b09a1858551 xmlns="d267a1a7-8edd-4111-a118-4a206d87cecc">
      <Terms xmlns="http://schemas.microsoft.com/office/infopath/2007/PartnerControls"/>
    </c65b51bc6a0e4ac9b0840b09a1858551>
    <_ip_UnifiedCompliancePolicyProperties xmlns="http://schemas.microsoft.com/sharepoint/v3" xsi:nil="true"/>
    <lcf76f155ced4ddcb4097134ff3c332f xmlns="8a86e90f-9485-48b1-9cd8-cd52196d7331">
      <Terms xmlns="http://schemas.microsoft.com/office/infopath/2007/PartnerControls"/>
    </lcf76f155ced4ddcb4097134ff3c332f>
    <TaxCatchAll xmlns="d267a1a7-8edd-4111-a118-4a206d87cecc" xsi:nil="tru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E542A7C3AAF79946A0213F1E712B46BA" ma:contentTypeVersion="23" ma:contentTypeDescription="Create a new document." ma:contentTypeScope="" ma:versionID="a97699bcee1eae579b315836c2831edf">
  <xsd:schema xmlns:xsd="http://www.w3.org/2001/XMLSchema" xmlns:xs="http://www.w3.org/2001/XMLSchema" xmlns:p="http://schemas.microsoft.com/office/2006/metadata/properties" xmlns:ns1="http://schemas.microsoft.com/sharepoint/v3" xmlns:ns2="8a86e90f-9485-48b1-9cd8-cd52196d7331" xmlns:ns3="d1a51c35-fe07-45dc-a7d2-ceec8ad90605" xmlns:ns4="d267a1a7-8edd-4111-a118-4a206d87cecc" targetNamespace="http://schemas.microsoft.com/office/2006/metadata/properties" ma:root="true" ma:fieldsID="c094e0a699d91a7998a7cd6ae6607180" ns1:_="" ns2:_="" ns3:_="" ns4:_="">
    <xsd:import namespace="http://schemas.microsoft.com/sharepoint/v3"/>
    <xsd:import namespace="8a86e90f-9485-48b1-9cd8-cd52196d7331"/>
    <xsd:import namespace="d1a51c35-fe07-45dc-a7d2-ceec8ad90605"/>
    <xsd:import namespace="d267a1a7-8edd-4111-a118-4a206d87ce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3:_dlc_DocId" minOccurs="0"/>
                <xsd:element ref="ns3:_dlc_DocIdUrl" minOccurs="0"/>
                <xsd:element ref="ns3:_dlc_DocIdPersistId" minOccurs="0"/>
                <xsd:element ref="ns4:c65b51bc6a0e4ac9b0840b09a1858551" minOccurs="0"/>
                <xsd:element ref="ns2:MediaServiceLocation"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0" nillable="true" ma:displayName="Unified Compliance Policy Properties" ma:hidden="true" ma:internalName="_ip_UnifiedCompliancePolicyProperties">
      <xsd:simpleType>
        <xsd:restriction base="dms:Note"/>
      </xsd:simpleType>
    </xsd:element>
    <xsd:element name="_ip_UnifiedCompliancePolicyUIAction" ma:index="3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86e90f-9485-48b1-9cd8-cd52196d73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be7a66c-04a3-4463-8f17-244784dbc5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9" nillable="true" ma:displayName="Location" ma:indexed="true" ma:internalName="MediaServiceLocation"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a51c35-fe07-45dc-a7d2-ceec8ad9060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_dlc_DocId" ma:index="24" nillable="true" ma:displayName="Document ID Value" ma:description="The value of the document ID assigned to this item." ma:indexed="true"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267a1a7-8edd-4111-a118-4a206d87cec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1ab891b-c877-487d-a008-a777cbe9d5d2}" ma:internalName="TaxCatchAll" ma:showField="CatchAllData" ma:web="d1a51c35-fe07-45dc-a7d2-ceec8ad90605">
      <xsd:complexType>
        <xsd:complexContent>
          <xsd:extension base="dms:MultiChoiceLookup">
            <xsd:sequence>
              <xsd:element name="Value" type="dms:Lookup" maxOccurs="unbounded" minOccurs="0" nillable="true"/>
            </xsd:sequence>
          </xsd:extension>
        </xsd:complexContent>
      </xsd:complexType>
    </xsd:element>
    <xsd:element name="c65b51bc6a0e4ac9b0840b09a1858551" ma:index="27" nillable="true" ma:taxonomy="true" ma:internalName="c65b51bc6a0e4ac9b0840b09a1858551" ma:taxonomyFieldName="Record_x0020_Activity" ma:displayName="Record Activity" ma:indexed="true" ma:readOnly="false" ma:default="" ma:fieldId="{c65b51bc-6a0e-4ac9-b084-0b09a1858551}" ma:sspId="dbe7a66c-04a3-4463-8f17-244784dbc568" ma:termSetId="e0490ee9-9d4b-40d2-9ac4-9f1d118dfaf6"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1C8961-0438-4A76-B337-BB91C2A4D6BF}">
  <ds:schemaRefs>
    <ds:schemaRef ds:uri="http://purl.org/dc/terms/"/>
    <ds:schemaRef ds:uri="http://schemas.microsoft.com/office/2006/metadata/properties"/>
    <ds:schemaRef ds:uri="http://www.w3.org/XML/1998/namespace"/>
    <ds:schemaRef ds:uri="d267a1a7-8edd-4111-a118-4a206d87cecc"/>
    <ds:schemaRef ds:uri="http://schemas.openxmlformats.org/package/2006/metadata/core-properties"/>
    <ds:schemaRef ds:uri="http://schemas.microsoft.com/office/2006/documentManagement/types"/>
    <ds:schemaRef ds:uri="http://schemas.microsoft.com/sharepoint/v3"/>
    <ds:schemaRef ds:uri="http://schemas.microsoft.com/office/infopath/2007/PartnerControls"/>
    <ds:schemaRef ds:uri="http://purl.org/dc/elements/1.1/"/>
    <ds:schemaRef ds:uri="d1a51c35-fe07-45dc-a7d2-ceec8ad90605"/>
    <ds:schemaRef ds:uri="8a86e90f-9485-48b1-9cd8-cd52196d7331"/>
    <ds:schemaRef ds:uri="http://purl.org/dc/dcmitype/"/>
  </ds:schemaRefs>
</ds:datastoreItem>
</file>

<file path=customXml/itemProps2.xml><?xml version="1.0" encoding="utf-8"?>
<ds:datastoreItem xmlns:ds="http://schemas.openxmlformats.org/officeDocument/2006/customXml" ds:itemID="{437808F7-B6F7-470E-A580-5A4C6281000D}">
  <ds:schemaRefs>
    <ds:schemaRef ds:uri="http://schemas.microsoft.com/sharepoint/events"/>
  </ds:schemaRefs>
</ds:datastoreItem>
</file>

<file path=customXml/itemProps3.xml><?xml version="1.0" encoding="utf-8"?>
<ds:datastoreItem xmlns:ds="http://schemas.openxmlformats.org/officeDocument/2006/customXml" ds:itemID="{6D960702-3FE5-4D4C-9E9C-D27D2DE1CF88}">
  <ds:schemaRefs>
    <ds:schemaRef ds:uri="8a86e90f-9485-48b1-9cd8-cd52196d7331"/>
    <ds:schemaRef ds:uri="d1a51c35-fe07-45dc-a7d2-ceec8ad90605"/>
    <ds:schemaRef ds:uri="d267a1a7-8edd-4111-a118-4a206d87ce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4264C7C-0165-4930-920C-D7E82A9A78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0</TotalTime>
  <Words>8415</Words>
  <Application>Microsoft Office PowerPoint</Application>
  <PresentationFormat>Widescreen</PresentationFormat>
  <Paragraphs>726</Paragraphs>
  <Slides>48</Slides>
  <Notes>42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48</vt:i4>
      </vt:variant>
    </vt:vector>
  </HeadingPairs>
  <TitlesOfParts>
    <vt:vector size="61" baseType="lpstr">
      <vt:lpstr>Arial</vt:lpstr>
      <vt:lpstr>Arial,Sans-Serif</vt:lpstr>
      <vt:lpstr>Calibri</vt:lpstr>
      <vt:lpstr>Calibri Light</vt:lpstr>
      <vt:lpstr>Courier New</vt:lpstr>
      <vt:lpstr>Gotham-Bold</vt:lpstr>
      <vt:lpstr>Gotham-Book</vt:lpstr>
      <vt:lpstr>Helvetica</vt:lpstr>
      <vt:lpstr>Montserrat</vt:lpstr>
      <vt:lpstr>Segoe UI</vt:lpstr>
      <vt:lpstr>Symbol</vt:lpstr>
      <vt:lpstr>Times New Roman</vt:lpstr>
      <vt:lpstr>Presentation-blue</vt:lpstr>
      <vt:lpstr>PowerPoint Presentation</vt:lpstr>
      <vt:lpstr>Te Mātaiaho</vt:lpstr>
      <vt:lpstr>PowerPoint Presentation</vt:lpstr>
      <vt:lpstr>PowerPoint Presentation</vt:lpstr>
      <vt:lpstr>Implementation Timeline Supports for implementing curriculum and assessment changes </vt:lpstr>
      <vt:lpstr>PowerPoint Presentation</vt:lpstr>
      <vt:lpstr>Te Mātaiaho |The New Zealand Curriculum – Case for Change </vt:lpstr>
      <vt:lpstr>Key changes for clarity and ease of use</vt:lpstr>
      <vt:lpstr>PowerPoint Presentation</vt:lpstr>
      <vt:lpstr>PowerPoint Presentation</vt:lpstr>
      <vt:lpstr>Notice Te Mātaiaho | The New Zealand Curriculum – knowledge rich, informed by the science of learning and framed within the whakapapa of Te Mātaiaho</vt:lpstr>
      <vt:lpstr>PowerPoint Presentation</vt:lpstr>
      <vt:lpstr>Te Mātaiaho | The New Zealand Curriculum | The New Zealand Curriculum | the New Zealand Curriculum whakapapa </vt:lpstr>
      <vt:lpstr>English learning area structure</vt:lpstr>
      <vt:lpstr>Mathematics &amp; statistics learning area structure</vt:lpstr>
      <vt:lpstr>Getting a sense of the revised learning areas: mathematics and statistics  </vt:lpstr>
      <vt:lpstr>Starting point – building on ….</vt:lpstr>
      <vt:lpstr>Building on current strengths</vt:lpstr>
      <vt:lpstr>Implementation forces </vt:lpstr>
      <vt:lpstr>Recognise Mātaiaho | Learning areas  Mātai rangaranga te aho tū, te aho pae. | Weave the learning strands together.</vt:lpstr>
      <vt:lpstr>PowerPoint Presentation</vt:lpstr>
      <vt:lpstr>The Progression Model</vt:lpstr>
      <vt:lpstr>Purpose Statements and UKD Overviews</vt:lpstr>
      <vt:lpstr> UKD Quiz</vt:lpstr>
      <vt:lpstr> Teachers use the purpose statement and UKD overview to develop an understanding of the learning area benefits to students.   </vt:lpstr>
      <vt:lpstr>UKD Overview – English year 0-6</vt:lpstr>
      <vt:lpstr>Progress Outcome - UKD</vt:lpstr>
      <vt:lpstr>Critical Focus of each phase of learning</vt:lpstr>
      <vt:lpstr>English Years 0-6 Critical Focus </vt:lpstr>
      <vt:lpstr>PowerPoint Presentation</vt:lpstr>
      <vt:lpstr>Learning area structure check in </vt:lpstr>
      <vt:lpstr>Learning area structure</vt:lpstr>
      <vt:lpstr>Getting a sense of the revised learning areas: mathematics and statistics  </vt:lpstr>
      <vt:lpstr>PowerPoint Presentation</vt:lpstr>
      <vt:lpstr>PowerPoint Presentation</vt:lpstr>
      <vt:lpstr>Planning guidance</vt:lpstr>
      <vt:lpstr>Developing a Comprehensive Teaching and Learning Programme</vt:lpstr>
      <vt:lpstr>Teaching sequence</vt:lpstr>
      <vt:lpstr>The two parts in a teaching sequence</vt:lpstr>
      <vt:lpstr>View the teaching sequence, vertically and horizontally</vt:lpstr>
      <vt:lpstr>PowerPoint Presentation</vt:lpstr>
      <vt:lpstr>PowerPoint Presentation</vt:lpstr>
      <vt:lpstr>PowerPoint Presentation</vt:lpstr>
      <vt:lpstr>PowerPoint Presentation</vt:lpstr>
      <vt:lpstr>PowerPoint Presentation</vt:lpstr>
      <vt:lpstr>Additional implementation supports for English Years 0-6 and mathematics &amp; statistics Years 0-8 learning areas</vt:lpstr>
      <vt:lpstr>Supports</vt:lpstr>
      <vt:lpstr>PowerPoint Presentation</vt:lpstr>
    </vt:vector>
  </TitlesOfParts>
  <Manager/>
  <Company>Ministry of Education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 Only Day Nov’ 24</dc:title>
  <dc:subject/>
  <dc:creator>Lisa Joe</dc:creator>
  <cp:keywords/>
  <dc:description/>
  <cp:lastModifiedBy>Peter Howman</cp:lastModifiedBy>
  <cp:revision>2</cp:revision>
  <cp:lastPrinted>2024-10-13T22:30:08Z</cp:lastPrinted>
  <dcterms:created xsi:type="dcterms:W3CDTF">2024-09-18T04:09:27Z</dcterms:created>
  <dcterms:modified xsi:type="dcterms:W3CDTF">2024-10-30T01:22:17Z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0x010100E542A7C3AAF79946A0213F1E712B46BA</vt:lpwstr>
  </property>
  <property fmtid="{D5CDD505-2E9C-101B-9397-08002B2CF9AE}" pid="3" name="Record Activity">
    <vt:lpwstr/>
  </property>
  <property fmtid="{D5CDD505-2E9C-101B-9397-08002B2CF9AE}" pid="4" name="Property Management Activity">
    <vt:lpwstr/>
  </property>
  <property fmtid="{D5CDD505-2E9C-101B-9397-08002B2CF9AE}" pid="5" name="j560beb70aea488fb091e84adbb32566">
    <vt:lpwstr/>
  </property>
  <property fmtid="{D5CDD505-2E9C-101B-9397-08002B2CF9AE}" pid="6" name="Ministerial_x0020_Type">
    <vt:lpwstr/>
  </property>
  <property fmtid="{D5CDD505-2E9C-101B-9397-08002B2CF9AE}" pid="7" name="ce139978aae645acb1db0a0e0d3df2f5">
    <vt:lpwstr/>
  </property>
  <property fmtid="{D5CDD505-2E9C-101B-9397-08002B2CF9AE}" pid="8" name="m06bc18559e9431bb4d590962e6b7f83">
    <vt:lpwstr/>
  </property>
  <property fmtid="{D5CDD505-2E9C-101B-9397-08002B2CF9AE}" pid="9" name="MediaServiceImageTags">
    <vt:lpwstr/>
  </property>
  <property fmtid="{D5CDD505-2E9C-101B-9397-08002B2CF9AE}" pid="10" name="FinancialYear">
    <vt:lpwstr/>
  </property>
  <property fmtid="{D5CDD505-2E9C-101B-9397-08002B2CF9AE}" pid="11" name="_dlc_DocIdItemGuid">
    <vt:lpwstr>badace6d-3bf5-4c9f-9593-48ce40991f0b</vt:lpwstr>
  </property>
  <property fmtid="{D5CDD505-2E9C-101B-9397-08002B2CF9AE}" pid="12" name="Property_x0020_Management_x0020_Activity">
    <vt:lpwstr/>
  </property>
  <property fmtid="{D5CDD505-2E9C-101B-9397-08002B2CF9AE}" pid="13" name="hf7c71fd10d346fe8adb3bb49d5c0fc0">
    <vt:lpwstr/>
  </property>
  <property fmtid="{D5CDD505-2E9C-101B-9397-08002B2CF9AE}" pid="14" name="CalendarYear">
    <vt:lpwstr/>
  </property>
  <property fmtid="{D5CDD505-2E9C-101B-9397-08002B2CF9AE}" pid="15" name="Ministerial Type">
    <vt:lpwstr/>
  </property>
  <property fmtid="{D5CDD505-2E9C-101B-9397-08002B2CF9AE}" pid="16" name="Record_x0020_Activity">
    <vt:lpwstr/>
  </property>
</Properties>
</file>